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300" r:id="rId4"/>
    <p:sldId id="301" r:id="rId5"/>
    <p:sldId id="260" r:id="rId6"/>
    <p:sldId id="286" r:id="rId7"/>
    <p:sldId id="273" r:id="rId8"/>
    <p:sldId id="261" r:id="rId9"/>
    <p:sldId id="264" r:id="rId10"/>
    <p:sldId id="285" r:id="rId11"/>
    <p:sldId id="288" r:id="rId12"/>
    <p:sldId id="275" r:id="rId13"/>
    <p:sldId id="263" r:id="rId14"/>
    <p:sldId id="265" r:id="rId15"/>
    <p:sldId id="276" r:id="rId16"/>
    <p:sldId id="289" r:id="rId17"/>
    <p:sldId id="292" r:id="rId18"/>
    <p:sldId id="293" r:id="rId19"/>
    <p:sldId id="294" r:id="rId20"/>
    <p:sldId id="298" r:id="rId21"/>
    <p:sldId id="271" r:id="rId22"/>
    <p:sldId id="270" r:id="rId23"/>
    <p:sldId id="277" r:id="rId24"/>
    <p:sldId id="284" r:id="rId25"/>
    <p:sldId id="291" r:id="rId26"/>
    <p:sldId id="266" r:id="rId27"/>
    <p:sldId id="268" r:id="rId28"/>
    <p:sldId id="267"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660"/>
  </p:normalViewPr>
  <p:slideViewPr>
    <p:cSldViewPr snapToGrid="0">
      <p:cViewPr varScale="1">
        <p:scale>
          <a:sx n="69" d="100"/>
          <a:sy n="69" d="100"/>
        </p:scale>
        <p:origin x="372" y="44"/>
      </p:cViewPr>
      <p:guideLst/>
    </p:cSldViewPr>
  </p:slideViewPr>
  <p:notesTextViewPr>
    <p:cViewPr>
      <p:scale>
        <a:sx n="1" d="1"/>
        <a:sy n="1" d="1"/>
      </p:scale>
      <p:origin x="0" y="0"/>
    </p:cViewPr>
  </p:notesTextViewPr>
  <p:sorterViewPr>
    <p:cViewPr>
      <p:scale>
        <a:sx n="100" d="100"/>
        <a:sy n="100" d="100"/>
      </p:scale>
      <p:origin x="0" y="-9608"/>
    </p:cViewPr>
  </p:sorter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76493-58A1-48E2-BC6B-66457548E783}"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54CFF-ACCE-4212-BDA7-3638AB3540F4}" type="slidenum">
              <a:rPr lang="en-US" smtClean="0"/>
              <a:t>‹#›</a:t>
            </a:fld>
            <a:endParaRPr lang="en-US"/>
          </a:p>
        </p:txBody>
      </p:sp>
    </p:spTree>
    <p:extLst>
      <p:ext uri="{BB962C8B-B14F-4D97-AF65-F5344CB8AC3E}">
        <p14:creationId xmlns:p14="http://schemas.microsoft.com/office/powerpoint/2010/main" val="145009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Largest branch of AmeriCorps</a:t>
            </a:r>
          </a:p>
          <a:p>
            <a:pPr lvl="0"/>
            <a:r>
              <a:rPr lang="en-US"/>
              <a:t>About 75,000 positions each year</a:t>
            </a:r>
          </a:p>
          <a:p>
            <a:pPr lvl="0"/>
            <a:r>
              <a:rPr lang="en-US"/>
              <a:t>Members serve with more than </a:t>
            </a:r>
            <a:br>
              <a:rPr lang="en-US"/>
            </a:br>
            <a:r>
              <a:rPr lang="en-US"/>
              <a:t>15,000 locations</a:t>
            </a:r>
          </a:p>
          <a:p>
            <a:pPr lvl="0"/>
            <a:r>
              <a:rPr lang="en-US"/>
              <a:t>Positions in education, environment, </a:t>
            </a:r>
            <a:br>
              <a:rPr lang="en-US"/>
            </a:br>
            <a:r>
              <a:rPr lang="en-US"/>
              <a:t>health, housing, disaster response, </a:t>
            </a:r>
            <a:br>
              <a:rPr lang="en-US"/>
            </a:br>
            <a:r>
              <a:rPr lang="en-US"/>
              <a:t>and more</a:t>
            </a:r>
          </a:p>
          <a:p>
            <a:pPr lvl="0"/>
            <a:r>
              <a:rPr lang="en-US"/>
              <a:t>Sponsors include Habitat for Humanity, Teach for America, City Year, American Red Cross, Boys and Girls Clubs, and thousands of other nonprofits</a:t>
            </a:r>
          </a:p>
          <a:p>
            <a:pPr lvl="0"/>
            <a:r>
              <a:rPr lang="en-US"/>
              <a:t>Full-time and part-time positions</a:t>
            </a:r>
          </a:p>
          <a:p>
            <a:pPr lvl="0"/>
            <a:endParaRPr lang="en-US"/>
          </a:p>
          <a:p>
            <a:pPr lvl="0"/>
            <a:r>
              <a:rPr lang="en-US"/>
              <a:t>AmeriCorps’ poverty-fighting arm</a:t>
            </a:r>
          </a:p>
          <a:p>
            <a:pPr lvl="0"/>
            <a:r>
              <a:rPr lang="en-US"/>
              <a:t>Created in 1964 as part of </a:t>
            </a:r>
            <a:br>
              <a:rPr lang="en-US"/>
            </a:br>
            <a:r>
              <a:rPr lang="en-US"/>
              <a:t>War on Poverty</a:t>
            </a:r>
          </a:p>
          <a:p>
            <a:pPr lvl="0"/>
            <a:r>
              <a:rPr lang="en-US"/>
              <a:t>6,500 positions each year</a:t>
            </a:r>
          </a:p>
          <a:p>
            <a:pPr lvl="0"/>
            <a:r>
              <a:rPr lang="en-US"/>
              <a:t>VISTAs collaborate with low-income individuals and communities to fight poverty </a:t>
            </a:r>
          </a:p>
          <a:p>
            <a:pPr lvl="0"/>
            <a:r>
              <a:rPr lang="en-US"/>
              <a:t>Focus on capacity building: </a:t>
            </a:r>
            <a:br>
              <a:rPr lang="en-US"/>
            </a:br>
            <a:r>
              <a:rPr lang="en-US"/>
              <a:t>raising funds, recruiting volunteers, and designing sustainable programs </a:t>
            </a:r>
          </a:p>
          <a:p>
            <a:pPr lvl="0"/>
            <a:r>
              <a:rPr lang="en-US"/>
              <a:t>More than 1,200 project sponsors </a:t>
            </a:r>
          </a:p>
          <a:p>
            <a:pPr lvl="0"/>
            <a:r>
              <a:rPr lang="en-US"/>
              <a:t>Full-time year-long service</a:t>
            </a:r>
          </a:p>
          <a:p>
            <a:pPr lvl="0"/>
            <a:endParaRPr lang="en-US"/>
          </a:p>
          <a:p>
            <a:pPr lvl="0"/>
            <a:r>
              <a:rPr lang="en-US"/>
              <a:t>Team-based residential service </a:t>
            </a:r>
          </a:p>
          <a:p>
            <a:pPr lvl="0"/>
            <a:r>
              <a:rPr lang="en-US"/>
              <a:t>Focus on disaster response,  environment, housing, and youth</a:t>
            </a:r>
          </a:p>
          <a:p>
            <a:pPr lvl="0"/>
            <a:r>
              <a:rPr lang="en-US"/>
              <a:t>Teams travel to projects in  neighboring states</a:t>
            </a:r>
          </a:p>
          <a:p>
            <a:pPr lvl="0"/>
            <a:r>
              <a:rPr lang="en-US"/>
              <a:t>Open to 18-24 year-olds</a:t>
            </a:r>
          </a:p>
          <a:p>
            <a:pPr lvl="0"/>
            <a:r>
              <a:rPr lang="en-US"/>
              <a:t>1,100 positions each year</a:t>
            </a:r>
          </a:p>
          <a:p>
            <a:pPr lvl="0"/>
            <a:r>
              <a:rPr lang="en-US"/>
              <a:t>Members live on one of five campuses: Sacramento, CA; Denver, CO;  Vinton, IA; Perry Point, MD; and Vicksburg, MS</a:t>
            </a:r>
          </a:p>
          <a:p>
            <a:pPr lvl="0"/>
            <a:r>
              <a:rPr lang="en-US"/>
              <a:t>Full-time 10-month service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HHCK is the only state‐wide advocacy organization for issues of homelessness and affordable housing, HHCK is a coalition of organizations and individuals working together to eliminate the threat of homelessness and fulfill the promise of safe, decent, and affordable housing for all Kentuckians.</a:t>
            </a:r>
          </a:p>
          <a:p>
            <a:pPr lvl="0"/>
            <a:endParaRPr lang="en-US"/>
          </a:p>
          <a:p>
            <a:pPr lvl="0"/>
            <a:r>
              <a:rPr lang="en-US"/>
              <a:t>Advocacy</a:t>
            </a:r>
          </a:p>
          <a:p>
            <a:pPr lvl="0"/>
            <a:r>
              <a:rPr lang="en-US"/>
              <a:t>As an active lobbying organization, advocacy has been the main priority of HHCK since 1987. We plead the case for affordable housing initiatives to meet the needs of low‐income Kentuckians, and focus on educating the public and legislature about housing and homeless issues. HHCK’s advocacy victories include the creation of a permanent funding source for the Kentucky Affordable Housing Trust Fund and expansion of the Homelessness Prevention Project. HHCK is also a member of many advocacy coalitions, including the Healthy Homes Coalition, Kentucky Coalition for Responsible Lending, and the Kentucky Sustainable Energy Alliance. </a:t>
            </a:r>
          </a:p>
          <a:p>
            <a:pPr lvl="0"/>
            <a:endParaRPr lang="en-US"/>
          </a:p>
          <a:p>
            <a:pPr lvl="0"/>
            <a:r>
              <a:rPr lang="en-US"/>
              <a:t>Permanent Supportive Housing</a:t>
            </a:r>
          </a:p>
          <a:p>
            <a:pPr lvl="0"/>
            <a:r>
              <a:rPr lang="en-US"/>
              <a:t>HHCK offers multiple supportive housing programs for homeless individuals and families with disabilities. Referrals for the supportive housing programs are made through the Kentucky Balance of State Coordinated Entry and Referral System. Our programs can serve people across the state and are available in all Kentucky counties with a referring agency, except Fayette and Jefferson Counties, which have their own programs. Two programs focus on Balance of State Region 6. Participants receive supportive case management along with their housing voucher.</a:t>
            </a:r>
          </a:p>
          <a:p>
            <a:pPr lvl="0"/>
            <a:endParaRPr lang="en-US"/>
          </a:p>
          <a:p>
            <a:pPr lvl="0"/>
            <a:r>
              <a:rPr lang="en-US"/>
              <a:t>Homes for All AmeriCorps and VISTA</a:t>
            </a:r>
          </a:p>
          <a:p>
            <a:pPr lvl="0"/>
            <a:endParaRPr lang="en-US"/>
          </a:p>
          <a:p>
            <a:pPr lvl="0"/>
            <a:r>
              <a:rPr lang="en-US"/>
              <a:t>Homes for All VISTA and AmeriCorps are two national service projects administered by the Homeless and Housing Coalition of Kentucky. Our AmeriCorps program has been providing housing services at various housing organizations in the Commonwealth for over twenty years. The Homes for All VISTA project launched in June of 2016. </a:t>
            </a:r>
          </a:p>
          <a:p>
            <a:pPr lvl="0"/>
            <a:endParaRPr lang="en-US"/>
          </a:p>
          <a:p>
            <a:pPr lvl="0"/>
            <a:r>
              <a:rPr lang="en-US"/>
              <a:t>HHCK’s programs are the only housing and homelessness-focused AmeriCorps and VISTA program in Kentucky. The foc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125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C875-7474-D9A5-547C-766DECED5B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7F2DC-064A-84D4-0BAE-64A7773AF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5467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A9CB-F82A-FC6F-7BB7-B78E0EC2B6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9783D9-79FB-0CE5-4EC9-BF2440DB6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05BC3-9C02-E868-C0C2-691BE481B132}"/>
              </a:ext>
            </a:extLst>
          </p:cNvPr>
          <p:cNvSpPr>
            <a:spLocks noGrp="1"/>
          </p:cNvSpPr>
          <p:nvPr>
            <p:ph type="dt" sz="half" idx="10"/>
          </p:nvPr>
        </p:nvSpPr>
        <p:spPr/>
        <p:txBody>
          <a:bodyPr/>
          <a:lstStyle/>
          <a:p>
            <a:fld id="{BF36CA16-565B-48D3-8CAA-514E190A03AE}" type="datetimeFigureOut">
              <a:rPr lang="en-US" smtClean="0"/>
              <a:t>8/16/2022</a:t>
            </a:fld>
            <a:endParaRPr lang="en-US"/>
          </a:p>
        </p:txBody>
      </p:sp>
      <p:sp>
        <p:nvSpPr>
          <p:cNvPr id="5" name="Footer Placeholder 4">
            <a:extLst>
              <a:ext uri="{FF2B5EF4-FFF2-40B4-BE49-F238E27FC236}">
                <a16:creationId xmlns:a16="http://schemas.microsoft.com/office/drawing/2014/main" id="{643250AE-0E38-6E98-CD55-62754C4A5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45A50-FAAD-B110-D5EF-58B463A8066C}"/>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126647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C5E566-EFD0-8C91-D992-EE1363646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C5C67-A1B0-468C-440F-E638BBC86A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0C871-FBD5-B68E-23AD-1BD9099E617F}"/>
              </a:ext>
            </a:extLst>
          </p:cNvPr>
          <p:cNvSpPr>
            <a:spLocks noGrp="1"/>
          </p:cNvSpPr>
          <p:nvPr>
            <p:ph type="dt" sz="half" idx="10"/>
          </p:nvPr>
        </p:nvSpPr>
        <p:spPr/>
        <p:txBody>
          <a:bodyPr/>
          <a:lstStyle/>
          <a:p>
            <a:fld id="{BF36CA16-565B-48D3-8CAA-514E190A03AE}" type="datetimeFigureOut">
              <a:rPr lang="en-US" smtClean="0"/>
              <a:t>8/16/2022</a:t>
            </a:fld>
            <a:endParaRPr lang="en-US"/>
          </a:p>
        </p:txBody>
      </p:sp>
      <p:sp>
        <p:nvSpPr>
          <p:cNvPr id="5" name="Footer Placeholder 4">
            <a:extLst>
              <a:ext uri="{FF2B5EF4-FFF2-40B4-BE49-F238E27FC236}">
                <a16:creationId xmlns:a16="http://schemas.microsoft.com/office/drawing/2014/main" id="{2BC67DC5-5744-E451-DF4B-FC99C0B96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C12B3-3481-FBF2-2711-0921EB6FCE80}"/>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366952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722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3678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400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8501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0480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349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9166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751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A5FF-88E3-CB61-0849-7B88B85745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80415-D747-F071-1D1C-F188982AD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A225DB-BDF1-59CB-85AA-C2468AB1AA29}"/>
              </a:ext>
            </a:extLst>
          </p:cNvPr>
          <p:cNvSpPr>
            <a:spLocks noGrp="1"/>
          </p:cNvSpPr>
          <p:nvPr>
            <p:ph type="dt" sz="half" idx="10"/>
          </p:nvPr>
        </p:nvSpPr>
        <p:spPr/>
        <p:txBody>
          <a:bodyPr/>
          <a:lstStyle/>
          <a:p>
            <a:fld id="{BF36CA16-565B-48D3-8CAA-514E190A03AE}" type="datetimeFigureOut">
              <a:rPr lang="en-US" smtClean="0"/>
              <a:t>8/16/2022</a:t>
            </a:fld>
            <a:endParaRPr lang="en-US"/>
          </a:p>
        </p:txBody>
      </p:sp>
      <p:sp>
        <p:nvSpPr>
          <p:cNvPr id="5" name="Footer Placeholder 4">
            <a:extLst>
              <a:ext uri="{FF2B5EF4-FFF2-40B4-BE49-F238E27FC236}">
                <a16:creationId xmlns:a16="http://schemas.microsoft.com/office/drawing/2014/main" id="{89F14723-7B9F-4398-EB2D-EC53EA49D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EE0F9-217C-DE15-2075-E324EC575149}"/>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707189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3527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9747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5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457F-B258-A045-E573-5257CA5253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0DFC49-AA36-D084-7AC8-032F665703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9559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CDC2-A490-DD30-A96A-4566FCBDC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5DF19-4A6B-1B88-1A85-9A0140A769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F1EA15-2B38-DF9C-CBC9-182B6C1E9A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735D45-039B-8D92-DD6B-32FE8A533F3A}"/>
              </a:ext>
            </a:extLst>
          </p:cNvPr>
          <p:cNvSpPr>
            <a:spLocks noGrp="1"/>
          </p:cNvSpPr>
          <p:nvPr>
            <p:ph type="dt" sz="half" idx="10"/>
          </p:nvPr>
        </p:nvSpPr>
        <p:spPr/>
        <p:txBody>
          <a:bodyPr/>
          <a:lstStyle/>
          <a:p>
            <a:fld id="{BF36CA16-565B-48D3-8CAA-514E190A03AE}" type="datetimeFigureOut">
              <a:rPr lang="en-US" smtClean="0"/>
              <a:t>8/16/2022</a:t>
            </a:fld>
            <a:endParaRPr lang="en-US"/>
          </a:p>
        </p:txBody>
      </p:sp>
      <p:sp>
        <p:nvSpPr>
          <p:cNvPr id="6" name="Footer Placeholder 5">
            <a:extLst>
              <a:ext uri="{FF2B5EF4-FFF2-40B4-BE49-F238E27FC236}">
                <a16:creationId xmlns:a16="http://schemas.microsoft.com/office/drawing/2014/main" id="{DE47400F-EF65-A81C-827B-EA9485F01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2E190-E97D-6096-760A-B925DECE5511}"/>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206120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F752-05F2-87B5-8B1C-518056583A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A95E5-0052-2326-4370-1DB993431A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DAB1B-01A3-0C76-6C23-55DCD14542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883BD7-24BA-889B-231F-CBB747F7B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B4792-701A-4472-22CC-B7D919CC5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58F06-2099-4890-24BE-01AF1153DCCF}"/>
              </a:ext>
            </a:extLst>
          </p:cNvPr>
          <p:cNvSpPr>
            <a:spLocks noGrp="1"/>
          </p:cNvSpPr>
          <p:nvPr>
            <p:ph type="dt" sz="half" idx="10"/>
          </p:nvPr>
        </p:nvSpPr>
        <p:spPr/>
        <p:txBody>
          <a:bodyPr/>
          <a:lstStyle/>
          <a:p>
            <a:fld id="{BF36CA16-565B-48D3-8CAA-514E190A03AE}" type="datetimeFigureOut">
              <a:rPr lang="en-US" smtClean="0"/>
              <a:t>8/16/2022</a:t>
            </a:fld>
            <a:endParaRPr lang="en-US"/>
          </a:p>
        </p:txBody>
      </p:sp>
      <p:sp>
        <p:nvSpPr>
          <p:cNvPr id="8" name="Footer Placeholder 7">
            <a:extLst>
              <a:ext uri="{FF2B5EF4-FFF2-40B4-BE49-F238E27FC236}">
                <a16:creationId xmlns:a16="http://schemas.microsoft.com/office/drawing/2014/main" id="{ECE66598-CF87-044B-BA87-8A46B47828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D25335-C080-30AA-8EFF-97AFC6042AD3}"/>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79241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4D5C-6229-BCE5-1116-6F7D2D42E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43F8FB-ED40-077C-3EBA-E66B0E9170DA}"/>
              </a:ext>
            </a:extLst>
          </p:cNvPr>
          <p:cNvSpPr>
            <a:spLocks noGrp="1"/>
          </p:cNvSpPr>
          <p:nvPr>
            <p:ph type="dt" sz="half" idx="10"/>
          </p:nvPr>
        </p:nvSpPr>
        <p:spPr/>
        <p:txBody>
          <a:bodyPr/>
          <a:lstStyle/>
          <a:p>
            <a:fld id="{BF36CA16-565B-48D3-8CAA-514E190A03AE}" type="datetimeFigureOut">
              <a:rPr lang="en-US" smtClean="0"/>
              <a:t>8/16/2022</a:t>
            </a:fld>
            <a:endParaRPr lang="en-US"/>
          </a:p>
        </p:txBody>
      </p:sp>
      <p:sp>
        <p:nvSpPr>
          <p:cNvPr id="4" name="Footer Placeholder 3">
            <a:extLst>
              <a:ext uri="{FF2B5EF4-FFF2-40B4-BE49-F238E27FC236}">
                <a16:creationId xmlns:a16="http://schemas.microsoft.com/office/drawing/2014/main" id="{751ACE53-B2FF-4012-4C47-56D91E9ED6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AAA893-6A48-ED58-B6D2-157B30822A10}"/>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320903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711423-A95C-B68F-9314-996AB96407D1}"/>
              </a:ext>
            </a:extLst>
          </p:cNvPr>
          <p:cNvSpPr>
            <a:spLocks noGrp="1"/>
          </p:cNvSpPr>
          <p:nvPr>
            <p:ph type="dt" sz="half" idx="10"/>
          </p:nvPr>
        </p:nvSpPr>
        <p:spPr/>
        <p:txBody>
          <a:bodyPr/>
          <a:lstStyle/>
          <a:p>
            <a:fld id="{BF36CA16-565B-48D3-8CAA-514E190A03AE}" type="datetimeFigureOut">
              <a:rPr lang="en-US" smtClean="0"/>
              <a:t>8/16/2022</a:t>
            </a:fld>
            <a:endParaRPr lang="en-US"/>
          </a:p>
        </p:txBody>
      </p:sp>
      <p:sp>
        <p:nvSpPr>
          <p:cNvPr id="3" name="Footer Placeholder 2">
            <a:extLst>
              <a:ext uri="{FF2B5EF4-FFF2-40B4-BE49-F238E27FC236}">
                <a16:creationId xmlns:a16="http://schemas.microsoft.com/office/drawing/2014/main" id="{4A4B5CBA-B9EA-9822-F4D8-D7B55264B7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1825FC-B297-BD82-775E-6A5E5E14BDBF}"/>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223874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B906-6CF6-690A-A3D4-05A62AB1D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53B9AD-E3CA-C91A-E48D-8F0C582D12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48B165-7031-6D78-08F6-9B94A847C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13315-6F72-3DB7-0784-3A31666E38DE}"/>
              </a:ext>
            </a:extLst>
          </p:cNvPr>
          <p:cNvSpPr>
            <a:spLocks noGrp="1"/>
          </p:cNvSpPr>
          <p:nvPr>
            <p:ph type="dt" sz="half" idx="10"/>
          </p:nvPr>
        </p:nvSpPr>
        <p:spPr/>
        <p:txBody>
          <a:bodyPr/>
          <a:lstStyle/>
          <a:p>
            <a:fld id="{BF36CA16-565B-48D3-8CAA-514E190A03AE}" type="datetimeFigureOut">
              <a:rPr lang="en-US" smtClean="0"/>
              <a:t>8/16/2022</a:t>
            </a:fld>
            <a:endParaRPr lang="en-US"/>
          </a:p>
        </p:txBody>
      </p:sp>
      <p:sp>
        <p:nvSpPr>
          <p:cNvPr id="6" name="Footer Placeholder 5">
            <a:extLst>
              <a:ext uri="{FF2B5EF4-FFF2-40B4-BE49-F238E27FC236}">
                <a16:creationId xmlns:a16="http://schemas.microsoft.com/office/drawing/2014/main" id="{D86CAEF0-0E69-2C35-53D0-019DA9A82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7DD04-7EDB-962F-9912-FB0A00133BB7}"/>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20991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1673-DE4E-843F-4E84-7F5B61A78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2EBC12-2DCC-C10D-7D8F-579E18837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936032F-1937-47AC-7703-2879E166F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D2B552-921B-BE20-F24F-B54AFD5014DE}"/>
              </a:ext>
            </a:extLst>
          </p:cNvPr>
          <p:cNvSpPr>
            <a:spLocks noGrp="1"/>
          </p:cNvSpPr>
          <p:nvPr>
            <p:ph type="dt" sz="half" idx="10"/>
          </p:nvPr>
        </p:nvSpPr>
        <p:spPr/>
        <p:txBody>
          <a:bodyPr/>
          <a:lstStyle/>
          <a:p>
            <a:fld id="{BF36CA16-565B-48D3-8CAA-514E190A03AE}" type="datetimeFigureOut">
              <a:rPr lang="en-US" smtClean="0"/>
              <a:t>8/16/2022</a:t>
            </a:fld>
            <a:endParaRPr lang="en-US"/>
          </a:p>
        </p:txBody>
      </p:sp>
      <p:sp>
        <p:nvSpPr>
          <p:cNvPr id="6" name="Footer Placeholder 5">
            <a:extLst>
              <a:ext uri="{FF2B5EF4-FFF2-40B4-BE49-F238E27FC236}">
                <a16:creationId xmlns:a16="http://schemas.microsoft.com/office/drawing/2014/main" id="{92B5D95C-407D-9F77-CCA5-9E2995413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FFC47-EE38-80DF-74E4-6D9748F98CDF}"/>
              </a:ext>
            </a:extLst>
          </p:cNvPr>
          <p:cNvSpPr>
            <a:spLocks noGrp="1"/>
          </p:cNvSpPr>
          <p:nvPr>
            <p:ph type="sldNum" sz="quarter" idx="12"/>
          </p:nvPr>
        </p:nvSpPr>
        <p:spPr/>
        <p:txBody>
          <a:bodyPr/>
          <a:lstStyle/>
          <a:p>
            <a:fld id="{0D19C896-9F28-4642-9C0B-8400E60F140C}" type="slidenum">
              <a:rPr lang="en-US" smtClean="0"/>
              <a:t>‹#›</a:t>
            </a:fld>
            <a:endParaRPr lang="en-US"/>
          </a:p>
        </p:txBody>
      </p:sp>
    </p:spTree>
    <p:extLst>
      <p:ext uri="{BB962C8B-B14F-4D97-AF65-F5344CB8AC3E}">
        <p14:creationId xmlns:p14="http://schemas.microsoft.com/office/powerpoint/2010/main" val="213955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25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DA6BF-9465-C9E2-B8F7-AC0C3829C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42BBDE-B6D4-9874-B0B7-2A55055519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1743C4-F67A-0F68-6A01-F5AAAC033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6CA16-565B-48D3-8CAA-514E190A03AE}" type="datetimeFigureOut">
              <a:rPr lang="en-US" smtClean="0"/>
              <a:t>8/16/2022</a:t>
            </a:fld>
            <a:endParaRPr lang="en-US"/>
          </a:p>
        </p:txBody>
      </p:sp>
      <p:sp>
        <p:nvSpPr>
          <p:cNvPr id="5" name="Footer Placeholder 4">
            <a:extLst>
              <a:ext uri="{FF2B5EF4-FFF2-40B4-BE49-F238E27FC236}">
                <a16:creationId xmlns:a16="http://schemas.microsoft.com/office/drawing/2014/main" id="{220417AD-A92C-8F14-04B1-4FF29BD09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2F68D4-B2E9-8B01-23E1-3B439C797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9C896-9F28-4642-9C0B-8400E60F140C}" type="slidenum">
              <a:rPr lang="en-US" smtClean="0"/>
              <a:t>‹#›</a:t>
            </a:fld>
            <a:endParaRPr lang="en-US"/>
          </a:p>
        </p:txBody>
      </p:sp>
    </p:spTree>
    <p:extLst>
      <p:ext uri="{BB962C8B-B14F-4D97-AF65-F5344CB8AC3E}">
        <p14:creationId xmlns:p14="http://schemas.microsoft.com/office/powerpoint/2010/main" val="227051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8/16/2022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85857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16.sv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658348-DAB3-E726-DB55-E23F7DAE7B0B}"/>
              </a:ext>
            </a:extLst>
          </p:cNvPr>
          <p:cNvSpPr>
            <a:spLocks noGrp="1"/>
          </p:cNvSpPr>
          <p:nvPr>
            <p:ph type="subTitle" idx="1"/>
          </p:nvPr>
        </p:nvSpPr>
        <p:spPr>
          <a:xfrm>
            <a:off x="1524000" y="2934184"/>
            <a:ext cx="9144000" cy="1655762"/>
          </a:xfrm>
        </p:spPr>
        <p:txBody>
          <a:bodyPr>
            <a:normAutofit/>
          </a:bodyPr>
          <a:lstStyle/>
          <a:p>
            <a:r>
              <a:rPr lang="en-US" sz="4800" dirty="0" smtClean="0">
                <a:latin typeface="Century Gothic" panose="020B0502020202020204" pitchFamily="34" charset="0"/>
              </a:rPr>
              <a:t>Welcome to Homes for All!</a:t>
            </a:r>
            <a:endParaRPr lang="en-US" sz="4800" dirty="0">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25D5CACC-37B1-4ED6-E71D-C77C133C14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40173" y="750278"/>
            <a:ext cx="5911654" cy="1337474"/>
          </a:xfrm>
          <a:prstGeom prst="rect">
            <a:avLst/>
          </a:prstGeom>
        </p:spPr>
      </p:pic>
      <p:pic>
        <p:nvPicPr>
          <p:cNvPr id="13" name="Picture 12" descr="Background pattern&#10;&#10;Description automatically generated">
            <a:extLst>
              <a:ext uri="{FF2B5EF4-FFF2-40B4-BE49-F238E27FC236}">
                <a16:creationId xmlns:a16="http://schemas.microsoft.com/office/drawing/2014/main" id="{D99C5DB7-979B-F012-625A-FEF1DA055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4524"/>
            <a:ext cx="12192000" cy="1684824"/>
          </a:xfrm>
          <a:prstGeom prst="rect">
            <a:avLst/>
          </a:prstGeom>
        </p:spPr>
      </p:pic>
    </p:spTree>
    <p:extLst>
      <p:ext uri="{BB962C8B-B14F-4D97-AF65-F5344CB8AC3E}">
        <p14:creationId xmlns:p14="http://schemas.microsoft.com/office/powerpoint/2010/main" val="40399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700000">
            <a:off x="8654574" y="-3565039"/>
            <a:ext cx="4443673" cy="4442804"/>
          </a:xfrm>
          <a:prstGeom prst="rect">
            <a:avLst/>
          </a:prstGeom>
          <a:solidFill>
            <a:srgbClr val="97BCC7"/>
          </a:solidFill>
        </p:spPr>
      </p:sp>
      <p:sp>
        <p:nvSpPr>
          <p:cNvPr id="3" name="AutoShape 3"/>
          <p:cNvSpPr/>
          <p:nvPr/>
        </p:nvSpPr>
        <p:spPr>
          <a:xfrm rot="-2700000">
            <a:off x="10619900" y="325540"/>
            <a:ext cx="4443673" cy="33498"/>
          </a:xfrm>
          <a:prstGeom prst="rect">
            <a:avLst/>
          </a:prstGeom>
          <a:solidFill>
            <a:srgbClr val="F8FBFD"/>
          </a:solidFill>
        </p:spPr>
      </p:sp>
      <p:sp>
        <p:nvSpPr>
          <p:cNvPr id="4" name="AutoShape 4"/>
          <p:cNvSpPr/>
          <p:nvPr/>
        </p:nvSpPr>
        <p:spPr>
          <a:xfrm rot="-2700000">
            <a:off x="-712105" y="6741420"/>
            <a:ext cx="1623873" cy="33498"/>
          </a:xfrm>
          <a:prstGeom prst="rect">
            <a:avLst/>
          </a:prstGeom>
          <a:solidFill>
            <a:srgbClr val="F8FBFD"/>
          </a:solidFill>
        </p:spPr>
      </p:sp>
      <p:grpSp>
        <p:nvGrpSpPr>
          <p:cNvPr id="5" name="Group 5"/>
          <p:cNvGrpSpPr/>
          <p:nvPr/>
        </p:nvGrpSpPr>
        <p:grpSpPr>
          <a:xfrm>
            <a:off x="685800" y="554038"/>
            <a:ext cx="7048767" cy="1120759"/>
            <a:chOff x="0" y="-9525"/>
            <a:chExt cx="14097533" cy="2241517"/>
          </a:xfrm>
        </p:grpSpPr>
        <p:sp>
          <p:nvSpPr>
            <p:cNvPr id="6" name="TextBox 6"/>
            <p:cNvSpPr txBox="1"/>
            <p:nvPr/>
          </p:nvSpPr>
          <p:spPr>
            <a:xfrm>
              <a:off x="1212" y="-9525"/>
              <a:ext cx="14096321" cy="1025921"/>
            </a:xfrm>
            <a:prstGeom prst="rect">
              <a:avLst/>
            </a:prstGeom>
          </p:spPr>
          <p:txBody>
            <a:bodyPr lIns="0" tIns="0" rIns="0" bIns="0" rtlCol="0" anchor="t">
              <a:spAutoFit/>
            </a:bodyPr>
            <a:lstStyle/>
            <a:p>
              <a:pPr>
                <a:lnSpc>
                  <a:spcPts val="4000"/>
                </a:lnSpc>
              </a:pPr>
              <a:r>
                <a:rPr lang="en-US" sz="3334" spc="-33" dirty="0">
                  <a:solidFill>
                    <a:srgbClr val="F8FBFD"/>
                  </a:solidFill>
                </a:rPr>
                <a:t>W</a:t>
              </a:r>
              <a:r>
                <a:rPr lang="en-US" sz="3334" spc="-33" dirty="0" smtClean="0">
                  <a:solidFill>
                    <a:srgbClr val="F8FBFD"/>
                  </a:solidFill>
                </a:rPr>
                <a:t>ho </a:t>
              </a:r>
              <a:r>
                <a:rPr lang="en-US" sz="3334" spc="-33" dirty="0">
                  <a:solidFill>
                    <a:srgbClr val="F8FBFD"/>
                  </a:solidFill>
                </a:rPr>
                <a:t>B</a:t>
              </a:r>
              <a:r>
                <a:rPr lang="en-US" sz="3334" spc="-33" dirty="0" smtClean="0">
                  <a:solidFill>
                    <a:srgbClr val="F8FBFD"/>
                  </a:solidFill>
                </a:rPr>
                <a:t>enefits </a:t>
              </a:r>
              <a:r>
                <a:rPr lang="en-US" sz="3334" spc="-33" dirty="0">
                  <a:solidFill>
                    <a:srgbClr val="F8FBFD"/>
                  </a:solidFill>
                </a:rPr>
                <a:t>F</a:t>
              </a:r>
              <a:r>
                <a:rPr lang="en-US" sz="3334" spc="-33" dirty="0" smtClean="0">
                  <a:solidFill>
                    <a:srgbClr val="F8FBFD"/>
                  </a:solidFill>
                </a:rPr>
                <a:t>rom AmeriCorps?</a:t>
              </a:r>
              <a:endParaRPr lang="en-US" sz="3334" spc="-33" dirty="0">
                <a:solidFill>
                  <a:srgbClr val="F8FBFD"/>
                </a:solidFill>
              </a:endParaRPr>
            </a:p>
          </p:txBody>
        </p:sp>
        <p:sp>
          <p:nvSpPr>
            <p:cNvPr id="7" name="TextBox 7"/>
            <p:cNvSpPr txBox="1"/>
            <p:nvPr/>
          </p:nvSpPr>
          <p:spPr>
            <a:xfrm>
              <a:off x="0" y="1359958"/>
              <a:ext cx="14097533" cy="872034"/>
            </a:xfrm>
            <a:prstGeom prst="rect">
              <a:avLst/>
            </a:prstGeom>
          </p:spPr>
          <p:txBody>
            <a:bodyPr lIns="0" tIns="0" rIns="0" bIns="0" rtlCol="0" anchor="t">
              <a:spAutoFit/>
            </a:bodyPr>
            <a:lstStyle/>
            <a:p>
              <a:pPr>
                <a:lnSpc>
                  <a:spcPts val="3360"/>
                </a:lnSpc>
              </a:pPr>
              <a:r>
                <a:rPr lang="en-US" sz="2800">
                  <a:solidFill>
                    <a:srgbClr val="97BCC7"/>
                  </a:solidFill>
                </a:rPr>
                <a:t>we all do!</a:t>
              </a:r>
            </a:p>
          </p:txBody>
        </p:sp>
      </p:grpSp>
      <p:grpSp>
        <p:nvGrpSpPr>
          <p:cNvPr id="8" name="Group 8"/>
          <p:cNvGrpSpPr/>
          <p:nvPr/>
        </p:nvGrpSpPr>
        <p:grpSpPr>
          <a:xfrm>
            <a:off x="685800" y="3261731"/>
            <a:ext cx="3365767" cy="2722549"/>
            <a:chOff x="0" y="-57149"/>
            <a:chExt cx="6731533" cy="5445096"/>
          </a:xfrm>
        </p:grpSpPr>
        <p:sp>
          <p:nvSpPr>
            <p:cNvPr id="9" name="TextBox 9"/>
            <p:cNvSpPr txBox="1"/>
            <p:nvPr/>
          </p:nvSpPr>
          <p:spPr>
            <a:xfrm>
              <a:off x="0" y="-57149"/>
              <a:ext cx="6731533" cy="2308323"/>
            </a:xfrm>
            <a:prstGeom prst="rect">
              <a:avLst/>
            </a:prstGeom>
          </p:spPr>
          <p:txBody>
            <a:bodyPr lIns="0" tIns="0" rIns="0" bIns="0" rtlCol="0" anchor="t">
              <a:spAutoFit/>
            </a:bodyPr>
            <a:lstStyle/>
            <a:p>
              <a:pPr>
                <a:lnSpc>
                  <a:spcPts val="2986"/>
                </a:lnSpc>
              </a:pPr>
              <a:r>
                <a:rPr lang="en-US" sz="2133" spc="149">
                  <a:solidFill>
                    <a:srgbClr val="97BCC7"/>
                  </a:solidFill>
                </a:rPr>
                <a:t>YOUTH, SENIORS, VULNERABLE POPULATIONS</a:t>
              </a:r>
            </a:p>
          </p:txBody>
        </p:sp>
        <p:sp>
          <p:nvSpPr>
            <p:cNvPr id="10" name="TextBox 10"/>
            <p:cNvSpPr txBox="1"/>
            <p:nvPr/>
          </p:nvSpPr>
          <p:spPr>
            <a:xfrm>
              <a:off x="0" y="2310182"/>
              <a:ext cx="6731533" cy="3077765"/>
            </a:xfrm>
            <a:prstGeom prst="rect">
              <a:avLst/>
            </a:prstGeom>
          </p:spPr>
          <p:txBody>
            <a:bodyPr lIns="0" tIns="0" rIns="0" bIns="0" rtlCol="0" anchor="t">
              <a:spAutoFit/>
            </a:bodyPr>
            <a:lstStyle/>
            <a:p>
              <a:pPr>
                <a:lnSpc>
                  <a:spcPts val="3000"/>
                </a:lnSpc>
              </a:pPr>
              <a:r>
                <a:rPr lang="en-US" sz="2000" spc="20" dirty="0">
                  <a:solidFill>
                    <a:srgbClr val="F8FBFD"/>
                  </a:solidFill>
                </a:rPr>
                <a:t>benefit from tutoring, mentoring, health, housing, and other services.</a:t>
              </a:r>
            </a:p>
          </p:txBody>
        </p:sp>
      </p:grpSp>
      <p:grpSp>
        <p:nvGrpSpPr>
          <p:cNvPr id="11" name="Group 11"/>
          <p:cNvGrpSpPr/>
          <p:nvPr/>
        </p:nvGrpSpPr>
        <p:grpSpPr>
          <a:xfrm>
            <a:off x="4413117" y="3261731"/>
            <a:ext cx="3365767" cy="3116943"/>
            <a:chOff x="0" y="-57149"/>
            <a:chExt cx="6731533" cy="6233887"/>
          </a:xfrm>
        </p:grpSpPr>
        <p:sp>
          <p:nvSpPr>
            <p:cNvPr id="12" name="TextBox 12"/>
            <p:cNvSpPr txBox="1"/>
            <p:nvPr/>
          </p:nvSpPr>
          <p:spPr>
            <a:xfrm>
              <a:off x="0" y="-57149"/>
              <a:ext cx="6731533" cy="1538882"/>
            </a:xfrm>
            <a:prstGeom prst="rect">
              <a:avLst/>
            </a:prstGeom>
          </p:spPr>
          <p:txBody>
            <a:bodyPr lIns="0" tIns="0" rIns="0" bIns="0" rtlCol="0" anchor="t">
              <a:spAutoFit/>
            </a:bodyPr>
            <a:lstStyle/>
            <a:p>
              <a:pPr>
                <a:lnSpc>
                  <a:spcPts val="2986"/>
                </a:lnSpc>
              </a:pPr>
              <a:r>
                <a:rPr lang="en-US" sz="2133" spc="149">
                  <a:solidFill>
                    <a:srgbClr val="97BCC7"/>
                  </a:solidFill>
                </a:rPr>
                <a:t>COMMUNITIES AND ORGANIZATIONS</a:t>
              </a:r>
            </a:p>
          </p:txBody>
        </p:sp>
        <p:sp>
          <p:nvSpPr>
            <p:cNvPr id="13" name="TextBox 13"/>
            <p:cNvSpPr txBox="1"/>
            <p:nvPr/>
          </p:nvSpPr>
          <p:spPr>
            <a:xfrm>
              <a:off x="0" y="1560089"/>
              <a:ext cx="6731533" cy="4616649"/>
            </a:xfrm>
            <a:prstGeom prst="rect">
              <a:avLst/>
            </a:prstGeom>
          </p:spPr>
          <p:txBody>
            <a:bodyPr lIns="0" tIns="0" rIns="0" bIns="0" rtlCol="0" anchor="t">
              <a:spAutoFit/>
            </a:bodyPr>
            <a:lstStyle/>
            <a:p>
              <a:pPr>
                <a:lnSpc>
                  <a:spcPts val="3000"/>
                </a:lnSpc>
              </a:pPr>
              <a:r>
                <a:rPr lang="en-US" sz="2000" spc="20">
                  <a:solidFill>
                    <a:srgbClr val="F8FBFD"/>
                  </a:solidFill>
                </a:rPr>
                <a:t>communities are stronger and healthier when people are more engaged and more services are provided due to increased capacity.</a:t>
              </a:r>
            </a:p>
          </p:txBody>
        </p:sp>
      </p:grpSp>
      <p:grpSp>
        <p:nvGrpSpPr>
          <p:cNvPr id="14" name="Group 14"/>
          <p:cNvGrpSpPr/>
          <p:nvPr/>
        </p:nvGrpSpPr>
        <p:grpSpPr>
          <a:xfrm>
            <a:off x="8140433" y="3261731"/>
            <a:ext cx="3365767" cy="2741896"/>
            <a:chOff x="0" y="-57149"/>
            <a:chExt cx="6731533" cy="5483794"/>
          </a:xfrm>
        </p:grpSpPr>
        <p:sp>
          <p:nvSpPr>
            <p:cNvPr id="15" name="TextBox 15"/>
            <p:cNvSpPr txBox="1"/>
            <p:nvPr/>
          </p:nvSpPr>
          <p:spPr>
            <a:xfrm>
              <a:off x="0" y="-57149"/>
              <a:ext cx="6731533" cy="769442"/>
            </a:xfrm>
            <a:prstGeom prst="rect">
              <a:avLst/>
            </a:prstGeom>
          </p:spPr>
          <p:txBody>
            <a:bodyPr lIns="0" tIns="0" rIns="0" bIns="0" rtlCol="0" anchor="t">
              <a:spAutoFit/>
            </a:bodyPr>
            <a:lstStyle/>
            <a:p>
              <a:pPr>
                <a:lnSpc>
                  <a:spcPts val="2986"/>
                </a:lnSpc>
              </a:pPr>
              <a:r>
                <a:rPr lang="en-US" sz="2133" spc="149">
                  <a:solidFill>
                    <a:srgbClr val="97BCC7"/>
                  </a:solidFill>
                </a:rPr>
                <a:t>MEMBERS</a:t>
              </a:r>
            </a:p>
          </p:txBody>
        </p:sp>
        <p:sp>
          <p:nvSpPr>
            <p:cNvPr id="16" name="TextBox 16"/>
            <p:cNvSpPr txBox="1"/>
            <p:nvPr/>
          </p:nvSpPr>
          <p:spPr>
            <a:xfrm>
              <a:off x="0" y="809995"/>
              <a:ext cx="6731533" cy="4616650"/>
            </a:xfrm>
            <a:prstGeom prst="rect">
              <a:avLst/>
            </a:prstGeom>
          </p:spPr>
          <p:txBody>
            <a:bodyPr lIns="0" tIns="0" rIns="0" bIns="0" rtlCol="0" anchor="t">
              <a:spAutoFit/>
            </a:bodyPr>
            <a:lstStyle/>
            <a:p>
              <a:pPr>
                <a:lnSpc>
                  <a:spcPts val="3000"/>
                </a:lnSpc>
              </a:pPr>
              <a:r>
                <a:rPr lang="en-US" sz="2000" spc="20">
                  <a:solidFill>
                    <a:srgbClr val="F8FBFD"/>
                  </a:solidFill>
                </a:rPr>
                <a:t>people serving with AmeriCorps acquire leadership and career skills, earn money for college, and become civically minded.</a:t>
              </a:r>
            </a:p>
          </p:txBody>
        </p:sp>
      </p:grpSp>
      <p:pic>
        <p:nvPicPr>
          <p:cNvPr id="18" name="Picture 17"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34565" y="903335"/>
            <a:ext cx="2180155" cy="15001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FAE6-4188-F2A8-9A50-F1417D896590}"/>
              </a:ext>
            </a:extLst>
          </p:cNvPr>
          <p:cNvSpPr>
            <a:spLocks noGrp="1"/>
          </p:cNvSpPr>
          <p:nvPr>
            <p:ph type="title"/>
          </p:nvPr>
        </p:nvSpPr>
        <p:spPr/>
        <p:txBody>
          <a:bodyPr>
            <a:normAutofit/>
          </a:bodyPr>
          <a:lstStyle/>
          <a:p>
            <a:r>
              <a:rPr lang="en-US" sz="3600" b="1" dirty="0" smtClean="0">
                <a:latin typeface="+mn-lt"/>
              </a:rPr>
              <a:t>National Service History &amp; Roots</a:t>
            </a:r>
            <a:endParaRPr lang="en-US" sz="3600" b="1" dirty="0">
              <a:latin typeface="+mn-lt"/>
            </a:endParaRPr>
          </a:p>
        </p:txBody>
      </p:sp>
      <p:sp>
        <p:nvSpPr>
          <p:cNvPr id="3" name="Content Placeholder 2">
            <a:extLst>
              <a:ext uri="{FF2B5EF4-FFF2-40B4-BE49-F238E27FC236}">
                <a16:creationId xmlns:a16="http://schemas.microsoft.com/office/drawing/2014/main" id="{19C0047A-412B-58DF-A0B2-4C249720B07C}"/>
              </a:ext>
            </a:extLst>
          </p:cNvPr>
          <p:cNvSpPr>
            <a:spLocks noGrp="1"/>
          </p:cNvSpPr>
          <p:nvPr>
            <p:ph idx="1"/>
          </p:nvPr>
        </p:nvSpPr>
        <p:spPr>
          <a:xfrm>
            <a:off x="838200" y="1735717"/>
            <a:ext cx="10106891" cy="4351338"/>
          </a:xfrm>
        </p:spPr>
        <p:txBody>
          <a:bodyPr/>
          <a:lstStyle/>
          <a:p>
            <a:r>
              <a:rPr lang="en-US" dirty="0"/>
              <a:t>1965 – VISTA Program </a:t>
            </a:r>
            <a:r>
              <a:rPr lang="en-US" dirty="0" smtClean="0"/>
              <a:t>created</a:t>
            </a:r>
            <a:endParaRPr lang="en-US" dirty="0"/>
          </a:p>
          <a:p>
            <a:r>
              <a:rPr lang="en-US" dirty="0"/>
              <a:t>1973 – Beginnings of AmeriCorps Senior</a:t>
            </a:r>
          </a:p>
          <a:p>
            <a:r>
              <a:rPr lang="en-US" dirty="0"/>
              <a:t>1992 – NCCC is created to respond to disaster/critical needs</a:t>
            </a:r>
          </a:p>
          <a:p>
            <a:r>
              <a:rPr lang="en-US" dirty="0"/>
              <a:t>1993 – AmeriCorps, the agency, forms</a:t>
            </a:r>
          </a:p>
          <a:p>
            <a:r>
              <a:rPr lang="en-US" dirty="0"/>
              <a:t>1994 – First Class of AmeriCorps (20,000)</a:t>
            </a:r>
          </a:p>
          <a:p>
            <a:r>
              <a:rPr lang="en-US" dirty="0"/>
              <a:t>2012 – FEMA Corps to strengthen </a:t>
            </a:r>
            <a:r>
              <a:rPr lang="en-US" dirty="0" smtClean="0"/>
              <a:t>nation’s </a:t>
            </a:r>
            <a:r>
              <a:rPr lang="en-US" dirty="0"/>
              <a:t>ability to respond to disasters</a:t>
            </a:r>
          </a:p>
          <a:p>
            <a:r>
              <a:rPr lang="en-US" dirty="0"/>
              <a:t>2016 – 1 million served</a:t>
            </a:r>
          </a:p>
        </p:txBody>
      </p:sp>
      <p:pic>
        <p:nvPicPr>
          <p:cNvPr id="4" name="Content Placeholder 4">
            <a:extLst>
              <a:ext uri="{FF2B5EF4-FFF2-40B4-BE49-F238E27FC236}">
                <a16:creationId xmlns:a16="http://schemas.microsoft.com/office/drawing/2014/main" id="{927BADAB-C2B3-2B4C-0D8A-2B4805E28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95838" y="312420"/>
            <a:ext cx="1854696" cy="1276235"/>
          </a:xfrm>
          <a:prstGeom prst="rect">
            <a:avLst/>
          </a:prstGeom>
        </p:spPr>
      </p:pic>
    </p:spTree>
    <p:extLst>
      <p:ext uri="{BB962C8B-B14F-4D97-AF65-F5344CB8AC3E}">
        <p14:creationId xmlns:p14="http://schemas.microsoft.com/office/powerpoint/2010/main" val="353785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700000">
            <a:off x="-930853" y="5430690"/>
            <a:ext cx="1497793" cy="1497499"/>
          </a:xfrm>
          <a:prstGeom prst="rect">
            <a:avLst/>
          </a:prstGeom>
          <a:solidFill>
            <a:srgbClr val="97BCC7"/>
          </a:solidFill>
        </p:spPr>
      </p:sp>
      <p:grpSp>
        <p:nvGrpSpPr>
          <p:cNvPr id="3" name="Group 3"/>
          <p:cNvGrpSpPr/>
          <p:nvPr/>
        </p:nvGrpSpPr>
        <p:grpSpPr>
          <a:xfrm>
            <a:off x="558800" y="2294679"/>
            <a:ext cx="2667000" cy="4064000"/>
            <a:chOff x="0" y="0"/>
            <a:chExt cx="2955271" cy="4503271"/>
          </a:xfrm>
        </p:grpSpPr>
        <p:sp>
          <p:nvSpPr>
            <p:cNvPr id="4" name="Freeform 4"/>
            <p:cNvSpPr/>
            <p:nvPr/>
          </p:nvSpPr>
          <p:spPr>
            <a:xfrm>
              <a:off x="0" y="0"/>
              <a:ext cx="2955271" cy="4503270"/>
            </a:xfrm>
            <a:custGeom>
              <a:avLst/>
              <a:gdLst/>
              <a:ahLst/>
              <a:cxnLst/>
              <a:rect l="l" t="t" r="r" b="b"/>
              <a:pathLst>
                <a:path w="2955271" h="4503270">
                  <a:moveTo>
                    <a:pt x="0" y="0"/>
                  </a:moveTo>
                  <a:lnTo>
                    <a:pt x="0" y="4503270"/>
                  </a:lnTo>
                  <a:lnTo>
                    <a:pt x="2955271" y="4503270"/>
                  </a:lnTo>
                  <a:lnTo>
                    <a:pt x="2955271" y="0"/>
                  </a:lnTo>
                  <a:lnTo>
                    <a:pt x="0" y="0"/>
                  </a:lnTo>
                  <a:close/>
                  <a:moveTo>
                    <a:pt x="2894311" y="4442311"/>
                  </a:moveTo>
                  <a:lnTo>
                    <a:pt x="59690" y="4442311"/>
                  </a:lnTo>
                  <a:lnTo>
                    <a:pt x="59690" y="59690"/>
                  </a:lnTo>
                  <a:lnTo>
                    <a:pt x="2894311" y="59690"/>
                  </a:lnTo>
                  <a:lnTo>
                    <a:pt x="2894311" y="4442311"/>
                  </a:lnTo>
                  <a:close/>
                </a:path>
              </a:pathLst>
            </a:custGeom>
            <a:solidFill>
              <a:srgbClr val="F8FBFD"/>
            </a:solidFill>
          </p:spPr>
        </p:sp>
      </p:grpSp>
      <p:grpSp>
        <p:nvGrpSpPr>
          <p:cNvPr id="5" name="Group 5"/>
          <p:cNvGrpSpPr/>
          <p:nvPr/>
        </p:nvGrpSpPr>
        <p:grpSpPr>
          <a:xfrm>
            <a:off x="8966200" y="2281979"/>
            <a:ext cx="2667000" cy="4064000"/>
            <a:chOff x="0" y="0"/>
            <a:chExt cx="2955271" cy="4503271"/>
          </a:xfrm>
        </p:grpSpPr>
        <p:sp>
          <p:nvSpPr>
            <p:cNvPr id="6" name="Freeform 6"/>
            <p:cNvSpPr/>
            <p:nvPr/>
          </p:nvSpPr>
          <p:spPr>
            <a:xfrm>
              <a:off x="0" y="0"/>
              <a:ext cx="2955271" cy="4503270"/>
            </a:xfrm>
            <a:custGeom>
              <a:avLst/>
              <a:gdLst/>
              <a:ahLst/>
              <a:cxnLst/>
              <a:rect l="l" t="t" r="r" b="b"/>
              <a:pathLst>
                <a:path w="2955271" h="4503270">
                  <a:moveTo>
                    <a:pt x="0" y="0"/>
                  </a:moveTo>
                  <a:lnTo>
                    <a:pt x="0" y="4503270"/>
                  </a:lnTo>
                  <a:lnTo>
                    <a:pt x="2955271" y="4503270"/>
                  </a:lnTo>
                  <a:lnTo>
                    <a:pt x="2955271" y="0"/>
                  </a:lnTo>
                  <a:lnTo>
                    <a:pt x="0" y="0"/>
                  </a:lnTo>
                  <a:close/>
                  <a:moveTo>
                    <a:pt x="2894311" y="4442311"/>
                  </a:moveTo>
                  <a:lnTo>
                    <a:pt x="59690" y="4442311"/>
                  </a:lnTo>
                  <a:lnTo>
                    <a:pt x="59690" y="59690"/>
                  </a:lnTo>
                  <a:lnTo>
                    <a:pt x="2894311" y="59690"/>
                  </a:lnTo>
                  <a:lnTo>
                    <a:pt x="2894311" y="4442311"/>
                  </a:lnTo>
                  <a:close/>
                </a:path>
              </a:pathLst>
            </a:custGeom>
            <a:solidFill>
              <a:srgbClr val="F8FBFD"/>
            </a:solidFill>
          </p:spPr>
        </p:sp>
      </p:grpSp>
      <p:grpSp>
        <p:nvGrpSpPr>
          <p:cNvPr id="7" name="Group 7"/>
          <p:cNvGrpSpPr/>
          <p:nvPr/>
        </p:nvGrpSpPr>
        <p:grpSpPr>
          <a:xfrm>
            <a:off x="6163733" y="2294679"/>
            <a:ext cx="2667000" cy="4064000"/>
            <a:chOff x="0" y="0"/>
            <a:chExt cx="2955271" cy="4503271"/>
          </a:xfrm>
        </p:grpSpPr>
        <p:sp>
          <p:nvSpPr>
            <p:cNvPr id="8" name="Freeform 8"/>
            <p:cNvSpPr/>
            <p:nvPr/>
          </p:nvSpPr>
          <p:spPr>
            <a:xfrm>
              <a:off x="0" y="0"/>
              <a:ext cx="2955271" cy="4503270"/>
            </a:xfrm>
            <a:custGeom>
              <a:avLst/>
              <a:gdLst/>
              <a:ahLst/>
              <a:cxnLst/>
              <a:rect l="l" t="t" r="r" b="b"/>
              <a:pathLst>
                <a:path w="2955271" h="4503270">
                  <a:moveTo>
                    <a:pt x="0" y="0"/>
                  </a:moveTo>
                  <a:lnTo>
                    <a:pt x="0" y="4503270"/>
                  </a:lnTo>
                  <a:lnTo>
                    <a:pt x="2955271" y="4503270"/>
                  </a:lnTo>
                  <a:lnTo>
                    <a:pt x="2955271" y="0"/>
                  </a:lnTo>
                  <a:lnTo>
                    <a:pt x="0" y="0"/>
                  </a:lnTo>
                  <a:close/>
                  <a:moveTo>
                    <a:pt x="2894311" y="4442311"/>
                  </a:moveTo>
                  <a:lnTo>
                    <a:pt x="59690" y="4442311"/>
                  </a:lnTo>
                  <a:lnTo>
                    <a:pt x="59690" y="59690"/>
                  </a:lnTo>
                  <a:lnTo>
                    <a:pt x="2894311" y="59690"/>
                  </a:lnTo>
                  <a:lnTo>
                    <a:pt x="2894311" y="4442311"/>
                  </a:lnTo>
                  <a:close/>
                </a:path>
              </a:pathLst>
            </a:custGeom>
            <a:solidFill>
              <a:srgbClr val="F8FBFD"/>
            </a:solidFill>
          </p:spPr>
        </p:sp>
      </p:grpSp>
      <p:grpSp>
        <p:nvGrpSpPr>
          <p:cNvPr id="9" name="Group 9"/>
          <p:cNvGrpSpPr/>
          <p:nvPr/>
        </p:nvGrpSpPr>
        <p:grpSpPr>
          <a:xfrm>
            <a:off x="3361267" y="2294679"/>
            <a:ext cx="2667000" cy="4064000"/>
            <a:chOff x="0" y="0"/>
            <a:chExt cx="2955271" cy="4503271"/>
          </a:xfrm>
        </p:grpSpPr>
        <p:sp>
          <p:nvSpPr>
            <p:cNvPr id="10" name="Freeform 10"/>
            <p:cNvSpPr/>
            <p:nvPr/>
          </p:nvSpPr>
          <p:spPr>
            <a:xfrm>
              <a:off x="0" y="0"/>
              <a:ext cx="2955271" cy="4503270"/>
            </a:xfrm>
            <a:custGeom>
              <a:avLst/>
              <a:gdLst/>
              <a:ahLst/>
              <a:cxnLst/>
              <a:rect l="l" t="t" r="r" b="b"/>
              <a:pathLst>
                <a:path w="2955271" h="4503270">
                  <a:moveTo>
                    <a:pt x="0" y="0"/>
                  </a:moveTo>
                  <a:lnTo>
                    <a:pt x="0" y="4503270"/>
                  </a:lnTo>
                  <a:lnTo>
                    <a:pt x="2955271" y="4503270"/>
                  </a:lnTo>
                  <a:lnTo>
                    <a:pt x="2955271" y="0"/>
                  </a:lnTo>
                  <a:lnTo>
                    <a:pt x="0" y="0"/>
                  </a:lnTo>
                  <a:close/>
                  <a:moveTo>
                    <a:pt x="2894311" y="4442311"/>
                  </a:moveTo>
                  <a:lnTo>
                    <a:pt x="59690" y="4442311"/>
                  </a:lnTo>
                  <a:lnTo>
                    <a:pt x="59690" y="59690"/>
                  </a:lnTo>
                  <a:lnTo>
                    <a:pt x="2894311" y="59690"/>
                  </a:lnTo>
                  <a:lnTo>
                    <a:pt x="2894311" y="4442311"/>
                  </a:lnTo>
                  <a:close/>
                </a:path>
              </a:pathLst>
            </a:custGeom>
            <a:solidFill>
              <a:srgbClr val="F8FBFD"/>
            </a:solidFill>
          </p:spPr>
        </p:sp>
      </p:grpSp>
      <p:sp>
        <p:nvSpPr>
          <p:cNvPr id="11" name="AutoShape 11"/>
          <p:cNvSpPr/>
          <p:nvPr/>
        </p:nvSpPr>
        <p:spPr>
          <a:xfrm rot="-2700000">
            <a:off x="11507931" y="45171"/>
            <a:ext cx="1300255" cy="1479490"/>
          </a:xfrm>
          <a:prstGeom prst="rect">
            <a:avLst/>
          </a:prstGeom>
          <a:solidFill>
            <a:srgbClr val="F8FBFD"/>
          </a:solidFill>
        </p:spPr>
      </p:sp>
      <p:sp>
        <p:nvSpPr>
          <p:cNvPr id="12" name="AutoShape 12"/>
          <p:cNvSpPr/>
          <p:nvPr/>
        </p:nvSpPr>
        <p:spPr>
          <a:xfrm rot="-2700000">
            <a:off x="-574270" y="6983468"/>
            <a:ext cx="1892952" cy="33669"/>
          </a:xfrm>
          <a:prstGeom prst="rect">
            <a:avLst/>
          </a:prstGeom>
          <a:solidFill>
            <a:srgbClr val="F8FBFD"/>
          </a:solidFill>
        </p:spPr>
      </p:sp>
      <p:sp>
        <p:nvSpPr>
          <p:cNvPr id="13" name="AutoShape 13"/>
          <p:cNvSpPr/>
          <p:nvPr/>
        </p:nvSpPr>
        <p:spPr>
          <a:xfrm rot="-2700000">
            <a:off x="12014859" y="742708"/>
            <a:ext cx="29271" cy="2386841"/>
          </a:xfrm>
          <a:prstGeom prst="rect">
            <a:avLst/>
          </a:prstGeom>
          <a:solidFill>
            <a:srgbClr val="97BCC7"/>
          </a:solidFill>
        </p:spPr>
      </p:sp>
      <p:grpSp>
        <p:nvGrpSpPr>
          <p:cNvPr id="14" name="Group 14"/>
          <p:cNvGrpSpPr/>
          <p:nvPr/>
        </p:nvGrpSpPr>
        <p:grpSpPr>
          <a:xfrm>
            <a:off x="3581132" y="3677346"/>
            <a:ext cx="2227269" cy="1305455"/>
            <a:chOff x="0" y="-66675"/>
            <a:chExt cx="4454539" cy="2610910"/>
          </a:xfrm>
        </p:grpSpPr>
        <p:sp>
          <p:nvSpPr>
            <p:cNvPr id="15" name="TextBox 15"/>
            <p:cNvSpPr txBox="1"/>
            <p:nvPr/>
          </p:nvSpPr>
          <p:spPr>
            <a:xfrm>
              <a:off x="9460" y="-66675"/>
              <a:ext cx="4445079" cy="718146"/>
            </a:xfrm>
            <a:prstGeom prst="rect">
              <a:avLst/>
            </a:prstGeom>
          </p:spPr>
          <p:txBody>
            <a:bodyPr lIns="0" tIns="0" rIns="0" bIns="0" rtlCol="0" anchor="t">
              <a:spAutoFit/>
            </a:bodyPr>
            <a:lstStyle/>
            <a:p>
              <a:pPr algn="ctr">
                <a:lnSpc>
                  <a:spcPts val="2800"/>
                </a:lnSpc>
              </a:pPr>
              <a:r>
                <a:rPr lang="en-US" sz="2000" spc="140">
                  <a:solidFill>
                    <a:srgbClr val="97BCC7"/>
                  </a:solidFill>
                </a:rPr>
                <a:t>ENVIRONMENT</a:t>
              </a:r>
            </a:p>
          </p:txBody>
        </p:sp>
        <p:sp>
          <p:nvSpPr>
            <p:cNvPr id="16" name="TextBox 16"/>
            <p:cNvSpPr txBox="1"/>
            <p:nvPr/>
          </p:nvSpPr>
          <p:spPr>
            <a:xfrm>
              <a:off x="0" y="697575"/>
              <a:ext cx="4438875" cy="1846660"/>
            </a:xfrm>
            <a:prstGeom prst="rect">
              <a:avLst/>
            </a:prstGeom>
          </p:spPr>
          <p:txBody>
            <a:bodyPr lIns="0" tIns="0" rIns="0" bIns="0" rtlCol="0" anchor="t">
              <a:spAutoFit/>
            </a:bodyPr>
            <a:lstStyle/>
            <a:p>
              <a:pPr algn="ctr">
                <a:lnSpc>
                  <a:spcPts val="2400"/>
                </a:lnSpc>
              </a:pPr>
              <a:r>
                <a:rPr lang="en-US" sz="1600" spc="16" dirty="0">
                  <a:solidFill>
                    <a:srgbClr val="F8FBFD"/>
                  </a:solidFill>
                </a:rPr>
                <a:t>conservation</a:t>
              </a:r>
            </a:p>
            <a:p>
              <a:pPr algn="ctr">
                <a:lnSpc>
                  <a:spcPts val="2400"/>
                </a:lnSpc>
              </a:pPr>
              <a:r>
                <a:rPr lang="en-US" sz="1600" spc="16" dirty="0">
                  <a:solidFill>
                    <a:srgbClr val="F8FBFD"/>
                  </a:solidFill>
                </a:rPr>
                <a:t>disaster prep</a:t>
              </a:r>
            </a:p>
            <a:p>
              <a:pPr algn="ctr">
                <a:lnSpc>
                  <a:spcPts val="2400"/>
                </a:lnSpc>
              </a:pPr>
              <a:r>
                <a:rPr lang="en-US" sz="1600" spc="16" dirty="0">
                  <a:solidFill>
                    <a:srgbClr val="F8FBFD"/>
                  </a:solidFill>
                </a:rPr>
                <a:t>disaster response</a:t>
              </a:r>
            </a:p>
          </p:txBody>
        </p:sp>
      </p:grpSp>
      <p:grpSp>
        <p:nvGrpSpPr>
          <p:cNvPr id="17" name="Group 17"/>
          <p:cNvGrpSpPr/>
          <p:nvPr/>
        </p:nvGrpSpPr>
        <p:grpSpPr>
          <a:xfrm>
            <a:off x="6383599" y="3682108"/>
            <a:ext cx="2227269" cy="1939647"/>
            <a:chOff x="0" y="-57149"/>
            <a:chExt cx="4454539" cy="3879293"/>
          </a:xfrm>
        </p:grpSpPr>
        <p:sp>
          <p:nvSpPr>
            <p:cNvPr id="18" name="TextBox 18"/>
            <p:cNvSpPr txBox="1"/>
            <p:nvPr/>
          </p:nvSpPr>
          <p:spPr>
            <a:xfrm>
              <a:off x="9460" y="-57149"/>
              <a:ext cx="4445079" cy="769442"/>
            </a:xfrm>
            <a:prstGeom prst="rect">
              <a:avLst/>
            </a:prstGeom>
          </p:spPr>
          <p:txBody>
            <a:bodyPr lIns="0" tIns="0" rIns="0" bIns="0" rtlCol="0" anchor="t">
              <a:spAutoFit/>
            </a:bodyPr>
            <a:lstStyle/>
            <a:p>
              <a:pPr algn="ctr">
                <a:lnSpc>
                  <a:spcPts val="2986"/>
                </a:lnSpc>
              </a:pPr>
              <a:r>
                <a:rPr lang="en-US" sz="2133" spc="149">
                  <a:solidFill>
                    <a:srgbClr val="97BCC7"/>
                  </a:solidFill>
                </a:rPr>
                <a:t>HOUSING</a:t>
              </a:r>
            </a:p>
          </p:txBody>
        </p:sp>
        <p:sp>
          <p:nvSpPr>
            <p:cNvPr id="19" name="TextBox 19"/>
            <p:cNvSpPr txBox="1"/>
            <p:nvPr/>
          </p:nvSpPr>
          <p:spPr>
            <a:xfrm>
              <a:off x="0" y="744379"/>
              <a:ext cx="4438875" cy="3077765"/>
            </a:xfrm>
            <a:prstGeom prst="rect">
              <a:avLst/>
            </a:prstGeom>
          </p:spPr>
          <p:txBody>
            <a:bodyPr lIns="0" tIns="0" rIns="0" bIns="0" rtlCol="0" anchor="t">
              <a:spAutoFit/>
            </a:bodyPr>
            <a:lstStyle/>
            <a:p>
              <a:pPr algn="ctr">
                <a:lnSpc>
                  <a:spcPts val="2400"/>
                </a:lnSpc>
              </a:pPr>
              <a:r>
                <a:rPr lang="en-US" sz="1600" spc="16" dirty="0">
                  <a:solidFill>
                    <a:srgbClr val="F8FBFD"/>
                  </a:solidFill>
                </a:rPr>
                <a:t>homelessness</a:t>
              </a:r>
            </a:p>
            <a:p>
              <a:pPr algn="ctr">
                <a:lnSpc>
                  <a:spcPts val="2400"/>
                </a:lnSpc>
              </a:pPr>
              <a:r>
                <a:rPr lang="en-US" sz="1600" spc="16" dirty="0">
                  <a:solidFill>
                    <a:srgbClr val="F8FBFD"/>
                  </a:solidFill>
                </a:rPr>
                <a:t>build new housing</a:t>
              </a:r>
            </a:p>
            <a:p>
              <a:pPr algn="ctr">
                <a:lnSpc>
                  <a:spcPts val="2400"/>
                </a:lnSpc>
              </a:pPr>
              <a:r>
                <a:rPr lang="en-US" sz="1600" spc="16" dirty="0">
                  <a:solidFill>
                    <a:srgbClr val="F8FBFD"/>
                  </a:solidFill>
                </a:rPr>
                <a:t>repair </a:t>
              </a:r>
              <a:r>
                <a:rPr lang="en-US" sz="1600" spc="16" dirty="0" smtClean="0">
                  <a:solidFill>
                    <a:srgbClr val="F8FBFD"/>
                  </a:solidFill>
                </a:rPr>
                <a:t>homes</a:t>
              </a:r>
            </a:p>
            <a:p>
              <a:pPr algn="ctr">
                <a:lnSpc>
                  <a:spcPts val="2400"/>
                </a:lnSpc>
              </a:pPr>
              <a:r>
                <a:rPr lang="en-US" sz="1600" spc="16" dirty="0">
                  <a:solidFill>
                    <a:srgbClr val="F8FBFD"/>
                  </a:solidFill>
                </a:rPr>
                <a:t>v</a:t>
              </a:r>
              <a:r>
                <a:rPr lang="en-US" sz="1600" spc="16" dirty="0" smtClean="0">
                  <a:solidFill>
                    <a:srgbClr val="F8FBFD"/>
                  </a:solidFill>
                </a:rPr>
                <a:t>eterans</a:t>
              </a:r>
            </a:p>
            <a:p>
              <a:pPr algn="ctr">
                <a:lnSpc>
                  <a:spcPts val="2400"/>
                </a:lnSpc>
              </a:pPr>
              <a:r>
                <a:rPr lang="en-US" sz="1600" spc="16" dirty="0">
                  <a:solidFill>
                    <a:srgbClr val="F8FBFD"/>
                  </a:solidFill>
                </a:rPr>
                <a:t>e</a:t>
              </a:r>
              <a:r>
                <a:rPr lang="en-US" sz="1600" spc="16" dirty="0" smtClean="0">
                  <a:solidFill>
                    <a:srgbClr val="F8FBFD"/>
                  </a:solidFill>
                </a:rPr>
                <a:t>conomic security </a:t>
              </a:r>
              <a:endParaRPr lang="en-US" sz="1600" spc="16" dirty="0">
                <a:solidFill>
                  <a:srgbClr val="F8FBFD"/>
                </a:solidFill>
              </a:endParaRPr>
            </a:p>
          </p:txBody>
        </p:sp>
      </p:grpSp>
      <p:grpSp>
        <p:nvGrpSpPr>
          <p:cNvPr id="20" name="Group 20"/>
          <p:cNvGrpSpPr/>
          <p:nvPr/>
        </p:nvGrpSpPr>
        <p:grpSpPr>
          <a:xfrm>
            <a:off x="9186066" y="3657707"/>
            <a:ext cx="2227269" cy="1939647"/>
            <a:chOff x="0" y="-57149"/>
            <a:chExt cx="4454539" cy="3879295"/>
          </a:xfrm>
        </p:grpSpPr>
        <p:sp>
          <p:nvSpPr>
            <p:cNvPr id="21" name="TextBox 21"/>
            <p:cNvSpPr txBox="1"/>
            <p:nvPr/>
          </p:nvSpPr>
          <p:spPr>
            <a:xfrm>
              <a:off x="9460" y="-57149"/>
              <a:ext cx="4445079" cy="769442"/>
            </a:xfrm>
            <a:prstGeom prst="rect">
              <a:avLst/>
            </a:prstGeom>
          </p:spPr>
          <p:txBody>
            <a:bodyPr lIns="0" tIns="0" rIns="0" bIns="0" rtlCol="0" anchor="t">
              <a:spAutoFit/>
            </a:bodyPr>
            <a:lstStyle/>
            <a:p>
              <a:pPr algn="ctr">
                <a:lnSpc>
                  <a:spcPts val="2986"/>
                </a:lnSpc>
              </a:pPr>
              <a:r>
                <a:rPr lang="en-US" sz="2133" spc="149">
                  <a:solidFill>
                    <a:srgbClr val="97BCC7"/>
                  </a:solidFill>
                </a:rPr>
                <a:t>HEALTH</a:t>
              </a:r>
            </a:p>
          </p:txBody>
        </p:sp>
        <p:sp>
          <p:nvSpPr>
            <p:cNvPr id="22" name="TextBox 22"/>
            <p:cNvSpPr txBox="1"/>
            <p:nvPr/>
          </p:nvSpPr>
          <p:spPr>
            <a:xfrm>
              <a:off x="0" y="744379"/>
              <a:ext cx="4438875" cy="3077767"/>
            </a:xfrm>
            <a:prstGeom prst="rect">
              <a:avLst/>
            </a:prstGeom>
          </p:spPr>
          <p:txBody>
            <a:bodyPr lIns="0" tIns="0" rIns="0" bIns="0" rtlCol="0" anchor="t">
              <a:spAutoFit/>
            </a:bodyPr>
            <a:lstStyle/>
            <a:p>
              <a:pPr algn="ctr">
                <a:lnSpc>
                  <a:spcPts val="2400"/>
                </a:lnSpc>
              </a:pPr>
              <a:r>
                <a:rPr lang="en-US" sz="1600" spc="16" dirty="0">
                  <a:solidFill>
                    <a:srgbClr val="F8FBFD"/>
                  </a:solidFill>
                </a:rPr>
                <a:t>food security</a:t>
              </a:r>
            </a:p>
            <a:p>
              <a:pPr algn="ctr">
                <a:lnSpc>
                  <a:spcPts val="2400"/>
                </a:lnSpc>
              </a:pPr>
              <a:r>
                <a:rPr lang="en-US" sz="1600" spc="16" dirty="0">
                  <a:solidFill>
                    <a:srgbClr val="F8FBFD"/>
                  </a:solidFill>
                </a:rPr>
                <a:t>independent living</a:t>
              </a:r>
            </a:p>
            <a:p>
              <a:pPr algn="ctr">
                <a:lnSpc>
                  <a:spcPts val="2400"/>
                </a:lnSpc>
              </a:pPr>
              <a:r>
                <a:rPr lang="en-US" sz="1600" spc="16" dirty="0">
                  <a:solidFill>
                    <a:srgbClr val="F8FBFD"/>
                  </a:solidFill>
                </a:rPr>
                <a:t>medical </a:t>
              </a:r>
              <a:r>
                <a:rPr lang="en-US" sz="1600" spc="16" dirty="0" smtClean="0">
                  <a:solidFill>
                    <a:srgbClr val="F8FBFD"/>
                  </a:solidFill>
                </a:rPr>
                <a:t>care</a:t>
              </a:r>
            </a:p>
            <a:p>
              <a:pPr algn="ctr">
                <a:lnSpc>
                  <a:spcPts val="2400"/>
                </a:lnSpc>
              </a:pPr>
              <a:r>
                <a:rPr lang="en-US" sz="1600" spc="16" dirty="0" smtClean="0">
                  <a:solidFill>
                    <a:srgbClr val="F8FBFD"/>
                  </a:solidFill>
                </a:rPr>
                <a:t>veterans</a:t>
              </a:r>
              <a:endParaRPr lang="en-US" sz="1600" spc="16" dirty="0">
                <a:solidFill>
                  <a:srgbClr val="F8FBFD"/>
                </a:solidFill>
              </a:endParaRPr>
            </a:p>
            <a:p>
              <a:pPr algn="ctr">
                <a:lnSpc>
                  <a:spcPts val="2400"/>
                </a:lnSpc>
              </a:pPr>
              <a:endParaRPr lang="en-US" sz="1600" spc="16" dirty="0">
                <a:solidFill>
                  <a:srgbClr val="F8FBFD"/>
                </a:solidFill>
              </a:endParaRPr>
            </a:p>
          </p:txBody>
        </p:sp>
      </p:grpSp>
      <p:grpSp>
        <p:nvGrpSpPr>
          <p:cNvPr id="23" name="Group 23"/>
          <p:cNvGrpSpPr/>
          <p:nvPr/>
        </p:nvGrpSpPr>
        <p:grpSpPr>
          <a:xfrm>
            <a:off x="778666" y="3657707"/>
            <a:ext cx="2227269" cy="1324094"/>
            <a:chOff x="0" y="-57149"/>
            <a:chExt cx="4454539" cy="2648187"/>
          </a:xfrm>
        </p:grpSpPr>
        <p:sp>
          <p:nvSpPr>
            <p:cNvPr id="24" name="TextBox 24"/>
            <p:cNvSpPr txBox="1"/>
            <p:nvPr/>
          </p:nvSpPr>
          <p:spPr>
            <a:xfrm>
              <a:off x="9460" y="-57149"/>
              <a:ext cx="4445079" cy="769442"/>
            </a:xfrm>
            <a:prstGeom prst="rect">
              <a:avLst/>
            </a:prstGeom>
          </p:spPr>
          <p:txBody>
            <a:bodyPr lIns="0" tIns="0" rIns="0" bIns="0" rtlCol="0" anchor="t">
              <a:spAutoFit/>
            </a:bodyPr>
            <a:lstStyle/>
            <a:p>
              <a:pPr algn="ctr">
                <a:lnSpc>
                  <a:spcPts val="2986"/>
                </a:lnSpc>
              </a:pPr>
              <a:r>
                <a:rPr lang="en-US" sz="2133" spc="149">
                  <a:solidFill>
                    <a:srgbClr val="97BCC7"/>
                  </a:solidFill>
                </a:rPr>
                <a:t>EDUCATION</a:t>
              </a:r>
            </a:p>
          </p:txBody>
        </p:sp>
        <p:sp>
          <p:nvSpPr>
            <p:cNvPr id="25" name="TextBox 25"/>
            <p:cNvSpPr txBox="1"/>
            <p:nvPr/>
          </p:nvSpPr>
          <p:spPr>
            <a:xfrm>
              <a:off x="0" y="744379"/>
              <a:ext cx="4438875" cy="1846659"/>
            </a:xfrm>
            <a:prstGeom prst="rect">
              <a:avLst/>
            </a:prstGeom>
          </p:spPr>
          <p:txBody>
            <a:bodyPr lIns="0" tIns="0" rIns="0" bIns="0" rtlCol="0" anchor="t">
              <a:spAutoFit/>
            </a:bodyPr>
            <a:lstStyle/>
            <a:p>
              <a:pPr algn="ctr">
                <a:lnSpc>
                  <a:spcPts val="2400"/>
                </a:lnSpc>
              </a:pPr>
              <a:r>
                <a:rPr lang="en-US" sz="1600" spc="16">
                  <a:solidFill>
                    <a:srgbClr val="F8FBFD"/>
                  </a:solidFill>
                </a:rPr>
                <a:t>teach</a:t>
              </a:r>
            </a:p>
            <a:p>
              <a:pPr algn="ctr">
                <a:lnSpc>
                  <a:spcPts val="2400"/>
                </a:lnSpc>
              </a:pPr>
              <a:r>
                <a:rPr lang="en-US" sz="1600" spc="16">
                  <a:solidFill>
                    <a:srgbClr val="F8FBFD"/>
                  </a:solidFill>
                </a:rPr>
                <a:t>tutor</a:t>
              </a:r>
            </a:p>
            <a:p>
              <a:pPr algn="ctr">
                <a:lnSpc>
                  <a:spcPts val="2400"/>
                </a:lnSpc>
              </a:pPr>
              <a:r>
                <a:rPr lang="en-US" sz="1600" spc="16">
                  <a:solidFill>
                    <a:srgbClr val="F8FBFD"/>
                  </a:solidFill>
                </a:rPr>
                <a:t>mentor</a:t>
              </a:r>
            </a:p>
          </p:txBody>
        </p:sp>
      </p:grpSp>
      <p:sp>
        <p:nvSpPr>
          <p:cNvPr id="26" name="TextBox 26"/>
          <p:cNvSpPr txBox="1"/>
          <p:nvPr/>
        </p:nvSpPr>
        <p:spPr>
          <a:xfrm>
            <a:off x="1335695" y="941485"/>
            <a:ext cx="9520611" cy="512961"/>
          </a:xfrm>
          <a:prstGeom prst="rect">
            <a:avLst/>
          </a:prstGeom>
        </p:spPr>
        <p:txBody>
          <a:bodyPr lIns="0" tIns="0" rIns="0" bIns="0" rtlCol="0" anchor="t">
            <a:spAutoFit/>
          </a:bodyPr>
          <a:lstStyle/>
          <a:p>
            <a:pPr algn="ctr">
              <a:lnSpc>
                <a:spcPts val="4000"/>
              </a:lnSpc>
            </a:pPr>
            <a:r>
              <a:rPr lang="en-US" sz="3334" spc="33" dirty="0">
                <a:solidFill>
                  <a:srgbClr val="F8FBFD"/>
                </a:solidFill>
              </a:rPr>
              <a:t>WHAT </a:t>
            </a:r>
            <a:r>
              <a:rPr lang="en-US" sz="3334" spc="33" dirty="0" smtClean="0">
                <a:solidFill>
                  <a:srgbClr val="F8FBFD"/>
                </a:solidFill>
              </a:rPr>
              <a:t>AmeriCorps </a:t>
            </a:r>
            <a:r>
              <a:rPr lang="en-US" sz="3334" spc="33" dirty="0">
                <a:solidFill>
                  <a:srgbClr val="F8FBFD"/>
                </a:solidFill>
              </a:rPr>
              <a:t>DOES TODAY</a:t>
            </a:r>
          </a:p>
        </p:txBody>
      </p:sp>
      <p:pic>
        <p:nvPicPr>
          <p:cNvPr id="28" name="Picture 27"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9805" y="244806"/>
            <a:ext cx="1572816" cy="10822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700000">
            <a:off x="-1536037" y="-3808902"/>
            <a:ext cx="4443673" cy="4442804"/>
          </a:xfrm>
          <a:prstGeom prst="rect">
            <a:avLst/>
          </a:prstGeom>
          <a:solidFill>
            <a:srgbClr val="97BCC7"/>
          </a:solidFill>
        </p:spPr>
      </p:sp>
      <p:sp>
        <p:nvSpPr>
          <p:cNvPr id="3" name="AutoShape 3"/>
          <p:cNvSpPr/>
          <p:nvPr/>
        </p:nvSpPr>
        <p:spPr>
          <a:xfrm rot="-2700000">
            <a:off x="683289" y="-45324"/>
            <a:ext cx="4443673" cy="33498"/>
          </a:xfrm>
          <a:prstGeom prst="rect">
            <a:avLst/>
          </a:prstGeom>
          <a:solidFill>
            <a:srgbClr val="F8FBFD"/>
          </a:solidFill>
        </p:spPr>
      </p:sp>
      <p:sp>
        <p:nvSpPr>
          <p:cNvPr id="4" name="AutoShape 4"/>
          <p:cNvSpPr/>
          <p:nvPr/>
        </p:nvSpPr>
        <p:spPr>
          <a:xfrm rot="-2700000">
            <a:off x="12345789" y="5833005"/>
            <a:ext cx="29271" cy="2386841"/>
          </a:xfrm>
          <a:prstGeom prst="rect">
            <a:avLst/>
          </a:prstGeom>
          <a:solidFill>
            <a:srgbClr val="97BCC7"/>
          </a:solidFill>
        </p:spPr>
      </p:sp>
      <p:grpSp>
        <p:nvGrpSpPr>
          <p:cNvPr id="5" name="Group 5"/>
          <p:cNvGrpSpPr/>
          <p:nvPr/>
        </p:nvGrpSpPr>
        <p:grpSpPr>
          <a:xfrm>
            <a:off x="685800" y="2879527"/>
            <a:ext cx="5080267" cy="977884"/>
            <a:chOff x="0" y="-9525"/>
            <a:chExt cx="10160533" cy="1955768"/>
          </a:xfrm>
        </p:grpSpPr>
        <p:sp>
          <p:nvSpPr>
            <p:cNvPr id="6" name="TextBox 6"/>
            <p:cNvSpPr txBox="1"/>
            <p:nvPr/>
          </p:nvSpPr>
          <p:spPr>
            <a:xfrm>
              <a:off x="1212" y="-9525"/>
              <a:ext cx="10159321" cy="743794"/>
            </a:xfrm>
            <a:prstGeom prst="rect">
              <a:avLst/>
            </a:prstGeom>
          </p:spPr>
          <p:txBody>
            <a:bodyPr lIns="0" tIns="0" rIns="0" bIns="0" rtlCol="0" anchor="t">
              <a:spAutoFit/>
            </a:bodyPr>
            <a:lstStyle/>
            <a:p>
              <a:pPr>
                <a:lnSpc>
                  <a:spcPts val="2880"/>
                </a:lnSpc>
              </a:pPr>
              <a:r>
                <a:rPr lang="en-US" sz="2400" spc="-24">
                  <a:solidFill>
                    <a:srgbClr val="F8FBFD"/>
                  </a:solidFill>
                </a:rPr>
                <a:t>fast facts</a:t>
              </a:r>
            </a:p>
          </p:txBody>
        </p:sp>
        <p:sp>
          <p:nvSpPr>
            <p:cNvPr id="7" name="TextBox 7"/>
            <p:cNvSpPr txBox="1"/>
            <p:nvPr/>
          </p:nvSpPr>
          <p:spPr>
            <a:xfrm>
              <a:off x="0" y="1074209"/>
              <a:ext cx="10160533" cy="872034"/>
            </a:xfrm>
            <a:prstGeom prst="rect">
              <a:avLst/>
            </a:prstGeom>
          </p:spPr>
          <p:txBody>
            <a:bodyPr lIns="0" tIns="0" rIns="0" bIns="0" rtlCol="0" anchor="t">
              <a:spAutoFit/>
            </a:bodyPr>
            <a:lstStyle/>
            <a:p>
              <a:pPr>
                <a:lnSpc>
                  <a:spcPts val="3360"/>
                </a:lnSpc>
              </a:pPr>
              <a:r>
                <a:rPr lang="en-US" sz="2800">
                  <a:solidFill>
                    <a:srgbClr val="97BCC7"/>
                  </a:solidFill>
                </a:rPr>
                <a:t>AmeriCorps</a:t>
              </a:r>
            </a:p>
          </p:txBody>
        </p:sp>
      </p:grpSp>
      <p:sp>
        <p:nvSpPr>
          <p:cNvPr id="8" name="AutoShape 8"/>
          <p:cNvSpPr/>
          <p:nvPr/>
        </p:nvSpPr>
        <p:spPr>
          <a:xfrm rot="-2700000">
            <a:off x="11849773" y="5005682"/>
            <a:ext cx="1659467" cy="1659143"/>
          </a:xfrm>
          <a:prstGeom prst="rect">
            <a:avLst/>
          </a:prstGeom>
          <a:solidFill>
            <a:srgbClr val="F8FBFD"/>
          </a:solidFill>
        </p:spPr>
      </p:sp>
      <p:sp>
        <p:nvSpPr>
          <p:cNvPr id="9" name="TextBox 9"/>
          <p:cNvSpPr txBox="1"/>
          <p:nvPr/>
        </p:nvSpPr>
        <p:spPr>
          <a:xfrm>
            <a:off x="8076933" y="628650"/>
            <a:ext cx="2667267" cy="769441"/>
          </a:xfrm>
          <a:prstGeom prst="rect">
            <a:avLst/>
          </a:prstGeom>
        </p:spPr>
        <p:txBody>
          <a:bodyPr lIns="0" tIns="0" rIns="0" bIns="0" rtlCol="0" anchor="t">
            <a:spAutoFit/>
          </a:bodyPr>
          <a:lstStyle/>
          <a:p>
            <a:pPr>
              <a:lnSpc>
                <a:spcPts val="3000"/>
              </a:lnSpc>
            </a:pPr>
            <a:r>
              <a:rPr lang="en-US" sz="2000" spc="20">
                <a:solidFill>
                  <a:srgbClr val="F8FBFD"/>
                </a:solidFill>
              </a:rPr>
              <a:t>1 million individuals have served</a:t>
            </a:r>
          </a:p>
        </p:txBody>
      </p:sp>
      <p:sp>
        <p:nvSpPr>
          <p:cNvPr id="10" name="TextBox 10"/>
          <p:cNvSpPr txBox="1"/>
          <p:nvPr/>
        </p:nvSpPr>
        <p:spPr>
          <a:xfrm>
            <a:off x="8076933" y="1925538"/>
            <a:ext cx="2667267" cy="769441"/>
          </a:xfrm>
          <a:prstGeom prst="rect">
            <a:avLst/>
          </a:prstGeom>
        </p:spPr>
        <p:txBody>
          <a:bodyPr lIns="0" tIns="0" rIns="0" bIns="0" rtlCol="0" anchor="t">
            <a:spAutoFit/>
          </a:bodyPr>
          <a:lstStyle/>
          <a:p>
            <a:pPr>
              <a:lnSpc>
                <a:spcPts val="3000"/>
              </a:lnSpc>
            </a:pPr>
            <a:r>
              <a:rPr lang="en-US" sz="1999" spc="19">
                <a:solidFill>
                  <a:srgbClr val="F8FBFD"/>
                </a:solidFill>
              </a:rPr>
              <a:t>1 billion hours served by members</a:t>
            </a:r>
          </a:p>
        </p:txBody>
      </p:sp>
      <p:sp>
        <p:nvSpPr>
          <p:cNvPr id="11" name="TextBox 11"/>
          <p:cNvSpPr txBox="1"/>
          <p:nvPr/>
        </p:nvSpPr>
        <p:spPr>
          <a:xfrm>
            <a:off x="8076933" y="3034903"/>
            <a:ext cx="2667267" cy="1154162"/>
          </a:xfrm>
          <a:prstGeom prst="rect">
            <a:avLst/>
          </a:prstGeom>
        </p:spPr>
        <p:txBody>
          <a:bodyPr lIns="0" tIns="0" rIns="0" bIns="0" rtlCol="0" anchor="t">
            <a:spAutoFit/>
          </a:bodyPr>
          <a:lstStyle/>
          <a:p>
            <a:pPr>
              <a:lnSpc>
                <a:spcPts val="3000"/>
              </a:lnSpc>
            </a:pPr>
            <a:r>
              <a:rPr lang="en-US" sz="2000" spc="20" dirty="0">
                <a:solidFill>
                  <a:srgbClr val="F8FBFD"/>
                </a:solidFill>
              </a:rPr>
              <a:t>$2.4 billion worth of education awards earned</a:t>
            </a:r>
          </a:p>
        </p:txBody>
      </p:sp>
      <p:sp>
        <p:nvSpPr>
          <p:cNvPr id="12" name="TextBox 12"/>
          <p:cNvSpPr txBox="1"/>
          <p:nvPr/>
        </p:nvSpPr>
        <p:spPr>
          <a:xfrm>
            <a:off x="8076933" y="4404088"/>
            <a:ext cx="2667267" cy="769441"/>
          </a:xfrm>
          <a:prstGeom prst="rect">
            <a:avLst/>
          </a:prstGeom>
        </p:spPr>
        <p:txBody>
          <a:bodyPr lIns="0" tIns="0" rIns="0" bIns="0" rtlCol="0" anchor="t">
            <a:spAutoFit/>
          </a:bodyPr>
          <a:lstStyle/>
          <a:p>
            <a:pPr>
              <a:lnSpc>
                <a:spcPts val="3000"/>
              </a:lnSpc>
            </a:pPr>
            <a:r>
              <a:rPr lang="en-US" sz="1999" spc="19">
                <a:solidFill>
                  <a:srgbClr val="F8FBFD"/>
                </a:solidFill>
              </a:rPr>
              <a:t>4 million volunteers mobilized</a:t>
            </a:r>
          </a:p>
        </p:txBody>
      </p:sp>
      <p:sp>
        <p:nvSpPr>
          <p:cNvPr id="13" name="TextBox 13"/>
          <p:cNvSpPr txBox="1"/>
          <p:nvPr/>
        </p:nvSpPr>
        <p:spPr>
          <a:xfrm>
            <a:off x="8076933" y="5628680"/>
            <a:ext cx="2667267" cy="384721"/>
          </a:xfrm>
          <a:prstGeom prst="rect">
            <a:avLst/>
          </a:prstGeom>
        </p:spPr>
        <p:txBody>
          <a:bodyPr lIns="0" tIns="0" rIns="0" bIns="0" rtlCol="0" anchor="t">
            <a:spAutoFit/>
          </a:bodyPr>
          <a:lstStyle/>
          <a:p>
            <a:pPr>
              <a:lnSpc>
                <a:spcPts val="3000"/>
              </a:lnSpc>
            </a:pPr>
            <a:r>
              <a:rPr lang="en-US" sz="1999" spc="19">
                <a:solidFill>
                  <a:srgbClr val="F8FBFD"/>
                </a:solidFill>
              </a:rPr>
              <a:t>15,000 service sites</a:t>
            </a:r>
          </a:p>
        </p:txBody>
      </p:sp>
      <p:pic>
        <p:nvPicPr>
          <p:cNvPr id="14" name="Picture 14"/>
          <p:cNvPicPr>
            <a:picLocks noChangeAspect="1"/>
          </p:cNvPicPr>
          <p:nvPr/>
        </p:nvPicPr>
        <p:blipFill>
          <a:blip r:embed="rId2"/>
          <a:srcRect/>
          <a:stretch>
            <a:fillRect/>
          </a:stretch>
        </p:blipFill>
        <p:spPr>
          <a:xfrm>
            <a:off x="7020372" y="758096"/>
            <a:ext cx="508943" cy="529301"/>
          </a:xfrm>
          <a:prstGeom prst="rect">
            <a:avLst/>
          </a:prstGeom>
        </p:spPr>
      </p:pic>
      <p:pic>
        <p:nvPicPr>
          <p:cNvPr id="15" name="Picture 15"/>
          <p:cNvPicPr>
            <a:picLocks noChangeAspect="1"/>
          </p:cNvPicPr>
          <p:nvPr/>
        </p:nvPicPr>
        <p:blipFill>
          <a:blip r:embed="rId2"/>
          <a:srcRect/>
          <a:stretch>
            <a:fillRect/>
          </a:stretch>
        </p:blipFill>
        <p:spPr>
          <a:xfrm>
            <a:off x="7020372" y="2054985"/>
            <a:ext cx="508943" cy="529301"/>
          </a:xfrm>
          <a:prstGeom prst="rect">
            <a:avLst/>
          </a:prstGeom>
        </p:spPr>
      </p:pic>
      <p:pic>
        <p:nvPicPr>
          <p:cNvPr id="16" name="Picture 16"/>
          <p:cNvPicPr>
            <a:picLocks noChangeAspect="1"/>
          </p:cNvPicPr>
          <p:nvPr/>
        </p:nvPicPr>
        <p:blipFill>
          <a:blip r:embed="rId2"/>
          <a:srcRect/>
          <a:stretch>
            <a:fillRect/>
          </a:stretch>
        </p:blipFill>
        <p:spPr>
          <a:xfrm>
            <a:off x="7020372" y="3351873"/>
            <a:ext cx="508943" cy="529301"/>
          </a:xfrm>
          <a:prstGeom prst="rect">
            <a:avLst/>
          </a:prstGeom>
        </p:spPr>
      </p:pic>
      <p:pic>
        <p:nvPicPr>
          <p:cNvPr id="17" name="Picture 17"/>
          <p:cNvPicPr>
            <a:picLocks noChangeAspect="1"/>
          </p:cNvPicPr>
          <p:nvPr/>
        </p:nvPicPr>
        <p:blipFill>
          <a:blip r:embed="rId2"/>
          <a:srcRect/>
          <a:stretch>
            <a:fillRect/>
          </a:stretch>
        </p:blipFill>
        <p:spPr>
          <a:xfrm>
            <a:off x="7020372" y="4461238"/>
            <a:ext cx="508943" cy="529301"/>
          </a:xfrm>
          <a:prstGeom prst="rect">
            <a:avLst/>
          </a:prstGeom>
        </p:spPr>
      </p:pic>
      <p:pic>
        <p:nvPicPr>
          <p:cNvPr id="18" name="Picture 18"/>
          <p:cNvPicPr>
            <a:picLocks noChangeAspect="1"/>
          </p:cNvPicPr>
          <p:nvPr/>
        </p:nvPicPr>
        <p:blipFill>
          <a:blip r:embed="rId2"/>
          <a:srcRect/>
          <a:stretch>
            <a:fillRect/>
          </a:stretch>
        </p:blipFill>
        <p:spPr>
          <a:xfrm>
            <a:off x="7020372" y="5570603"/>
            <a:ext cx="508943" cy="529301"/>
          </a:xfrm>
          <a:prstGeom prst="rect">
            <a:avLst/>
          </a:prstGeom>
        </p:spPr>
      </p:pic>
      <p:pic>
        <p:nvPicPr>
          <p:cNvPr id="20" name="Picture 19"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5798" y="5294117"/>
            <a:ext cx="1572816" cy="10822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FAE6-4188-F2A8-9A50-F1417D896590}"/>
              </a:ext>
            </a:extLst>
          </p:cNvPr>
          <p:cNvSpPr>
            <a:spLocks noGrp="1"/>
          </p:cNvSpPr>
          <p:nvPr>
            <p:ph type="title"/>
          </p:nvPr>
        </p:nvSpPr>
        <p:spPr/>
        <p:txBody>
          <a:bodyPr>
            <a:normAutofit/>
          </a:bodyPr>
          <a:lstStyle/>
          <a:p>
            <a:r>
              <a:rPr lang="en-US" sz="3600" b="1" dirty="0">
                <a:latin typeface="+mn-lt"/>
              </a:rPr>
              <a:t>In Kentucky </a:t>
            </a:r>
            <a:r>
              <a:rPr lang="en-US" sz="3600" b="1" dirty="0" smtClean="0">
                <a:latin typeface="+mn-lt"/>
              </a:rPr>
              <a:t>Alone</a:t>
            </a:r>
            <a:endParaRPr lang="en-US" sz="3600" b="1" dirty="0">
              <a:latin typeface="+mn-lt"/>
            </a:endParaRPr>
          </a:p>
        </p:txBody>
      </p:sp>
      <p:sp>
        <p:nvSpPr>
          <p:cNvPr id="3" name="Content Placeholder 2">
            <a:extLst>
              <a:ext uri="{FF2B5EF4-FFF2-40B4-BE49-F238E27FC236}">
                <a16:creationId xmlns:a16="http://schemas.microsoft.com/office/drawing/2014/main" id="{19C0047A-412B-58DF-A0B2-4C249720B07C}"/>
              </a:ext>
            </a:extLst>
          </p:cNvPr>
          <p:cNvSpPr>
            <a:spLocks noGrp="1"/>
          </p:cNvSpPr>
          <p:nvPr>
            <p:ph idx="1"/>
          </p:nvPr>
        </p:nvSpPr>
        <p:spPr/>
        <p:txBody>
          <a:bodyPr/>
          <a:lstStyle/>
          <a:p>
            <a:r>
              <a:rPr lang="en-US" dirty="0"/>
              <a:t>4,400 members</a:t>
            </a:r>
          </a:p>
          <a:p>
            <a:r>
              <a:rPr lang="en-US" dirty="0"/>
              <a:t>800 sites</a:t>
            </a:r>
          </a:p>
          <a:p>
            <a:r>
              <a:rPr lang="en-US" dirty="0"/>
              <a:t>$4,000,000 education awards in </a:t>
            </a:r>
            <a:r>
              <a:rPr lang="en-US" dirty="0" smtClean="0"/>
              <a:t>2021</a:t>
            </a:r>
            <a:endParaRPr lang="en-US" dirty="0"/>
          </a:p>
          <a:p>
            <a:r>
              <a:rPr lang="en-US" dirty="0"/>
              <a:t>250,000 members </a:t>
            </a:r>
            <a:r>
              <a:rPr lang="en-US" dirty="0" smtClean="0"/>
              <a:t>served</a:t>
            </a:r>
            <a:endParaRPr lang="en-US" dirty="0"/>
          </a:p>
          <a:p>
            <a:endParaRPr lang="en-US" dirty="0"/>
          </a:p>
        </p:txBody>
      </p:sp>
      <p:pic>
        <p:nvPicPr>
          <p:cNvPr id="4" name="Content Placeholder 4">
            <a:extLst>
              <a:ext uri="{FF2B5EF4-FFF2-40B4-BE49-F238E27FC236}">
                <a16:creationId xmlns:a16="http://schemas.microsoft.com/office/drawing/2014/main" id="{927BADAB-C2B3-2B4C-0D8A-2B4805E28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34052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l="8964" r="8964"/>
          <a:stretch>
            <a:fillRect/>
          </a:stretch>
        </p:blipFill>
        <p:spPr>
          <a:xfrm>
            <a:off x="-152400" y="-152400"/>
            <a:ext cx="8873327" cy="7162800"/>
          </a:xfrm>
          <a:prstGeom prst="rect">
            <a:avLst/>
          </a:prstGeom>
        </p:spPr>
      </p:pic>
      <p:sp>
        <p:nvSpPr>
          <p:cNvPr id="3" name="AutoShape 3"/>
          <p:cNvSpPr/>
          <p:nvPr/>
        </p:nvSpPr>
        <p:spPr>
          <a:xfrm rot="-2700000">
            <a:off x="4865758" y="-5066689"/>
            <a:ext cx="7979739" cy="13511577"/>
          </a:xfrm>
          <a:prstGeom prst="rect">
            <a:avLst/>
          </a:prstGeom>
          <a:solidFill>
            <a:srgbClr val="053D57"/>
          </a:solidFill>
        </p:spPr>
      </p:sp>
      <p:grpSp>
        <p:nvGrpSpPr>
          <p:cNvPr id="4" name="Group 4"/>
          <p:cNvGrpSpPr/>
          <p:nvPr/>
        </p:nvGrpSpPr>
        <p:grpSpPr>
          <a:xfrm>
            <a:off x="5155933" y="685800"/>
            <a:ext cx="6350267" cy="3257058"/>
            <a:chOff x="0" y="0"/>
            <a:chExt cx="12700533" cy="6514114"/>
          </a:xfrm>
        </p:grpSpPr>
        <p:sp>
          <p:nvSpPr>
            <p:cNvPr id="5" name="TextBox 5"/>
            <p:cNvSpPr txBox="1"/>
            <p:nvPr/>
          </p:nvSpPr>
          <p:spPr>
            <a:xfrm>
              <a:off x="0" y="0"/>
              <a:ext cx="12700533" cy="817532"/>
            </a:xfrm>
            <a:prstGeom prst="rect">
              <a:avLst/>
            </a:prstGeom>
          </p:spPr>
          <p:txBody>
            <a:bodyPr lIns="0" tIns="0" rIns="0" bIns="0" rtlCol="0" anchor="t">
              <a:spAutoFit/>
            </a:bodyPr>
            <a:lstStyle/>
            <a:p>
              <a:pPr algn="r">
                <a:lnSpc>
                  <a:spcPts val="3360"/>
                </a:lnSpc>
              </a:pPr>
              <a:r>
                <a:rPr lang="en-US" sz="2800">
                  <a:solidFill>
                    <a:srgbClr val="97BCC7"/>
                  </a:solidFill>
                </a:rPr>
                <a:t>Serve Kentucky</a:t>
              </a:r>
            </a:p>
          </p:txBody>
        </p:sp>
        <p:sp>
          <p:nvSpPr>
            <p:cNvPr id="6" name="TextBox 6"/>
            <p:cNvSpPr txBox="1"/>
            <p:nvPr/>
          </p:nvSpPr>
          <p:spPr>
            <a:xfrm>
              <a:off x="0" y="1026716"/>
              <a:ext cx="12700533" cy="5487398"/>
            </a:xfrm>
            <a:prstGeom prst="rect">
              <a:avLst/>
            </a:prstGeom>
          </p:spPr>
          <p:txBody>
            <a:bodyPr lIns="0" tIns="0" rIns="0" bIns="0" rtlCol="0" anchor="t">
              <a:spAutoFit/>
            </a:bodyPr>
            <a:lstStyle/>
            <a:p>
              <a:pPr algn="r">
                <a:lnSpc>
                  <a:spcPts val="2400"/>
                </a:lnSpc>
              </a:pPr>
              <a:r>
                <a:rPr lang="en-US" sz="1600" spc="16">
                  <a:solidFill>
                    <a:srgbClr val="F8FBFD"/>
                  </a:solidFill>
                </a:rPr>
                <a:t>Serve Kentucky is a State Service Commission. In addition to overseeing the annual grant competition that awards funding to AmeriCorps State and other community service programs, State Service Commissions determine social needs in their states, set policy and program priorities, provide training and assistance, support national days of service, and promote service and volunteering. Their mission is to engage Kentuckians in volunteerism and service to positively impact our communities. </a:t>
              </a:r>
            </a:p>
          </p:txBody>
        </p:sp>
      </p:grpSp>
      <p:sp>
        <p:nvSpPr>
          <p:cNvPr id="7" name="TextBox 7"/>
          <p:cNvSpPr txBox="1"/>
          <p:nvPr/>
        </p:nvSpPr>
        <p:spPr>
          <a:xfrm>
            <a:off x="685800" y="5558632"/>
            <a:ext cx="4436195" cy="615553"/>
          </a:xfrm>
          <a:prstGeom prst="rect">
            <a:avLst/>
          </a:prstGeom>
        </p:spPr>
        <p:txBody>
          <a:bodyPr lIns="0" tIns="0" rIns="0" bIns="0" rtlCol="0" anchor="t">
            <a:spAutoFit/>
          </a:bodyPr>
          <a:lstStyle/>
          <a:p>
            <a:pPr>
              <a:lnSpc>
                <a:spcPts val="4800"/>
              </a:lnSpc>
            </a:pPr>
            <a:r>
              <a:rPr lang="en-US" sz="4000" spc="-40">
                <a:solidFill>
                  <a:srgbClr val="F8FBFD"/>
                </a:solidFill>
              </a:rPr>
              <a:t>Serve Kentucky</a:t>
            </a:r>
          </a:p>
        </p:txBody>
      </p:sp>
      <p:sp>
        <p:nvSpPr>
          <p:cNvPr id="8" name="AutoShape 8"/>
          <p:cNvSpPr/>
          <p:nvPr/>
        </p:nvSpPr>
        <p:spPr>
          <a:xfrm rot="-2700000">
            <a:off x="10211964" y="5685214"/>
            <a:ext cx="2588473" cy="2650372"/>
          </a:xfrm>
          <a:prstGeom prst="rect">
            <a:avLst/>
          </a:prstGeom>
          <a:solidFill>
            <a:srgbClr val="97BCC7"/>
          </a:solidFill>
        </p:spPr>
      </p:sp>
      <p:sp>
        <p:nvSpPr>
          <p:cNvPr id="9" name="AutoShape 9"/>
          <p:cNvSpPr/>
          <p:nvPr/>
        </p:nvSpPr>
        <p:spPr>
          <a:xfrm rot="-2700000">
            <a:off x="3692033" y="-812386"/>
            <a:ext cx="38252" cy="4048188"/>
          </a:xfrm>
          <a:prstGeom prst="rect">
            <a:avLst/>
          </a:prstGeom>
          <a:solidFill>
            <a:srgbClr val="F8FBFD"/>
          </a:solidFill>
        </p:spPr>
      </p:sp>
      <p:pic>
        <p:nvPicPr>
          <p:cNvPr id="11" name="Picture 10"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62732" y="5017496"/>
            <a:ext cx="1572816" cy="10822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6800" y="381000"/>
            <a:ext cx="3987800" cy="5232400"/>
          </a:xfrm>
          <a:prstGeom prst="rect">
            <a:avLst/>
          </a:prstGeom>
          <a:solidFill>
            <a:srgbClr val="F3F2F1"/>
          </a:solidFill>
        </p:spPr>
      </p:sp>
      <p:sp>
        <p:nvSpPr>
          <p:cNvPr id="3" name="AutoShape 3"/>
          <p:cNvSpPr/>
          <p:nvPr/>
        </p:nvSpPr>
        <p:spPr>
          <a:xfrm>
            <a:off x="685800" y="0"/>
            <a:ext cx="3987800" cy="5232400"/>
          </a:xfrm>
          <a:prstGeom prst="rect">
            <a:avLst/>
          </a:prstGeom>
          <a:solidFill>
            <a:srgbClr val="FE0025"/>
          </a:solidFill>
        </p:spPr>
      </p:sp>
      <p:grpSp>
        <p:nvGrpSpPr>
          <p:cNvPr id="6" name="Group 6"/>
          <p:cNvGrpSpPr/>
          <p:nvPr/>
        </p:nvGrpSpPr>
        <p:grpSpPr>
          <a:xfrm>
            <a:off x="5740400" y="1844887"/>
            <a:ext cx="5765800" cy="3263031"/>
            <a:chOff x="0" y="95250"/>
            <a:chExt cx="11531600" cy="6526060"/>
          </a:xfrm>
        </p:grpSpPr>
        <p:sp>
          <p:nvSpPr>
            <p:cNvPr id="7" name="TextBox 7"/>
            <p:cNvSpPr txBox="1"/>
            <p:nvPr/>
          </p:nvSpPr>
          <p:spPr>
            <a:xfrm>
              <a:off x="0" y="2774103"/>
              <a:ext cx="11531600" cy="3847207"/>
            </a:xfrm>
            <a:prstGeom prst="rect">
              <a:avLst/>
            </a:prstGeom>
          </p:spPr>
          <p:txBody>
            <a:bodyPr lIns="0" tIns="0" rIns="0" bIns="0" rtlCol="0" anchor="t">
              <a:spAutoFit/>
            </a:bodyPr>
            <a:lstStyle/>
            <a:p>
              <a:pPr>
                <a:lnSpc>
                  <a:spcPts val="3000"/>
                </a:lnSpc>
              </a:pPr>
              <a:r>
                <a:rPr lang="en-US" sz="2000" spc="20">
                  <a:solidFill>
                    <a:srgbClr val="F3F2F1"/>
                  </a:solidFill>
                </a:rPr>
                <a:t>The "A" represents so many things - national service, passion, empathy, and connection. It helps tell our national service story to deliver on our mission of making a difference and strengthening communities.</a:t>
              </a:r>
            </a:p>
          </p:txBody>
        </p:sp>
        <p:sp>
          <p:nvSpPr>
            <p:cNvPr id="8" name="TextBox 8"/>
            <p:cNvSpPr txBox="1"/>
            <p:nvPr/>
          </p:nvSpPr>
          <p:spPr>
            <a:xfrm>
              <a:off x="0" y="1881929"/>
              <a:ext cx="11531600" cy="743794"/>
            </a:xfrm>
            <a:prstGeom prst="rect">
              <a:avLst/>
            </a:prstGeom>
          </p:spPr>
          <p:txBody>
            <a:bodyPr lIns="0" tIns="0" rIns="0" bIns="0" rtlCol="0" anchor="t">
              <a:spAutoFit/>
            </a:bodyPr>
            <a:lstStyle/>
            <a:p>
              <a:pPr>
                <a:lnSpc>
                  <a:spcPts val="2880"/>
                </a:lnSpc>
              </a:pPr>
              <a:r>
                <a:rPr lang="en-US" sz="2400">
                  <a:solidFill>
                    <a:srgbClr val="FE0025"/>
                  </a:solidFill>
                </a:rPr>
                <a:t>Inspiration and Meaning</a:t>
              </a:r>
            </a:p>
          </p:txBody>
        </p:sp>
        <p:sp>
          <p:nvSpPr>
            <p:cNvPr id="9" name="TextBox 9"/>
            <p:cNvSpPr txBox="1"/>
            <p:nvPr/>
          </p:nvSpPr>
          <p:spPr>
            <a:xfrm>
              <a:off x="0" y="95250"/>
              <a:ext cx="11531600" cy="948978"/>
            </a:xfrm>
            <a:prstGeom prst="rect">
              <a:avLst/>
            </a:prstGeom>
          </p:spPr>
          <p:txBody>
            <a:bodyPr lIns="0" tIns="0" rIns="0" bIns="0" rtlCol="0" anchor="t">
              <a:spAutoFit/>
            </a:bodyPr>
            <a:lstStyle/>
            <a:p>
              <a:pPr>
                <a:lnSpc>
                  <a:spcPts val="3734"/>
                </a:lnSpc>
              </a:pPr>
              <a:r>
                <a:rPr lang="en-US" sz="3734" spc="-187">
                  <a:solidFill>
                    <a:srgbClr val="FE0025"/>
                  </a:solidFill>
                </a:rPr>
                <a:t>The AmeriCorps Logo</a:t>
              </a:r>
            </a:p>
          </p:txBody>
        </p:sp>
      </p:grpSp>
      <p:grpSp>
        <p:nvGrpSpPr>
          <p:cNvPr id="10" name="Group 10"/>
          <p:cNvGrpSpPr/>
          <p:nvPr/>
        </p:nvGrpSpPr>
        <p:grpSpPr>
          <a:xfrm>
            <a:off x="11604640" y="6394450"/>
            <a:ext cx="587361" cy="243656"/>
            <a:chOff x="0" y="0"/>
            <a:chExt cx="1174721" cy="487312"/>
          </a:xfrm>
        </p:grpSpPr>
        <p:sp>
          <p:nvSpPr>
            <p:cNvPr id="11" name="AutoShape 11"/>
            <p:cNvSpPr/>
            <p:nvPr/>
          </p:nvSpPr>
          <p:spPr>
            <a:xfrm>
              <a:off x="787438" y="47628"/>
              <a:ext cx="387283" cy="387344"/>
            </a:xfrm>
            <a:prstGeom prst="rect">
              <a:avLst/>
            </a:prstGeom>
            <a:solidFill>
              <a:srgbClr val="FE0025"/>
            </a:solidFill>
          </p:spPr>
        </p:sp>
        <p:sp>
          <p:nvSpPr>
            <p:cNvPr id="12" name="TextBox 12"/>
            <p:cNvSpPr txBox="1"/>
            <p:nvPr/>
          </p:nvSpPr>
          <p:spPr>
            <a:xfrm>
              <a:off x="0" y="0"/>
              <a:ext cx="685799" cy="487312"/>
            </a:xfrm>
            <a:prstGeom prst="rect">
              <a:avLst/>
            </a:prstGeom>
          </p:spPr>
          <p:txBody>
            <a:bodyPr lIns="0" tIns="0" rIns="0" bIns="0" rtlCol="0" anchor="t">
              <a:spAutoFit/>
            </a:bodyPr>
            <a:lstStyle/>
            <a:p>
              <a:pPr algn="ctr">
                <a:lnSpc>
                  <a:spcPts val="1919"/>
                </a:lnSpc>
              </a:pPr>
              <a:endParaRPr lang="en-US" sz="1600" dirty="0">
                <a:solidFill>
                  <a:srgbClr val="FE0025"/>
                </a:solidFill>
              </a:endParaRPr>
            </a:p>
          </p:txBody>
        </p:sp>
      </p:grpSp>
      <p:pic>
        <p:nvPicPr>
          <p:cNvPr id="15" name="Picture 14"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22241" y="1613307"/>
            <a:ext cx="2914917" cy="200578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70314" y="848927"/>
            <a:ext cx="4296322" cy="4262400"/>
            <a:chOff x="-2" y="-28575"/>
            <a:chExt cx="8592644" cy="8524801"/>
          </a:xfrm>
        </p:grpSpPr>
        <p:sp>
          <p:nvSpPr>
            <p:cNvPr id="3" name="TextBox 3"/>
            <p:cNvSpPr txBox="1"/>
            <p:nvPr/>
          </p:nvSpPr>
          <p:spPr>
            <a:xfrm>
              <a:off x="0" y="-28575"/>
              <a:ext cx="8592642" cy="615554"/>
            </a:xfrm>
            <a:prstGeom prst="rect">
              <a:avLst/>
            </a:prstGeom>
          </p:spPr>
          <p:txBody>
            <a:bodyPr lIns="0" tIns="0" rIns="0" bIns="0" rtlCol="0" anchor="t">
              <a:spAutoFit/>
            </a:bodyPr>
            <a:lstStyle/>
            <a:p>
              <a:pPr>
                <a:lnSpc>
                  <a:spcPts val="2427"/>
                </a:lnSpc>
              </a:pPr>
              <a:r>
                <a:rPr lang="en-US" sz="1867" spc="187">
                  <a:solidFill>
                    <a:srgbClr val="FE0025"/>
                  </a:solidFill>
                </a:rPr>
                <a:t>INSTANT RECOGNITION</a:t>
              </a:r>
            </a:p>
          </p:txBody>
        </p:sp>
        <p:sp>
          <p:nvSpPr>
            <p:cNvPr id="4" name="TextBox 4"/>
            <p:cNvSpPr txBox="1"/>
            <p:nvPr/>
          </p:nvSpPr>
          <p:spPr>
            <a:xfrm>
              <a:off x="0" y="2828079"/>
              <a:ext cx="8592642" cy="615554"/>
            </a:xfrm>
            <a:prstGeom prst="rect">
              <a:avLst/>
            </a:prstGeom>
          </p:spPr>
          <p:txBody>
            <a:bodyPr lIns="0" tIns="0" rIns="0" bIns="0" rtlCol="0" anchor="t">
              <a:spAutoFit/>
            </a:bodyPr>
            <a:lstStyle/>
            <a:p>
              <a:pPr>
                <a:lnSpc>
                  <a:spcPts val="2427"/>
                </a:lnSpc>
              </a:pPr>
              <a:r>
                <a:rPr lang="en-US" sz="1867" spc="187">
                  <a:solidFill>
                    <a:srgbClr val="FE0025"/>
                  </a:solidFill>
                </a:rPr>
                <a:t>PROGRAM PERSONALITY</a:t>
              </a:r>
            </a:p>
          </p:txBody>
        </p:sp>
        <p:sp>
          <p:nvSpPr>
            <p:cNvPr id="5" name="TextBox 5"/>
            <p:cNvSpPr txBox="1"/>
            <p:nvPr/>
          </p:nvSpPr>
          <p:spPr>
            <a:xfrm>
              <a:off x="0" y="5512398"/>
              <a:ext cx="8592642" cy="615554"/>
            </a:xfrm>
            <a:prstGeom prst="rect">
              <a:avLst/>
            </a:prstGeom>
          </p:spPr>
          <p:txBody>
            <a:bodyPr lIns="0" tIns="0" rIns="0" bIns="0" rtlCol="0" anchor="t">
              <a:spAutoFit/>
            </a:bodyPr>
            <a:lstStyle/>
            <a:p>
              <a:pPr>
                <a:lnSpc>
                  <a:spcPts val="2427"/>
                </a:lnSpc>
              </a:pPr>
              <a:r>
                <a:rPr lang="en-US" sz="1867" spc="187" dirty="0">
                  <a:solidFill>
                    <a:srgbClr val="FE0025"/>
                  </a:solidFill>
                </a:rPr>
                <a:t>SENSE OF BELONGING</a:t>
              </a:r>
            </a:p>
          </p:txBody>
        </p:sp>
        <p:sp>
          <p:nvSpPr>
            <p:cNvPr id="6" name="TextBox 6"/>
            <p:cNvSpPr txBox="1"/>
            <p:nvPr/>
          </p:nvSpPr>
          <p:spPr>
            <a:xfrm>
              <a:off x="0" y="730461"/>
              <a:ext cx="8592642" cy="1436290"/>
            </a:xfrm>
            <a:prstGeom prst="rect">
              <a:avLst/>
            </a:prstGeom>
          </p:spPr>
          <p:txBody>
            <a:bodyPr lIns="0" tIns="0" rIns="0" bIns="0" rtlCol="0" anchor="t">
              <a:spAutoFit/>
            </a:bodyPr>
            <a:lstStyle/>
            <a:p>
              <a:pPr>
                <a:lnSpc>
                  <a:spcPts val="2800"/>
                </a:lnSpc>
              </a:pPr>
              <a:r>
                <a:rPr lang="en-US" sz="1867" spc="19">
                  <a:solidFill>
                    <a:srgbClr val="F3F2F1"/>
                  </a:solidFill>
                </a:rPr>
                <a:t>The "A" shows communities that members are there to serve.</a:t>
              </a:r>
            </a:p>
          </p:txBody>
        </p:sp>
        <p:sp>
          <p:nvSpPr>
            <p:cNvPr id="7" name="TextBox 7"/>
            <p:cNvSpPr txBox="1"/>
            <p:nvPr/>
          </p:nvSpPr>
          <p:spPr>
            <a:xfrm>
              <a:off x="0" y="3610823"/>
              <a:ext cx="8592642" cy="1436290"/>
            </a:xfrm>
            <a:prstGeom prst="rect">
              <a:avLst/>
            </a:prstGeom>
          </p:spPr>
          <p:txBody>
            <a:bodyPr lIns="0" tIns="0" rIns="0" bIns="0" rtlCol="0" anchor="t">
              <a:spAutoFit/>
            </a:bodyPr>
            <a:lstStyle/>
            <a:p>
              <a:pPr>
                <a:lnSpc>
                  <a:spcPts val="2800"/>
                </a:lnSpc>
              </a:pPr>
              <a:r>
                <a:rPr lang="en-US" sz="1867" spc="19" dirty="0">
                  <a:solidFill>
                    <a:srgbClr val="F3F2F1"/>
                  </a:solidFill>
                </a:rPr>
                <a:t>The "A" helps spread the mission of Homes for All and what we're about.</a:t>
              </a:r>
            </a:p>
          </p:txBody>
        </p:sp>
        <p:sp>
          <p:nvSpPr>
            <p:cNvPr id="8" name="TextBox 8"/>
            <p:cNvSpPr txBox="1"/>
            <p:nvPr/>
          </p:nvSpPr>
          <p:spPr>
            <a:xfrm>
              <a:off x="-2" y="6341790"/>
              <a:ext cx="8592642" cy="2154436"/>
            </a:xfrm>
            <a:prstGeom prst="rect">
              <a:avLst/>
            </a:prstGeom>
          </p:spPr>
          <p:txBody>
            <a:bodyPr lIns="0" tIns="0" rIns="0" bIns="0" rtlCol="0" anchor="t">
              <a:spAutoFit/>
            </a:bodyPr>
            <a:lstStyle/>
            <a:p>
              <a:pPr>
                <a:lnSpc>
                  <a:spcPts val="2800"/>
                </a:lnSpc>
              </a:pPr>
              <a:r>
                <a:rPr lang="en-US" sz="1867" spc="19" dirty="0">
                  <a:solidFill>
                    <a:srgbClr val="F3F2F1"/>
                  </a:solidFill>
                </a:rPr>
                <a:t>Promotes unity and cohesion among the members serving in a variety of ways.</a:t>
              </a:r>
            </a:p>
          </p:txBody>
        </p:sp>
      </p:grpSp>
      <p:sp>
        <p:nvSpPr>
          <p:cNvPr id="9" name="AutoShape 9"/>
          <p:cNvSpPr/>
          <p:nvPr/>
        </p:nvSpPr>
        <p:spPr>
          <a:xfrm>
            <a:off x="1258111" y="1028700"/>
            <a:ext cx="3110959" cy="4762500"/>
          </a:xfrm>
          <a:prstGeom prst="rect">
            <a:avLst/>
          </a:prstGeom>
          <a:solidFill>
            <a:srgbClr val="FE0025"/>
          </a:solidFill>
        </p:spPr>
      </p:sp>
      <p:grpSp>
        <p:nvGrpSpPr>
          <p:cNvPr id="12" name="Group 12"/>
          <p:cNvGrpSpPr/>
          <p:nvPr/>
        </p:nvGrpSpPr>
        <p:grpSpPr>
          <a:xfrm>
            <a:off x="392120" y="6051550"/>
            <a:ext cx="587361" cy="243656"/>
            <a:chOff x="0" y="0"/>
            <a:chExt cx="1174721" cy="487312"/>
          </a:xfrm>
        </p:grpSpPr>
        <p:sp>
          <p:nvSpPr>
            <p:cNvPr id="13" name="AutoShape 13"/>
            <p:cNvSpPr/>
            <p:nvPr/>
          </p:nvSpPr>
          <p:spPr>
            <a:xfrm>
              <a:off x="787438" y="47628"/>
              <a:ext cx="387283" cy="387344"/>
            </a:xfrm>
            <a:prstGeom prst="rect">
              <a:avLst/>
            </a:prstGeom>
            <a:solidFill>
              <a:srgbClr val="FE0025"/>
            </a:solidFill>
          </p:spPr>
        </p:sp>
        <p:sp>
          <p:nvSpPr>
            <p:cNvPr id="14" name="TextBox 14"/>
            <p:cNvSpPr txBox="1"/>
            <p:nvPr/>
          </p:nvSpPr>
          <p:spPr>
            <a:xfrm>
              <a:off x="0" y="0"/>
              <a:ext cx="685799" cy="487312"/>
            </a:xfrm>
            <a:prstGeom prst="rect">
              <a:avLst/>
            </a:prstGeom>
          </p:spPr>
          <p:txBody>
            <a:bodyPr lIns="0" tIns="0" rIns="0" bIns="0" rtlCol="0" anchor="t">
              <a:spAutoFit/>
            </a:bodyPr>
            <a:lstStyle/>
            <a:p>
              <a:pPr algn="ctr">
                <a:lnSpc>
                  <a:spcPts val="1919"/>
                </a:lnSpc>
              </a:pPr>
              <a:endParaRPr lang="en-US" sz="1600" dirty="0">
                <a:solidFill>
                  <a:srgbClr val="FE0025"/>
                </a:solidFill>
                <a:latin typeface="Montserrat Classic Bold"/>
              </a:endParaRPr>
            </a:p>
          </p:txBody>
        </p:sp>
      </p:grpSp>
      <p:sp>
        <p:nvSpPr>
          <p:cNvPr id="15" name="AutoShape 15"/>
          <p:cNvSpPr/>
          <p:nvPr/>
        </p:nvSpPr>
        <p:spPr>
          <a:xfrm>
            <a:off x="12001771" y="685800"/>
            <a:ext cx="190229" cy="5486400"/>
          </a:xfrm>
          <a:prstGeom prst="rect">
            <a:avLst/>
          </a:prstGeom>
          <a:solidFill>
            <a:srgbClr val="FE0025"/>
          </a:solidFill>
        </p:spPr>
      </p:sp>
      <p:pic>
        <p:nvPicPr>
          <p:cNvPr id="17" name="Picture 16"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35661" y="5414520"/>
            <a:ext cx="1572816" cy="1082271"/>
          </a:xfrm>
          <a:prstGeom prst="rect">
            <a:avLst/>
          </a:prstGeom>
        </p:spPr>
      </p:pic>
      <p:grpSp>
        <p:nvGrpSpPr>
          <p:cNvPr id="18" name="Group 18">
            <a:extLst>
              <a:ext uri="{FF2B5EF4-FFF2-40B4-BE49-F238E27FC236}">
                <a16:creationId xmlns:a16="http://schemas.microsoft.com/office/drawing/2014/main" id="{1EA971BA-551D-D138-B80B-70996BAB4CD5}"/>
              </a:ext>
            </a:extLst>
          </p:cNvPr>
          <p:cNvGrpSpPr>
            <a:grpSpLocks/>
          </p:cNvGrpSpPr>
          <p:nvPr/>
        </p:nvGrpSpPr>
        <p:grpSpPr bwMode="auto">
          <a:xfrm>
            <a:off x="392120" y="621858"/>
            <a:ext cx="4724400" cy="4792662"/>
            <a:chOff x="2640" y="1157"/>
            <a:chExt cx="2976" cy="3019"/>
          </a:xfrm>
        </p:grpSpPr>
        <p:pic>
          <p:nvPicPr>
            <p:cNvPr id="19" name="Picture 14" descr="Image_02lg">
              <a:extLst>
                <a:ext uri="{FF2B5EF4-FFF2-40B4-BE49-F238E27FC236}">
                  <a16:creationId xmlns:a16="http://schemas.microsoft.com/office/drawing/2014/main" id="{65B3071C-2048-508C-47F3-CDA9CAA07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714"/>
            <a:stretch>
              <a:fillRect/>
            </a:stretch>
          </p:blipFill>
          <p:spPr bwMode="auto">
            <a:xfrm>
              <a:off x="2640" y="1790"/>
              <a:ext cx="1440" cy="1144"/>
            </a:xfrm>
            <a:prstGeom prst="rect">
              <a:avLst/>
            </a:prstGeom>
            <a:noFill/>
            <a:ln w="25400">
              <a:solidFill>
                <a:srgbClr val="D65021"/>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5">
              <a:extLst>
                <a:ext uri="{FF2B5EF4-FFF2-40B4-BE49-F238E27FC236}">
                  <a16:creationId xmlns:a16="http://schemas.microsoft.com/office/drawing/2014/main" id="{5D9E90C6-A2AF-72A0-9FB7-E4D2825E4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3038"/>
              <a:ext cx="1433" cy="1138"/>
            </a:xfrm>
            <a:prstGeom prst="rect">
              <a:avLst/>
            </a:prstGeom>
            <a:noFill/>
            <a:ln w="25400">
              <a:solidFill>
                <a:srgbClr val="D6502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16" descr="gd28">
              <a:extLst>
                <a:ext uri="{FF2B5EF4-FFF2-40B4-BE49-F238E27FC236}">
                  <a16:creationId xmlns:a16="http://schemas.microsoft.com/office/drawing/2014/main" id="{AB87E964-EFEC-E599-EE48-DC29234AFD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411" t="11362" r="4546" b="3432"/>
            <a:stretch>
              <a:fillRect/>
            </a:stretch>
          </p:blipFill>
          <p:spPr bwMode="auto">
            <a:xfrm>
              <a:off x="4032" y="1157"/>
              <a:ext cx="1392" cy="1116"/>
            </a:xfrm>
            <a:prstGeom prst="rect">
              <a:avLst/>
            </a:prstGeom>
            <a:noFill/>
            <a:ln w="25400">
              <a:solidFill>
                <a:srgbClr val="D65021"/>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17">
              <a:extLst>
                <a:ext uri="{FF2B5EF4-FFF2-40B4-BE49-F238E27FC236}">
                  <a16:creationId xmlns:a16="http://schemas.microsoft.com/office/drawing/2014/main" id="{96F27D38-19BB-A6C7-D9B4-B7330011B5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 y="2405"/>
              <a:ext cx="1392" cy="1105"/>
            </a:xfrm>
            <a:prstGeom prst="rect">
              <a:avLst/>
            </a:prstGeom>
            <a:noFill/>
            <a:ln w="25400">
              <a:solidFill>
                <a:srgbClr val="D6502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57800" y="671513"/>
            <a:ext cx="6248400" cy="4988183"/>
            <a:chOff x="0" y="-28575"/>
            <a:chExt cx="12496800" cy="9976366"/>
          </a:xfrm>
        </p:grpSpPr>
        <p:sp>
          <p:nvSpPr>
            <p:cNvPr id="3" name="TextBox 3"/>
            <p:cNvSpPr txBox="1"/>
            <p:nvPr/>
          </p:nvSpPr>
          <p:spPr>
            <a:xfrm>
              <a:off x="0" y="-28575"/>
              <a:ext cx="12496800" cy="615554"/>
            </a:xfrm>
            <a:prstGeom prst="rect">
              <a:avLst/>
            </a:prstGeom>
          </p:spPr>
          <p:txBody>
            <a:bodyPr lIns="0" tIns="0" rIns="0" bIns="0" rtlCol="0" anchor="t">
              <a:spAutoFit/>
            </a:bodyPr>
            <a:lstStyle/>
            <a:p>
              <a:pPr>
                <a:lnSpc>
                  <a:spcPts val="2427"/>
                </a:lnSpc>
              </a:pPr>
              <a:r>
                <a:rPr lang="en-US" sz="1867" spc="187">
                  <a:solidFill>
                    <a:srgbClr val="FE0025"/>
                  </a:solidFill>
                </a:rPr>
                <a:t>CLOTHING + APPAREL</a:t>
              </a:r>
            </a:p>
          </p:txBody>
        </p:sp>
        <p:sp>
          <p:nvSpPr>
            <p:cNvPr id="4" name="TextBox 4"/>
            <p:cNvSpPr txBox="1"/>
            <p:nvPr/>
          </p:nvSpPr>
          <p:spPr>
            <a:xfrm>
              <a:off x="0" y="4201373"/>
              <a:ext cx="12496800" cy="615554"/>
            </a:xfrm>
            <a:prstGeom prst="rect">
              <a:avLst/>
            </a:prstGeom>
          </p:spPr>
          <p:txBody>
            <a:bodyPr lIns="0" tIns="0" rIns="0" bIns="0" rtlCol="0" anchor="t">
              <a:spAutoFit/>
            </a:bodyPr>
            <a:lstStyle/>
            <a:p>
              <a:pPr>
                <a:lnSpc>
                  <a:spcPts val="2427"/>
                </a:lnSpc>
              </a:pPr>
              <a:r>
                <a:rPr lang="en-US" sz="1867" spc="187">
                  <a:solidFill>
                    <a:srgbClr val="FE0025"/>
                  </a:solidFill>
                </a:rPr>
                <a:t>ITEMS FROM HOMES FOR ALL</a:t>
              </a:r>
            </a:p>
          </p:txBody>
        </p:sp>
        <p:sp>
          <p:nvSpPr>
            <p:cNvPr id="5" name="TextBox 5"/>
            <p:cNvSpPr txBox="1"/>
            <p:nvPr/>
          </p:nvSpPr>
          <p:spPr>
            <a:xfrm>
              <a:off x="0" y="7034319"/>
              <a:ext cx="12496800" cy="615554"/>
            </a:xfrm>
            <a:prstGeom prst="rect">
              <a:avLst/>
            </a:prstGeom>
          </p:spPr>
          <p:txBody>
            <a:bodyPr lIns="0" tIns="0" rIns="0" bIns="0" rtlCol="0" anchor="t">
              <a:spAutoFit/>
            </a:bodyPr>
            <a:lstStyle/>
            <a:p>
              <a:pPr>
                <a:lnSpc>
                  <a:spcPts val="2427"/>
                </a:lnSpc>
              </a:pPr>
              <a:r>
                <a:rPr lang="en-US" sz="1867" spc="187">
                  <a:solidFill>
                    <a:srgbClr val="FE0025"/>
                  </a:solidFill>
                </a:rPr>
                <a:t>ITEMS FROM SERVICE SITE</a:t>
              </a:r>
            </a:p>
          </p:txBody>
        </p:sp>
        <p:sp>
          <p:nvSpPr>
            <p:cNvPr id="6" name="TextBox 6"/>
            <p:cNvSpPr txBox="1"/>
            <p:nvPr/>
          </p:nvSpPr>
          <p:spPr>
            <a:xfrm>
              <a:off x="0" y="730463"/>
              <a:ext cx="12496800" cy="2872582"/>
            </a:xfrm>
            <a:prstGeom prst="rect">
              <a:avLst/>
            </a:prstGeom>
          </p:spPr>
          <p:txBody>
            <a:bodyPr lIns="0" tIns="0" rIns="0" bIns="0" rtlCol="0" anchor="t">
              <a:spAutoFit/>
            </a:bodyPr>
            <a:lstStyle/>
            <a:p>
              <a:pPr>
                <a:lnSpc>
                  <a:spcPts val="2800"/>
                </a:lnSpc>
              </a:pPr>
              <a:r>
                <a:rPr lang="en-US" sz="1867" spc="19" dirty="0">
                  <a:solidFill>
                    <a:srgbClr val="F3F2F1"/>
                  </a:solidFill>
                </a:rPr>
                <a:t>Homes for All will provide a t-shirt, </a:t>
              </a:r>
              <a:r>
                <a:rPr lang="en-US" sz="1867" spc="19" dirty="0" smtClean="0">
                  <a:solidFill>
                    <a:srgbClr val="F3F2F1"/>
                  </a:solidFill>
                </a:rPr>
                <a:t>sweatshirt, </a:t>
              </a:r>
              <a:r>
                <a:rPr lang="en-US" sz="1867" spc="19" dirty="0">
                  <a:solidFill>
                    <a:srgbClr val="F3F2F1"/>
                  </a:solidFill>
                </a:rPr>
                <a:t>and other apparel as it becomes available. Any item produced by your site should have the AmeriCorps Logo on it.  </a:t>
              </a:r>
            </a:p>
          </p:txBody>
        </p:sp>
        <p:sp>
          <p:nvSpPr>
            <p:cNvPr id="7" name="TextBox 7"/>
            <p:cNvSpPr txBox="1"/>
            <p:nvPr/>
          </p:nvSpPr>
          <p:spPr>
            <a:xfrm>
              <a:off x="0" y="4960409"/>
              <a:ext cx="12496800" cy="1436290"/>
            </a:xfrm>
            <a:prstGeom prst="rect">
              <a:avLst/>
            </a:prstGeom>
          </p:spPr>
          <p:txBody>
            <a:bodyPr lIns="0" tIns="0" rIns="0" bIns="0" rtlCol="0" anchor="t">
              <a:spAutoFit/>
            </a:bodyPr>
            <a:lstStyle/>
            <a:p>
              <a:pPr>
                <a:lnSpc>
                  <a:spcPts val="2800"/>
                </a:lnSpc>
              </a:pPr>
              <a:r>
                <a:rPr lang="en-US" sz="1867" spc="19" dirty="0">
                  <a:solidFill>
                    <a:srgbClr val="F3F2F1"/>
                  </a:solidFill>
                </a:rPr>
                <a:t>Homes for All also provides stickers, pens, vinyl decals, and lanyards. </a:t>
              </a:r>
            </a:p>
          </p:txBody>
        </p:sp>
        <p:sp>
          <p:nvSpPr>
            <p:cNvPr id="8" name="TextBox 8"/>
            <p:cNvSpPr txBox="1"/>
            <p:nvPr/>
          </p:nvSpPr>
          <p:spPr>
            <a:xfrm>
              <a:off x="0" y="7793355"/>
              <a:ext cx="12496800" cy="2154436"/>
            </a:xfrm>
            <a:prstGeom prst="rect">
              <a:avLst/>
            </a:prstGeom>
          </p:spPr>
          <p:txBody>
            <a:bodyPr lIns="0" tIns="0" rIns="0" bIns="0" rtlCol="0" anchor="t">
              <a:spAutoFit/>
            </a:bodyPr>
            <a:lstStyle/>
            <a:p>
              <a:pPr>
                <a:lnSpc>
                  <a:spcPts val="2800"/>
                </a:lnSpc>
              </a:pPr>
              <a:r>
                <a:rPr lang="en-US" sz="1867" spc="19">
                  <a:solidFill>
                    <a:srgbClr val="F3F2F1"/>
                  </a:solidFill>
                </a:rPr>
                <a:t>Any nametag, business card, or other printed material (website) should have the AmeriCorps logo and clearly identify you as an AmeriCorps member.</a:t>
              </a:r>
            </a:p>
          </p:txBody>
        </p:sp>
      </p:grpSp>
      <p:sp>
        <p:nvSpPr>
          <p:cNvPr id="9" name="AutoShape 9"/>
          <p:cNvSpPr/>
          <p:nvPr/>
        </p:nvSpPr>
        <p:spPr>
          <a:xfrm>
            <a:off x="0" y="685800"/>
            <a:ext cx="190229" cy="5486400"/>
          </a:xfrm>
          <a:prstGeom prst="rect">
            <a:avLst/>
          </a:prstGeom>
          <a:solidFill>
            <a:srgbClr val="FE0025"/>
          </a:solidFill>
        </p:spPr>
      </p:sp>
      <p:sp>
        <p:nvSpPr>
          <p:cNvPr id="10" name="TextBox 10"/>
          <p:cNvSpPr txBox="1"/>
          <p:nvPr/>
        </p:nvSpPr>
        <p:spPr>
          <a:xfrm>
            <a:off x="685799" y="622300"/>
            <a:ext cx="4061691" cy="474489"/>
          </a:xfrm>
          <a:prstGeom prst="rect">
            <a:avLst/>
          </a:prstGeom>
        </p:spPr>
        <p:txBody>
          <a:bodyPr wrap="square" lIns="0" tIns="0" rIns="0" bIns="0" rtlCol="0" anchor="t">
            <a:spAutoFit/>
          </a:bodyPr>
          <a:lstStyle/>
          <a:p>
            <a:pPr>
              <a:lnSpc>
                <a:spcPts val="3734"/>
              </a:lnSpc>
            </a:pPr>
            <a:r>
              <a:rPr lang="en-US" sz="3734" spc="-187" dirty="0">
                <a:solidFill>
                  <a:srgbClr val="FE0025"/>
                </a:solidFill>
              </a:rPr>
              <a:t>AmeriCorps Gear</a:t>
            </a:r>
          </a:p>
        </p:txBody>
      </p:sp>
      <p:grpSp>
        <p:nvGrpSpPr>
          <p:cNvPr id="11" name="Group 11"/>
          <p:cNvGrpSpPr/>
          <p:nvPr/>
        </p:nvGrpSpPr>
        <p:grpSpPr>
          <a:xfrm>
            <a:off x="11604640" y="6394450"/>
            <a:ext cx="587361" cy="243656"/>
            <a:chOff x="0" y="0"/>
            <a:chExt cx="1174721" cy="487312"/>
          </a:xfrm>
        </p:grpSpPr>
        <p:sp>
          <p:nvSpPr>
            <p:cNvPr id="12" name="AutoShape 12"/>
            <p:cNvSpPr/>
            <p:nvPr/>
          </p:nvSpPr>
          <p:spPr>
            <a:xfrm>
              <a:off x="787438" y="47628"/>
              <a:ext cx="387283" cy="387344"/>
            </a:xfrm>
            <a:prstGeom prst="rect">
              <a:avLst/>
            </a:prstGeom>
            <a:solidFill>
              <a:srgbClr val="FE0025"/>
            </a:solidFill>
          </p:spPr>
        </p:sp>
        <p:sp>
          <p:nvSpPr>
            <p:cNvPr id="13" name="TextBox 13"/>
            <p:cNvSpPr txBox="1"/>
            <p:nvPr/>
          </p:nvSpPr>
          <p:spPr>
            <a:xfrm>
              <a:off x="0" y="0"/>
              <a:ext cx="685799" cy="487312"/>
            </a:xfrm>
            <a:prstGeom prst="rect">
              <a:avLst/>
            </a:prstGeom>
          </p:spPr>
          <p:txBody>
            <a:bodyPr lIns="0" tIns="0" rIns="0" bIns="0" rtlCol="0" anchor="t">
              <a:spAutoFit/>
            </a:bodyPr>
            <a:lstStyle/>
            <a:p>
              <a:pPr algn="ctr">
                <a:lnSpc>
                  <a:spcPts val="1919"/>
                </a:lnSpc>
              </a:pPr>
              <a:endParaRPr lang="en-US" sz="1600" dirty="0">
                <a:solidFill>
                  <a:srgbClr val="FE0025"/>
                </a:solidFill>
              </a:endParaRPr>
            </a:p>
          </p:txBody>
        </p:sp>
      </p:grpSp>
      <p:pic>
        <p:nvPicPr>
          <p:cNvPr id="20" name="Picture 19"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3859" y="4918077"/>
            <a:ext cx="2180155" cy="150018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0"/>
          </a:blip>
          <a:srcRect t="36345" b="36345"/>
          <a:stretch>
            <a:fillRect/>
          </a:stretch>
        </p:blipFill>
        <p:spPr>
          <a:xfrm>
            <a:off x="0" y="0"/>
            <a:ext cx="12192000" cy="2222500"/>
          </a:xfrm>
          <a:prstGeom prst="rect">
            <a:avLst/>
          </a:prstGeom>
        </p:spPr>
      </p:pic>
      <p:sp>
        <p:nvSpPr>
          <p:cNvPr id="3" name="AutoShape 3"/>
          <p:cNvSpPr/>
          <p:nvPr/>
        </p:nvSpPr>
        <p:spPr>
          <a:xfrm>
            <a:off x="6082837" y="1904683"/>
            <a:ext cx="26326" cy="4267517"/>
          </a:xfrm>
          <a:prstGeom prst="rect">
            <a:avLst/>
          </a:prstGeom>
          <a:solidFill>
            <a:srgbClr val="FE0025"/>
          </a:solidFill>
        </p:spPr>
      </p:sp>
      <p:grpSp>
        <p:nvGrpSpPr>
          <p:cNvPr id="4" name="Group 4"/>
          <p:cNvGrpSpPr/>
          <p:nvPr/>
        </p:nvGrpSpPr>
        <p:grpSpPr>
          <a:xfrm>
            <a:off x="1597399" y="3053624"/>
            <a:ext cx="4000500" cy="776214"/>
            <a:chOff x="0" y="-9525"/>
            <a:chExt cx="8001000" cy="1552428"/>
          </a:xfrm>
        </p:grpSpPr>
        <p:sp>
          <p:nvSpPr>
            <p:cNvPr id="5" name="TextBox 5"/>
            <p:cNvSpPr txBox="1"/>
            <p:nvPr/>
          </p:nvSpPr>
          <p:spPr>
            <a:xfrm>
              <a:off x="2408" y="901701"/>
              <a:ext cx="7998592" cy="641202"/>
            </a:xfrm>
            <a:prstGeom prst="rect">
              <a:avLst/>
            </a:prstGeom>
          </p:spPr>
          <p:txBody>
            <a:bodyPr lIns="0" tIns="0" rIns="0" bIns="0" rtlCol="0" anchor="t">
              <a:spAutoFit/>
            </a:bodyPr>
            <a:lstStyle/>
            <a:p>
              <a:pPr>
                <a:lnSpc>
                  <a:spcPts val="2500"/>
                </a:lnSpc>
              </a:pPr>
              <a:endParaRPr sz="1200"/>
            </a:p>
          </p:txBody>
        </p:sp>
        <p:sp>
          <p:nvSpPr>
            <p:cNvPr id="6" name="TextBox 6"/>
            <p:cNvSpPr txBox="1"/>
            <p:nvPr/>
          </p:nvSpPr>
          <p:spPr>
            <a:xfrm>
              <a:off x="0" y="-9525"/>
              <a:ext cx="7998592" cy="743794"/>
            </a:xfrm>
            <a:prstGeom prst="rect">
              <a:avLst/>
            </a:prstGeom>
          </p:spPr>
          <p:txBody>
            <a:bodyPr lIns="0" tIns="0" rIns="0" bIns="0" rtlCol="0" anchor="t">
              <a:spAutoFit/>
            </a:bodyPr>
            <a:lstStyle/>
            <a:p>
              <a:pPr>
                <a:lnSpc>
                  <a:spcPts val="2880"/>
                </a:lnSpc>
              </a:pPr>
              <a:r>
                <a:rPr lang="en-US" sz="2400"/>
                <a:t>Making A Difference</a:t>
              </a:r>
            </a:p>
          </p:txBody>
        </p:sp>
      </p:grpSp>
      <p:grpSp>
        <p:nvGrpSpPr>
          <p:cNvPr id="7" name="Group 7"/>
          <p:cNvGrpSpPr/>
          <p:nvPr/>
        </p:nvGrpSpPr>
        <p:grpSpPr>
          <a:xfrm>
            <a:off x="1597399" y="4768124"/>
            <a:ext cx="4000500" cy="776214"/>
            <a:chOff x="0" y="-9525"/>
            <a:chExt cx="8001000" cy="1552428"/>
          </a:xfrm>
        </p:grpSpPr>
        <p:sp>
          <p:nvSpPr>
            <p:cNvPr id="8" name="TextBox 8"/>
            <p:cNvSpPr txBox="1"/>
            <p:nvPr/>
          </p:nvSpPr>
          <p:spPr>
            <a:xfrm>
              <a:off x="2408" y="901701"/>
              <a:ext cx="7998592" cy="641202"/>
            </a:xfrm>
            <a:prstGeom prst="rect">
              <a:avLst/>
            </a:prstGeom>
          </p:spPr>
          <p:txBody>
            <a:bodyPr lIns="0" tIns="0" rIns="0" bIns="0" rtlCol="0" anchor="t">
              <a:spAutoFit/>
            </a:bodyPr>
            <a:lstStyle/>
            <a:p>
              <a:pPr>
                <a:lnSpc>
                  <a:spcPts val="2500"/>
                </a:lnSpc>
              </a:pPr>
              <a:endParaRPr sz="1200"/>
            </a:p>
          </p:txBody>
        </p:sp>
        <p:sp>
          <p:nvSpPr>
            <p:cNvPr id="9" name="TextBox 9"/>
            <p:cNvSpPr txBox="1"/>
            <p:nvPr/>
          </p:nvSpPr>
          <p:spPr>
            <a:xfrm>
              <a:off x="0" y="-9525"/>
              <a:ext cx="7998592" cy="743794"/>
            </a:xfrm>
            <a:prstGeom prst="rect">
              <a:avLst/>
            </a:prstGeom>
          </p:spPr>
          <p:txBody>
            <a:bodyPr lIns="0" tIns="0" rIns="0" bIns="0" rtlCol="0" anchor="t">
              <a:spAutoFit/>
            </a:bodyPr>
            <a:lstStyle/>
            <a:p>
              <a:pPr>
                <a:lnSpc>
                  <a:spcPts val="2880"/>
                </a:lnSpc>
              </a:pPr>
              <a:r>
                <a:rPr lang="en-US" sz="2400"/>
                <a:t>Community </a:t>
              </a:r>
            </a:p>
          </p:txBody>
        </p:sp>
      </p:grpSp>
      <p:grpSp>
        <p:nvGrpSpPr>
          <p:cNvPr id="10" name="Group 10"/>
          <p:cNvGrpSpPr/>
          <p:nvPr/>
        </p:nvGrpSpPr>
        <p:grpSpPr>
          <a:xfrm>
            <a:off x="7507076" y="3053624"/>
            <a:ext cx="3999124" cy="776214"/>
            <a:chOff x="0" y="-9525"/>
            <a:chExt cx="7998248" cy="1552428"/>
          </a:xfrm>
        </p:grpSpPr>
        <p:sp>
          <p:nvSpPr>
            <p:cNvPr id="11" name="TextBox 11"/>
            <p:cNvSpPr txBox="1"/>
            <p:nvPr/>
          </p:nvSpPr>
          <p:spPr>
            <a:xfrm>
              <a:off x="0" y="901701"/>
              <a:ext cx="7998248" cy="641202"/>
            </a:xfrm>
            <a:prstGeom prst="rect">
              <a:avLst/>
            </a:prstGeom>
          </p:spPr>
          <p:txBody>
            <a:bodyPr lIns="0" tIns="0" rIns="0" bIns="0" rtlCol="0" anchor="t">
              <a:spAutoFit/>
            </a:bodyPr>
            <a:lstStyle/>
            <a:p>
              <a:pPr>
                <a:lnSpc>
                  <a:spcPts val="2500"/>
                </a:lnSpc>
              </a:pPr>
              <a:endParaRPr sz="1200"/>
            </a:p>
          </p:txBody>
        </p:sp>
        <p:sp>
          <p:nvSpPr>
            <p:cNvPr id="12" name="TextBox 12"/>
            <p:cNvSpPr txBox="1"/>
            <p:nvPr/>
          </p:nvSpPr>
          <p:spPr>
            <a:xfrm>
              <a:off x="0" y="-9525"/>
              <a:ext cx="7998248" cy="743794"/>
            </a:xfrm>
            <a:prstGeom prst="rect">
              <a:avLst/>
            </a:prstGeom>
          </p:spPr>
          <p:txBody>
            <a:bodyPr lIns="0" tIns="0" rIns="0" bIns="0" rtlCol="0" anchor="t">
              <a:spAutoFit/>
            </a:bodyPr>
            <a:lstStyle/>
            <a:p>
              <a:pPr>
                <a:lnSpc>
                  <a:spcPts val="2880"/>
                </a:lnSpc>
              </a:pPr>
              <a:r>
                <a:rPr lang="en-US" sz="2400"/>
                <a:t>Movement</a:t>
              </a:r>
            </a:p>
          </p:txBody>
        </p:sp>
      </p:grpSp>
      <p:grpSp>
        <p:nvGrpSpPr>
          <p:cNvPr id="13" name="Group 13"/>
          <p:cNvGrpSpPr/>
          <p:nvPr/>
        </p:nvGrpSpPr>
        <p:grpSpPr>
          <a:xfrm>
            <a:off x="7507076" y="4768124"/>
            <a:ext cx="3999124" cy="776214"/>
            <a:chOff x="0" y="-9525"/>
            <a:chExt cx="7998248" cy="1552428"/>
          </a:xfrm>
        </p:grpSpPr>
        <p:sp>
          <p:nvSpPr>
            <p:cNvPr id="14" name="TextBox 14"/>
            <p:cNvSpPr txBox="1"/>
            <p:nvPr/>
          </p:nvSpPr>
          <p:spPr>
            <a:xfrm>
              <a:off x="0" y="901701"/>
              <a:ext cx="7998248" cy="641202"/>
            </a:xfrm>
            <a:prstGeom prst="rect">
              <a:avLst/>
            </a:prstGeom>
          </p:spPr>
          <p:txBody>
            <a:bodyPr lIns="0" tIns="0" rIns="0" bIns="0" rtlCol="0" anchor="t">
              <a:spAutoFit/>
            </a:bodyPr>
            <a:lstStyle/>
            <a:p>
              <a:pPr>
                <a:lnSpc>
                  <a:spcPts val="2500"/>
                </a:lnSpc>
              </a:pPr>
              <a:endParaRPr sz="1200"/>
            </a:p>
          </p:txBody>
        </p:sp>
        <p:sp>
          <p:nvSpPr>
            <p:cNvPr id="15" name="TextBox 15"/>
            <p:cNvSpPr txBox="1"/>
            <p:nvPr/>
          </p:nvSpPr>
          <p:spPr>
            <a:xfrm>
              <a:off x="0" y="-9525"/>
              <a:ext cx="7998248" cy="743794"/>
            </a:xfrm>
            <a:prstGeom prst="rect">
              <a:avLst/>
            </a:prstGeom>
          </p:spPr>
          <p:txBody>
            <a:bodyPr lIns="0" tIns="0" rIns="0" bIns="0" rtlCol="0" anchor="t">
              <a:spAutoFit/>
            </a:bodyPr>
            <a:lstStyle/>
            <a:p>
              <a:pPr>
                <a:lnSpc>
                  <a:spcPts val="2880"/>
                </a:lnSpc>
              </a:pPr>
              <a:r>
                <a:rPr lang="en-US" sz="2400"/>
                <a:t>Development</a:t>
              </a:r>
            </a:p>
          </p:txBody>
        </p:sp>
      </p:grpSp>
      <p:pic>
        <p:nvPicPr>
          <p:cNvPr id="16" name="Picture 16"/>
          <p:cNvPicPr>
            <a:picLocks noChangeAspect="1"/>
          </p:cNvPicPr>
          <p:nvPr/>
        </p:nvPicPr>
        <p:blipFill>
          <a:blip r:embed="rId3"/>
          <a:srcRect/>
          <a:stretch>
            <a:fillRect/>
          </a:stretch>
        </p:blipFill>
        <p:spPr>
          <a:xfrm>
            <a:off x="685800" y="2986763"/>
            <a:ext cx="530599" cy="530599"/>
          </a:xfrm>
          <a:prstGeom prst="rect">
            <a:avLst/>
          </a:prstGeom>
        </p:spPr>
      </p:pic>
      <p:pic>
        <p:nvPicPr>
          <p:cNvPr id="17" name="Picture 17"/>
          <p:cNvPicPr>
            <a:picLocks noChangeAspect="1"/>
          </p:cNvPicPr>
          <p:nvPr/>
        </p:nvPicPr>
        <p:blipFill>
          <a:blip r:embed="rId3"/>
          <a:srcRect/>
          <a:stretch>
            <a:fillRect/>
          </a:stretch>
        </p:blipFill>
        <p:spPr>
          <a:xfrm>
            <a:off x="6595477" y="2986763"/>
            <a:ext cx="530599" cy="530599"/>
          </a:xfrm>
          <a:prstGeom prst="rect">
            <a:avLst/>
          </a:prstGeom>
        </p:spPr>
      </p:pic>
      <p:pic>
        <p:nvPicPr>
          <p:cNvPr id="18" name="Picture 18"/>
          <p:cNvPicPr>
            <a:picLocks noChangeAspect="1"/>
          </p:cNvPicPr>
          <p:nvPr/>
        </p:nvPicPr>
        <p:blipFill>
          <a:blip r:embed="rId3"/>
          <a:srcRect/>
          <a:stretch>
            <a:fillRect/>
          </a:stretch>
        </p:blipFill>
        <p:spPr>
          <a:xfrm>
            <a:off x="6595477" y="4875887"/>
            <a:ext cx="530599" cy="530599"/>
          </a:xfrm>
          <a:prstGeom prst="rect">
            <a:avLst/>
          </a:prstGeom>
        </p:spPr>
      </p:pic>
      <p:pic>
        <p:nvPicPr>
          <p:cNvPr id="19" name="Picture 19"/>
          <p:cNvPicPr>
            <a:picLocks noChangeAspect="1"/>
          </p:cNvPicPr>
          <p:nvPr/>
        </p:nvPicPr>
        <p:blipFill>
          <a:blip r:embed="rId3"/>
          <a:srcRect/>
          <a:stretch>
            <a:fillRect/>
          </a:stretch>
        </p:blipFill>
        <p:spPr>
          <a:xfrm>
            <a:off x="685800" y="4875887"/>
            <a:ext cx="530599" cy="530599"/>
          </a:xfrm>
          <a:prstGeom prst="rect">
            <a:avLst/>
          </a:prstGeom>
        </p:spPr>
      </p:pic>
      <p:sp>
        <p:nvSpPr>
          <p:cNvPr id="20" name="TextBox 20"/>
          <p:cNvSpPr txBox="1"/>
          <p:nvPr/>
        </p:nvSpPr>
        <p:spPr>
          <a:xfrm>
            <a:off x="685800" y="797494"/>
            <a:ext cx="10820400" cy="615553"/>
          </a:xfrm>
          <a:prstGeom prst="rect">
            <a:avLst/>
          </a:prstGeom>
        </p:spPr>
        <p:txBody>
          <a:bodyPr lIns="0" tIns="0" rIns="0" bIns="0" rtlCol="0" anchor="t">
            <a:spAutoFit/>
          </a:bodyPr>
          <a:lstStyle/>
          <a:p>
            <a:pPr>
              <a:lnSpc>
                <a:spcPts val="4800"/>
              </a:lnSpc>
            </a:pPr>
            <a:r>
              <a:rPr lang="en-US" sz="4000" spc="-200"/>
              <a:t>Why We Are Proud AmeriCorps Members</a:t>
            </a:r>
          </a:p>
        </p:txBody>
      </p:sp>
      <p:pic>
        <p:nvPicPr>
          <p:cNvPr id="22" name="Picture 21"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07045" y="5140021"/>
            <a:ext cx="2180155" cy="150018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FAE6-4188-F2A8-9A50-F1417D896590}"/>
              </a:ext>
            </a:extLst>
          </p:cNvPr>
          <p:cNvSpPr>
            <a:spLocks noGrp="1"/>
          </p:cNvSpPr>
          <p:nvPr>
            <p:ph type="title"/>
          </p:nvPr>
        </p:nvSpPr>
        <p:spPr/>
        <p:txBody>
          <a:bodyPr>
            <a:normAutofit/>
          </a:bodyPr>
          <a:lstStyle/>
          <a:p>
            <a:r>
              <a:rPr lang="en-US" sz="3600" b="1" dirty="0" smtClean="0">
                <a:latin typeface="+mn-lt"/>
              </a:rPr>
              <a:t>Introductions</a:t>
            </a:r>
            <a:endParaRPr lang="en-US" sz="3600" b="1" dirty="0">
              <a:latin typeface="+mn-lt"/>
            </a:endParaRPr>
          </a:p>
        </p:txBody>
      </p:sp>
      <p:sp>
        <p:nvSpPr>
          <p:cNvPr id="3" name="Content Placeholder 2">
            <a:extLst>
              <a:ext uri="{FF2B5EF4-FFF2-40B4-BE49-F238E27FC236}">
                <a16:creationId xmlns:a16="http://schemas.microsoft.com/office/drawing/2014/main" id="{19C0047A-412B-58DF-A0B2-4C249720B07C}"/>
              </a:ext>
            </a:extLst>
          </p:cNvPr>
          <p:cNvSpPr>
            <a:spLocks noGrp="1"/>
          </p:cNvSpPr>
          <p:nvPr>
            <p:ph idx="1"/>
          </p:nvPr>
        </p:nvSpPr>
        <p:spPr>
          <a:xfrm>
            <a:off x="838200" y="1825625"/>
            <a:ext cx="11012334" cy="4351338"/>
          </a:xfrm>
        </p:spPr>
        <p:txBody>
          <a:bodyPr>
            <a:normAutofit/>
          </a:bodyPr>
          <a:lstStyle/>
          <a:p>
            <a:r>
              <a:rPr lang="en-US" dirty="0" smtClean="0"/>
              <a:t>Name</a:t>
            </a:r>
          </a:p>
          <a:p>
            <a:r>
              <a:rPr lang="en-US" dirty="0" smtClean="0"/>
              <a:t>Service Site</a:t>
            </a:r>
          </a:p>
          <a:p>
            <a:r>
              <a:rPr lang="en-US" dirty="0" smtClean="0"/>
              <a:t>Year 1, 2, 3 ?</a:t>
            </a:r>
          </a:p>
          <a:p>
            <a:r>
              <a:rPr lang="en-US" dirty="0" smtClean="0"/>
              <a:t>Dream vacation </a:t>
            </a:r>
            <a:endParaRPr lang="en-US" dirty="0"/>
          </a:p>
        </p:txBody>
      </p:sp>
      <p:pic>
        <p:nvPicPr>
          <p:cNvPr id="4" name="Content Placeholder 4">
            <a:extLst>
              <a:ext uri="{FF2B5EF4-FFF2-40B4-BE49-F238E27FC236}">
                <a16:creationId xmlns:a16="http://schemas.microsoft.com/office/drawing/2014/main" id="{927BADAB-C2B3-2B4C-0D8A-2B4805E28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57899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6624" y="2540973"/>
            <a:ext cx="8698752" cy="1774339"/>
            <a:chOff x="0" y="0"/>
            <a:chExt cx="17397504" cy="3548678"/>
          </a:xfrm>
        </p:grpSpPr>
        <p:sp>
          <p:nvSpPr>
            <p:cNvPr id="3" name="TextBox 3"/>
            <p:cNvSpPr txBox="1"/>
            <p:nvPr/>
          </p:nvSpPr>
          <p:spPr>
            <a:xfrm>
              <a:off x="0" y="0"/>
              <a:ext cx="17397504" cy="2616100"/>
            </a:xfrm>
            <a:prstGeom prst="rect">
              <a:avLst/>
            </a:prstGeom>
          </p:spPr>
          <p:txBody>
            <a:bodyPr lIns="0" tIns="0" rIns="0" bIns="0" rtlCol="0" anchor="t">
              <a:spAutoFit/>
            </a:bodyPr>
            <a:lstStyle/>
            <a:p>
              <a:pPr algn="ctr">
                <a:lnSpc>
                  <a:spcPts val="5120"/>
                </a:lnSpc>
              </a:pPr>
              <a:r>
                <a:rPr lang="en-US" sz="4266" spc="42" dirty="0">
                  <a:solidFill>
                    <a:srgbClr val="F8FBFD"/>
                  </a:solidFill>
                </a:rPr>
                <a:t>BUILDING HOMES, </a:t>
              </a:r>
            </a:p>
            <a:p>
              <a:pPr algn="ctr">
                <a:lnSpc>
                  <a:spcPts val="5120"/>
                </a:lnSpc>
              </a:pPr>
              <a:r>
                <a:rPr lang="en-US" sz="4266" spc="42" dirty="0">
                  <a:solidFill>
                    <a:srgbClr val="F8FBFD"/>
                  </a:solidFill>
                </a:rPr>
                <a:t>BUILDING OPPORTUNITIES</a:t>
              </a:r>
            </a:p>
          </p:txBody>
        </p:sp>
        <p:sp>
          <p:nvSpPr>
            <p:cNvPr id="4" name="TextBox 4"/>
            <p:cNvSpPr txBox="1"/>
            <p:nvPr/>
          </p:nvSpPr>
          <p:spPr>
            <a:xfrm>
              <a:off x="3453386" y="3032126"/>
              <a:ext cx="10490734" cy="516552"/>
            </a:xfrm>
            <a:prstGeom prst="rect">
              <a:avLst/>
            </a:prstGeom>
          </p:spPr>
          <p:txBody>
            <a:bodyPr lIns="0" tIns="0" rIns="0" bIns="0" rtlCol="0" anchor="t">
              <a:spAutoFit/>
            </a:bodyPr>
            <a:lstStyle/>
            <a:p>
              <a:pPr algn="ctr">
                <a:lnSpc>
                  <a:spcPts val="2239"/>
                </a:lnSpc>
              </a:pPr>
              <a:r>
                <a:rPr lang="en-US" sz="1600" spc="112" dirty="0" smtClean="0">
                  <a:solidFill>
                    <a:srgbClr val="97BCC7"/>
                  </a:solidFill>
                </a:rPr>
                <a:t>our little catchphrase</a:t>
              </a:r>
              <a:endParaRPr lang="en-US" sz="1600" spc="112" dirty="0">
                <a:solidFill>
                  <a:srgbClr val="97BCC7"/>
                </a:solidFill>
              </a:endParaRPr>
            </a:p>
          </p:txBody>
        </p:sp>
      </p:grpSp>
      <p:sp>
        <p:nvSpPr>
          <p:cNvPr id="5" name="AutoShape 5"/>
          <p:cNvSpPr/>
          <p:nvPr/>
        </p:nvSpPr>
        <p:spPr>
          <a:xfrm rot="-2700000">
            <a:off x="8936520" y="-3427902"/>
            <a:ext cx="4443673" cy="4442804"/>
          </a:xfrm>
          <a:prstGeom prst="rect">
            <a:avLst/>
          </a:prstGeom>
          <a:solidFill>
            <a:srgbClr val="97BCC7"/>
          </a:solidFill>
        </p:spPr>
      </p:sp>
      <p:sp>
        <p:nvSpPr>
          <p:cNvPr id="6" name="AutoShape 6"/>
          <p:cNvSpPr/>
          <p:nvPr/>
        </p:nvSpPr>
        <p:spPr>
          <a:xfrm rot="-2700000">
            <a:off x="-577859" y="5778426"/>
            <a:ext cx="3150365" cy="3149749"/>
          </a:xfrm>
          <a:prstGeom prst="rect">
            <a:avLst/>
          </a:prstGeom>
          <a:solidFill>
            <a:srgbClr val="F8FBFD"/>
          </a:solidFill>
        </p:spPr>
      </p:sp>
      <p:sp>
        <p:nvSpPr>
          <p:cNvPr id="7" name="AutoShape 7"/>
          <p:cNvSpPr/>
          <p:nvPr/>
        </p:nvSpPr>
        <p:spPr>
          <a:xfrm rot="-2700000">
            <a:off x="8981475" y="-1533525"/>
            <a:ext cx="38252" cy="4048188"/>
          </a:xfrm>
          <a:prstGeom prst="rect">
            <a:avLst/>
          </a:prstGeom>
          <a:solidFill>
            <a:srgbClr val="F8FBFD"/>
          </a:solidFill>
        </p:spPr>
      </p:sp>
      <p:sp>
        <p:nvSpPr>
          <p:cNvPr id="8" name="AutoShape 8"/>
          <p:cNvSpPr/>
          <p:nvPr/>
        </p:nvSpPr>
        <p:spPr>
          <a:xfrm rot="-2700000">
            <a:off x="12345789" y="5833005"/>
            <a:ext cx="29271" cy="2386841"/>
          </a:xfrm>
          <a:prstGeom prst="rect">
            <a:avLst/>
          </a:prstGeom>
          <a:solidFill>
            <a:srgbClr val="F8FBFD"/>
          </a:solidFill>
        </p:spPr>
      </p:sp>
      <p:pic>
        <p:nvPicPr>
          <p:cNvPr id="10" name="Picture 9"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68092" y="5019174"/>
            <a:ext cx="1572816" cy="10822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700000">
            <a:off x="8936520" y="-3427902"/>
            <a:ext cx="4443673" cy="4442804"/>
          </a:xfrm>
          <a:prstGeom prst="rect">
            <a:avLst/>
          </a:prstGeom>
          <a:solidFill>
            <a:srgbClr val="97BCC7"/>
          </a:solidFill>
        </p:spPr>
      </p:sp>
      <p:sp>
        <p:nvSpPr>
          <p:cNvPr id="3" name="AutoShape 3"/>
          <p:cNvSpPr/>
          <p:nvPr/>
        </p:nvSpPr>
        <p:spPr>
          <a:xfrm rot="-2700000">
            <a:off x="-577859" y="5778426"/>
            <a:ext cx="3150365" cy="3149749"/>
          </a:xfrm>
          <a:prstGeom prst="rect">
            <a:avLst/>
          </a:prstGeom>
          <a:solidFill>
            <a:srgbClr val="F8FBFD"/>
          </a:solidFill>
        </p:spPr>
      </p:sp>
      <p:sp>
        <p:nvSpPr>
          <p:cNvPr id="4" name="AutoShape 4"/>
          <p:cNvSpPr/>
          <p:nvPr/>
        </p:nvSpPr>
        <p:spPr>
          <a:xfrm rot="-2700000">
            <a:off x="8981475" y="-1533525"/>
            <a:ext cx="38252" cy="4048188"/>
          </a:xfrm>
          <a:prstGeom prst="rect">
            <a:avLst/>
          </a:prstGeom>
          <a:solidFill>
            <a:srgbClr val="F8FBFD"/>
          </a:solidFill>
        </p:spPr>
      </p:sp>
      <p:sp>
        <p:nvSpPr>
          <p:cNvPr id="5" name="AutoShape 5"/>
          <p:cNvSpPr/>
          <p:nvPr/>
        </p:nvSpPr>
        <p:spPr>
          <a:xfrm rot="-2700000">
            <a:off x="12345789" y="5833005"/>
            <a:ext cx="29271" cy="2386841"/>
          </a:xfrm>
          <a:prstGeom prst="rect">
            <a:avLst/>
          </a:prstGeom>
          <a:solidFill>
            <a:srgbClr val="F8FBFD"/>
          </a:solidFill>
        </p:spPr>
      </p:sp>
      <p:pic>
        <p:nvPicPr>
          <p:cNvPr id="7" name="Picture 7"/>
          <p:cNvPicPr>
            <a:picLocks noChangeAspect="1"/>
          </p:cNvPicPr>
          <p:nvPr/>
        </p:nvPicPr>
        <p:blipFill>
          <a:blip r:embed="rId3"/>
          <a:srcRect/>
          <a:stretch>
            <a:fillRect/>
          </a:stretch>
        </p:blipFill>
        <p:spPr>
          <a:xfrm>
            <a:off x="2328914" y="1291179"/>
            <a:ext cx="7534173" cy="2137821"/>
          </a:xfrm>
          <a:prstGeom prst="rect">
            <a:avLst/>
          </a:prstGeom>
        </p:spPr>
      </p:pic>
      <p:grpSp>
        <p:nvGrpSpPr>
          <p:cNvPr id="8" name="Group 8"/>
          <p:cNvGrpSpPr/>
          <p:nvPr/>
        </p:nvGrpSpPr>
        <p:grpSpPr>
          <a:xfrm>
            <a:off x="1746624" y="3799936"/>
            <a:ext cx="8698752" cy="1956903"/>
            <a:chOff x="0" y="-9525"/>
            <a:chExt cx="17397504" cy="3913806"/>
          </a:xfrm>
        </p:grpSpPr>
        <p:sp>
          <p:nvSpPr>
            <p:cNvPr id="9" name="TextBox 9"/>
            <p:cNvSpPr txBox="1"/>
            <p:nvPr/>
          </p:nvSpPr>
          <p:spPr>
            <a:xfrm>
              <a:off x="0" y="-9525"/>
              <a:ext cx="17397504" cy="698140"/>
            </a:xfrm>
            <a:prstGeom prst="rect">
              <a:avLst/>
            </a:prstGeom>
          </p:spPr>
          <p:txBody>
            <a:bodyPr lIns="0" tIns="0" rIns="0" bIns="0" rtlCol="0" anchor="t">
              <a:spAutoFit/>
            </a:bodyPr>
            <a:lstStyle/>
            <a:p>
              <a:pPr algn="ctr">
                <a:lnSpc>
                  <a:spcPts val="2880"/>
                </a:lnSpc>
              </a:pPr>
              <a:r>
                <a:rPr lang="en-US" sz="2400" spc="24">
                  <a:solidFill>
                    <a:srgbClr val="F8FBFD"/>
                  </a:solidFill>
                </a:rPr>
                <a:t>HOMELESS AND HOUSING COALITION OF KENTUCKY</a:t>
              </a:r>
            </a:p>
          </p:txBody>
        </p:sp>
        <p:sp>
          <p:nvSpPr>
            <p:cNvPr id="10" name="TextBox 10"/>
            <p:cNvSpPr txBox="1"/>
            <p:nvPr/>
          </p:nvSpPr>
          <p:spPr>
            <a:xfrm>
              <a:off x="1395986" y="892175"/>
              <a:ext cx="14605534" cy="3012106"/>
            </a:xfrm>
            <a:prstGeom prst="rect">
              <a:avLst/>
            </a:prstGeom>
          </p:spPr>
          <p:txBody>
            <a:bodyPr lIns="0" tIns="0" rIns="0" bIns="0" rtlCol="0" anchor="t">
              <a:spAutoFit/>
            </a:bodyPr>
            <a:lstStyle/>
            <a:p>
              <a:pPr algn="ctr">
                <a:lnSpc>
                  <a:spcPts val="2999"/>
                </a:lnSpc>
              </a:pPr>
              <a:r>
                <a:rPr lang="en-US" sz="2000" spc="20" dirty="0">
                  <a:solidFill>
                    <a:srgbClr val="97BCC7"/>
                  </a:solidFill>
                </a:rPr>
                <a:t>AmeriCorps State</a:t>
              </a:r>
            </a:p>
            <a:p>
              <a:pPr algn="ctr">
                <a:lnSpc>
                  <a:spcPts val="2999"/>
                </a:lnSpc>
              </a:pPr>
              <a:r>
                <a:rPr lang="en-US" sz="1999" spc="19" dirty="0">
                  <a:solidFill>
                    <a:srgbClr val="97BCC7"/>
                  </a:solidFill>
                </a:rPr>
                <a:t>AmeriCorps VISTA</a:t>
              </a:r>
            </a:p>
            <a:p>
              <a:pPr algn="ctr">
                <a:lnSpc>
                  <a:spcPts val="2999"/>
                </a:lnSpc>
              </a:pPr>
              <a:r>
                <a:rPr lang="en-US" sz="1999" spc="19" dirty="0" smtClean="0">
                  <a:solidFill>
                    <a:srgbClr val="97BCC7"/>
                  </a:solidFill>
                </a:rPr>
                <a:t>Supportive Housing Programs</a:t>
              </a:r>
              <a:endParaRPr lang="en-US" sz="1999" spc="19" dirty="0">
                <a:solidFill>
                  <a:srgbClr val="97BCC7"/>
                </a:solidFill>
              </a:endParaRPr>
            </a:p>
            <a:p>
              <a:pPr algn="ctr">
                <a:lnSpc>
                  <a:spcPts val="3000"/>
                </a:lnSpc>
              </a:pPr>
              <a:r>
                <a:rPr lang="en-US" sz="1999" spc="19" dirty="0">
                  <a:solidFill>
                    <a:srgbClr val="97BCC7"/>
                  </a:solidFill>
                </a:rPr>
                <a:t>Advocacy and Education</a:t>
              </a:r>
            </a:p>
          </p:txBody>
        </p:sp>
      </p:grpSp>
      <p:pic>
        <p:nvPicPr>
          <p:cNvPr id="11" name="Picture 10"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62215" y="5089928"/>
            <a:ext cx="1572816" cy="108227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FAE6-4188-F2A8-9A50-F1417D896590}"/>
              </a:ext>
            </a:extLst>
          </p:cNvPr>
          <p:cNvSpPr>
            <a:spLocks noGrp="1"/>
          </p:cNvSpPr>
          <p:nvPr>
            <p:ph type="title"/>
          </p:nvPr>
        </p:nvSpPr>
        <p:spPr/>
        <p:txBody>
          <a:bodyPr/>
          <a:lstStyle/>
          <a:p>
            <a:r>
              <a:rPr lang="en-US" b="1" dirty="0" smtClean="0">
                <a:latin typeface="+mn-lt"/>
              </a:rPr>
              <a:t>Homes for All in Kentucky</a:t>
            </a:r>
            <a:endParaRPr lang="en-US" b="1" dirty="0">
              <a:latin typeface="+mn-lt"/>
            </a:endParaRPr>
          </a:p>
        </p:txBody>
      </p:sp>
      <p:pic>
        <p:nvPicPr>
          <p:cNvPr id="7" name="Content Placeholder 6" descr="A picture containing diagram&#10;&#10;Description automatically generated">
            <a:extLst>
              <a:ext uri="{FF2B5EF4-FFF2-40B4-BE49-F238E27FC236}">
                <a16:creationId xmlns:a16="http://schemas.microsoft.com/office/drawing/2014/main" id="{B7C41ED1-ADE6-5B59-198C-B60772AF01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0" y="1918494"/>
            <a:ext cx="9334500" cy="4165600"/>
          </a:xfrm>
        </p:spPr>
      </p:pic>
      <p:pic>
        <p:nvPicPr>
          <p:cNvPr id="4" name="Content Placeholder 4">
            <a:extLst>
              <a:ext uri="{FF2B5EF4-FFF2-40B4-BE49-F238E27FC236}">
                <a16:creationId xmlns:a16="http://schemas.microsoft.com/office/drawing/2014/main" id="{927BADAB-C2B3-2B4C-0D8A-2B4805E28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415933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FAE6-4188-F2A8-9A50-F1417D896590}"/>
              </a:ext>
            </a:extLst>
          </p:cNvPr>
          <p:cNvSpPr>
            <a:spLocks noGrp="1"/>
          </p:cNvSpPr>
          <p:nvPr>
            <p:ph type="title"/>
          </p:nvPr>
        </p:nvSpPr>
        <p:spPr/>
        <p:txBody>
          <a:bodyPr>
            <a:normAutofit/>
          </a:bodyPr>
          <a:lstStyle/>
          <a:p>
            <a:r>
              <a:rPr lang="en-US" sz="3600" b="1" dirty="0" smtClean="0">
                <a:latin typeface="+mn-lt"/>
              </a:rPr>
              <a:t>Making the Most of Your Service</a:t>
            </a:r>
            <a:endParaRPr lang="en-US" sz="3600" b="1" dirty="0">
              <a:latin typeface="+mn-lt"/>
            </a:endParaRPr>
          </a:p>
        </p:txBody>
      </p:sp>
      <p:sp>
        <p:nvSpPr>
          <p:cNvPr id="3" name="Content Placeholder 2">
            <a:extLst>
              <a:ext uri="{FF2B5EF4-FFF2-40B4-BE49-F238E27FC236}">
                <a16:creationId xmlns:a16="http://schemas.microsoft.com/office/drawing/2014/main" id="{19C0047A-412B-58DF-A0B2-4C249720B07C}"/>
              </a:ext>
            </a:extLst>
          </p:cNvPr>
          <p:cNvSpPr>
            <a:spLocks noGrp="1"/>
          </p:cNvSpPr>
          <p:nvPr>
            <p:ph idx="1"/>
          </p:nvPr>
        </p:nvSpPr>
        <p:spPr>
          <a:xfrm>
            <a:off x="838200" y="1825625"/>
            <a:ext cx="11012334" cy="4351338"/>
          </a:xfrm>
        </p:spPr>
        <p:txBody>
          <a:bodyPr>
            <a:normAutofit/>
          </a:bodyPr>
          <a:lstStyle/>
          <a:p>
            <a:r>
              <a:rPr lang="en-US" dirty="0"/>
              <a:t>Opportunity to do things you might not ever </a:t>
            </a:r>
            <a:r>
              <a:rPr lang="en-US" dirty="0" smtClean="0"/>
              <a:t>do again</a:t>
            </a:r>
            <a:endParaRPr lang="en-US" dirty="0"/>
          </a:p>
          <a:p>
            <a:r>
              <a:rPr lang="en-US" dirty="0" smtClean="0"/>
              <a:t>Work </a:t>
            </a:r>
            <a:r>
              <a:rPr lang="en-US" dirty="0"/>
              <a:t>outside of your comfort zone</a:t>
            </a:r>
          </a:p>
          <a:p>
            <a:r>
              <a:rPr lang="en-US" dirty="0" smtClean="0"/>
              <a:t>Not necessarily a 9-5 (but boundaries are important!)</a:t>
            </a:r>
            <a:endParaRPr lang="en-US" dirty="0"/>
          </a:p>
          <a:p>
            <a:r>
              <a:rPr lang="en-US" dirty="0"/>
              <a:t>Get out what you put </a:t>
            </a:r>
            <a:r>
              <a:rPr lang="en-US" dirty="0" smtClean="0"/>
              <a:t>in</a:t>
            </a:r>
          </a:p>
          <a:p>
            <a:r>
              <a:rPr lang="en-US" dirty="0" smtClean="0"/>
              <a:t>Service is essential to our communities and you play a vital role!</a:t>
            </a:r>
            <a:endParaRPr lang="en-US" dirty="0"/>
          </a:p>
          <a:p>
            <a:r>
              <a:rPr lang="en-US" dirty="0" smtClean="0"/>
              <a:t>People </a:t>
            </a:r>
            <a:r>
              <a:rPr lang="en-US" dirty="0"/>
              <a:t>depend on you, your organization, services</a:t>
            </a:r>
          </a:p>
          <a:p>
            <a:r>
              <a:rPr lang="en-US" dirty="0"/>
              <a:t>Be present </a:t>
            </a:r>
            <a:r>
              <a:rPr lang="en-US" dirty="0" smtClean="0"/>
              <a:t>and give it your best effort</a:t>
            </a:r>
            <a:endParaRPr lang="en-US" dirty="0"/>
          </a:p>
        </p:txBody>
      </p:sp>
      <p:pic>
        <p:nvPicPr>
          <p:cNvPr id="4" name="Content Placeholder 4">
            <a:extLst>
              <a:ext uri="{FF2B5EF4-FFF2-40B4-BE49-F238E27FC236}">
                <a16:creationId xmlns:a16="http://schemas.microsoft.com/office/drawing/2014/main" id="{927BADAB-C2B3-2B4C-0D8A-2B4805E28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1298774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6">
            <a:extLst>
              <a:ext uri="{FF2B5EF4-FFF2-40B4-BE49-F238E27FC236}">
                <a16:creationId xmlns:a16="http://schemas.microsoft.com/office/drawing/2014/main" id="{C5374177-4AF2-CE3E-30D7-0708B777835B}"/>
              </a:ext>
            </a:extLst>
          </p:cNvPr>
          <p:cNvSpPr>
            <a:spLocks noChangeArrowheads="1"/>
          </p:cNvSpPr>
          <p:nvPr/>
        </p:nvSpPr>
        <p:spPr bwMode="auto">
          <a:xfrm>
            <a:off x="1676400" y="2050472"/>
            <a:ext cx="8839200" cy="4276437"/>
          </a:xfrm>
          <a:prstGeom prst="roundRect">
            <a:avLst>
              <a:gd name="adj" fmla="val 16667"/>
            </a:avLst>
          </a:prstGeom>
          <a:solidFill>
            <a:schemeClr val="accent1">
              <a:lumMod val="50000"/>
            </a:schemeClr>
          </a:solidFill>
          <a:ln w="9525">
            <a:noFill/>
            <a:round/>
            <a:headEnd/>
            <a:tailEnd/>
          </a:ln>
        </p:spPr>
        <p:txBody>
          <a:bodyPr wrap="none" anchor="ctr"/>
          <a:lstStyle/>
          <a:p>
            <a:pPr eaLnBrk="1" hangingPunct="1">
              <a:defRPr/>
            </a:pPr>
            <a:endParaRPr lang="en-US"/>
          </a:p>
        </p:txBody>
      </p:sp>
      <p:sp>
        <p:nvSpPr>
          <p:cNvPr id="25603" name="Rectangle 8">
            <a:extLst>
              <a:ext uri="{FF2B5EF4-FFF2-40B4-BE49-F238E27FC236}">
                <a16:creationId xmlns:a16="http://schemas.microsoft.com/office/drawing/2014/main" id="{5477621E-A516-E1BC-731C-DAD181B46E05}"/>
              </a:ext>
            </a:extLst>
          </p:cNvPr>
          <p:cNvSpPr>
            <a:spLocks noChangeArrowheads="1"/>
          </p:cNvSpPr>
          <p:nvPr/>
        </p:nvSpPr>
        <p:spPr bwMode="auto">
          <a:xfrm>
            <a:off x="1524000" y="566881"/>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4400" b="1" dirty="0">
                <a:latin typeface="+mn-lt"/>
              </a:rPr>
              <a:t>AmeriCorps Alumni</a:t>
            </a:r>
            <a:br>
              <a:rPr lang="en-US" altLang="en-US" sz="4400" b="1" dirty="0">
                <a:latin typeface="+mn-lt"/>
              </a:rPr>
            </a:br>
            <a:r>
              <a:rPr lang="en-US" altLang="en-US" sz="2800" b="1" dirty="0">
                <a:latin typeface="+mn-lt"/>
              </a:rPr>
              <a:t>Continuing Their Service and Commitment</a:t>
            </a:r>
            <a:endParaRPr lang="en-US" altLang="en-US" dirty="0">
              <a:latin typeface="+mn-lt"/>
            </a:endParaRPr>
          </a:p>
        </p:txBody>
      </p:sp>
      <p:sp>
        <p:nvSpPr>
          <p:cNvPr id="25604" name="Rectangle 9">
            <a:extLst>
              <a:ext uri="{FF2B5EF4-FFF2-40B4-BE49-F238E27FC236}">
                <a16:creationId xmlns:a16="http://schemas.microsoft.com/office/drawing/2014/main" id="{29F899E6-B2CF-3EE9-82BC-758F316CD350}"/>
              </a:ext>
            </a:extLst>
          </p:cNvPr>
          <p:cNvSpPr>
            <a:spLocks noChangeArrowheads="1"/>
          </p:cNvSpPr>
          <p:nvPr/>
        </p:nvSpPr>
        <p:spPr bwMode="auto">
          <a:xfrm>
            <a:off x="1981200" y="19050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US" altLang="en-US" sz="2800" dirty="0">
              <a:latin typeface="+mn-lt"/>
            </a:endParaRPr>
          </a:p>
          <a:p>
            <a:pPr eaLnBrk="1" hangingPunct="1">
              <a:lnSpc>
                <a:spcPct val="90000"/>
              </a:lnSpc>
              <a:spcBef>
                <a:spcPct val="15000"/>
              </a:spcBef>
              <a:buFontTx/>
              <a:buNone/>
            </a:pPr>
            <a:r>
              <a:rPr lang="en-US" altLang="en-US" sz="2800" dirty="0">
                <a:latin typeface="+mn-lt"/>
              </a:rPr>
              <a:t>Longitudinal studies show AmeriCorps alums:</a:t>
            </a:r>
          </a:p>
          <a:p>
            <a:pPr eaLnBrk="1" hangingPunct="1">
              <a:lnSpc>
                <a:spcPct val="90000"/>
              </a:lnSpc>
              <a:spcBef>
                <a:spcPct val="15000"/>
              </a:spcBef>
              <a:buFontTx/>
              <a:buNone/>
            </a:pPr>
            <a:endParaRPr lang="en-US" altLang="en-US" sz="2800" dirty="0">
              <a:latin typeface="+mn-lt"/>
            </a:endParaRPr>
          </a:p>
          <a:p>
            <a:pPr eaLnBrk="1" hangingPunct="1">
              <a:lnSpc>
                <a:spcPct val="90000"/>
              </a:lnSpc>
              <a:spcBef>
                <a:spcPct val="15000"/>
              </a:spcBef>
            </a:pPr>
            <a:r>
              <a:rPr lang="en-US" altLang="en-US" sz="2800" dirty="0">
                <a:latin typeface="+mn-lt"/>
              </a:rPr>
              <a:t>are more connected to their communities</a:t>
            </a:r>
          </a:p>
          <a:p>
            <a:pPr eaLnBrk="1" hangingPunct="1">
              <a:lnSpc>
                <a:spcPct val="90000"/>
              </a:lnSpc>
              <a:spcBef>
                <a:spcPct val="15000"/>
              </a:spcBef>
            </a:pPr>
            <a:endParaRPr lang="en-US" altLang="en-US" sz="2800" dirty="0">
              <a:latin typeface="+mn-lt"/>
            </a:endParaRPr>
          </a:p>
          <a:p>
            <a:pPr eaLnBrk="1" hangingPunct="1">
              <a:lnSpc>
                <a:spcPct val="90000"/>
              </a:lnSpc>
              <a:spcBef>
                <a:spcPct val="15000"/>
              </a:spcBef>
            </a:pPr>
            <a:r>
              <a:rPr lang="en-US" altLang="en-US" sz="2800" dirty="0">
                <a:latin typeface="+mn-lt"/>
              </a:rPr>
              <a:t>continue to participate in community activities</a:t>
            </a:r>
          </a:p>
          <a:p>
            <a:pPr eaLnBrk="1" hangingPunct="1">
              <a:lnSpc>
                <a:spcPct val="90000"/>
              </a:lnSpc>
              <a:spcBef>
                <a:spcPct val="15000"/>
              </a:spcBef>
            </a:pPr>
            <a:endParaRPr lang="en-US" altLang="en-US" sz="2800" dirty="0">
              <a:latin typeface="+mn-lt"/>
            </a:endParaRPr>
          </a:p>
          <a:p>
            <a:pPr eaLnBrk="1" hangingPunct="1">
              <a:lnSpc>
                <a:spcPct val="90000"/>
              </a:lnSpc>
              <a:spcBef>
                <a:spcPct val="15000"/>
              </a:spcBef>
            </a:pPr>
            <a:r>
              <a:rPr lang="en-US" altLang="en-US" sz="2800" dirty="0">
                <a:latin typeface="+mn-lt"/>
              </a:rPr>
              <a:t>choose public service careers in disproportionately high levels</a:t>
            </a:r>
          </a:p>
          <a:p>
            <a:pPr eaLnBrk="1" hangingPunct="1">
              <a:lnSpc>
                <a:spcPct val="90000"/>
              </a:lnSpc>
              <a:spcBef>
                <a:spcPct val="15000"/>
              </a:spcBef>
            </a:pPr>
            <a:endParaRPr lang="en-US" altLang="en-US" sz="2800" dirty="0">
              <a:latin typeface="+mn-lt"/>
            </a:endParaRPr>
          </a:p>
          <a:p>
            <a:pPr eaLnBrk="1" hangingPunct="1"/>
            <a:endParaRPr lang="en-US" altLang="en-US" sz="2400" dirty="0">
              <a:latin typeface="+mn-lt"/>
            </a:endParaRPr>
          </a:p>
          <a:p>
            <a:pPr eaLnBrk="1" hangingPunct="1"/>
            <a:endParaRPr lang="en-US" altLang="en-US" dirty="0">
              <a:latin typeface="+mn-lt"/>
            </a:endParaRPr>
          </a:p>
        </p:txBody>
      </p:sp>
      <p:pic>
        <p:nvPicPr>
          <p:cNvPr id="5" name="Picture 4"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77718" y="312420"/>
            <a:ext cx="1572816" cy="108227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12542"/>
        </a:solidFill>
        <a:effectLst/>
      </p:bgPr>
    </p:bg>
    <p:spTree>
      <p:nvGrpSpPr>
        <p:cNvPr id="1" name=""/>
        <p:cNvGrpSpPr/>
        <p:nvPr/>
      </p:nvGrpSpPr>
      <p:grpSpPr>
        <a:xfrm>
          <a:off x="0" y="0"/>
          <a:ext cx="0" cy="0"/>
          <a:chOff x="0" y="0"/>
          <a:chExt cx="0" cy="0"/>
        </a:xfrm>
      </p:grpSpPr>
      <p:sp>
        <p:nvSpPr>
          <p:cNvPr id="2" name="AutoShape 2"/>
          <p:cNvSpPr/>
          <p:nvPr/>
        </p:nvSpPr>
        <p:spPr>
          <a:xfrm rot="-5400000">
            <a:off x="5697912" y="-5547628"/>
            <a:ext cx="78317" cy="11880539"/>
          </a:xfrm>
          <a:prstGeom prst="rect">
            <a:avLst/>
          </a:prstGeom>
          <a:solidFill>
            <a:srgbClr val="FFF4D2"/>
          </a:solidFill>
        </p:spPr>
      </p:sp>
      <p:grpSp>
        <p:nvGrpSpPr>
          <p:cNvPr id="3" name="Group 3"/>
          <p:cNvGrpSpPr/>
          <p:nvPr/>
        </p:nvGrpSpPr>
        <p:grpSpPr>
          <a:xfrm>
            <a:off x="7715384" y="-546033"/>
            <a:ext cx="2463666" cy="2463666"/>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550ED"/>
            </a:solidFill>
          </p:spPr>
        </p:sp>
      </p:grpSp>
      <p:grpSp>
        <p:nvGrpSpPr>
          <p:cNvPr id="5" name="Group 5"/>
          <p:cNvGrpSpPr>
            <a:grpSpLocks noChangeAspect="1"/>
          </p:cNvGrpSpPr>
          <p:nvPr/>
        </p:nvGrpSpPr>
        <p:grpSpPr>
          <a:xfrm>
            <a:off x="8175483" y="1230787"/>
            <a:ext cx="2914667" cy="2914655"/>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9737" b="-58041"/>
              </a:stretch>
            </a:blipFill>
          </p:spPr>
        </p:sp>
      </p:grpSp>
      <p:grpSp>
        <p:nvGrpSpPr>
          <p:cNvPr id="7" name="Group 7"/>
          <p:cNvGrpSpPr/>
          <p:nvPr/>
        </p:nvGrpSpPr>
        <p:grpSpPr>
          <a:xfrm rot="-10800000">
            <a:off x="9116577" y="-127000"/>
            <a:ext cx="4628015" cy="4007861"/>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3B2B94"/>
            </a:solidFill>
          </p:spPr>
        </p:sp>
      </p:grpSp>
      <p:grpSp>
        <p:nvGrpSpPr>
          <p:cNvPr id="9" name="Group 9"/>
          <p:cNvGrpSpPr>
            <a:grpSpLocks noChangeAspect="1"/>
          </p:cNvGrpSpPr>
          <p:nvPr/>
        </p:nvGrpSpPr>
        <p:grpSpPr>
          <a:xfrm>
            <a:off x="847850" y="1230787"/>
            <a:ext cx="2914667" cy="2914655"/>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16666" b="-16666"/>
              </a:stretch>
            </a:blipFill>
          </p:spPr>
        </p:sp>
      </p:grpSp>
      <p:sp>
        <p:nvSpPr>
          <p:cNvPr id="11" name="AutoShape 11"/>
          <p:cNvSpPr/>
          <p:nvPr/>
        </p:nvSpPr>
        <p:spPr>
          <a:xfrm>
            <a:off x="11760200" y="-250670"/>
            <a:ext cx="76524" cy="7359339"/>
          </a:xfrm>
          <a:prstGeom prst="rect">
            <a:avLst/>
          </a:prstGeom>
          <a:solidFill>
            <a:srgbClr val="FFF4D2"/>
          </a:solidFill>
        </p:spPr>
      </p:sp>
      <p:grpSp>
        <p:nvGrpSpPr>
          <p:cNvPr id="12" name="Group 12"/>
          <p:cNvGrpSpPr>
            <a:grpSpLocks noChangeAspect="1"/>
          </p:cNvGrpSpPr>
          <p:nvPr/>
        </p:nvGrpSpPr>
        <p:grpSpPr>
          <a:xfrm>
            <a:off x="4477299" y="1196419"/>
            <a:ext cx="2983403" cy="2983391"/>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17001" b="-17001"/>
              </a:stretch>
            </a:blipFill>
          </p:spPr>
        </p:sp>
      </p:grpSp>
      <p:grpSp>
        <p:nvGrpSpPr>
          <p:cNvPr id="14" name="Group 14"/>
          <p:cNvGrpSpPr/>
          <p:nvPr/>
        </p:nvGrpSpPr>
        <p:grpSpPr>
          <a:xfrm>
            <a:off x="685800" y="4526441"/>
            <a:ext cx="3238767" cy="717203"/>
            <a:chOff x="0" y="0"/>
            <a:chExt cx="6477533" cy="1434406"/>
          </a:xfrm>
        </p:grpSpPr>
        <p:sp>
          <p:nvSpPr>
            <p:cNvPr id="15" name="TextBox 15"/>
            <p:cNvSpPr txBox="1"/>
            <p:nvPr/>
          </p:nvSpPr>
          <p:spPr>
            <a:xfrm>
              <a:off x="0" y="0"/>
              <a:ext cx="6477533" cy="698140"/>
            </a:xfrm>
            <a:prstGeom prst="rect">
              <a:avLst/>
            </a:prstGeom>
          </p:spPr>
          <p:txBody>
            <a:bodyPr lIns="0" tIns="0" rIns="0" bIns="0" rtlCol="0" anchor="t">
              <a:spAutoFit/>
            </a:bodyPr>
            <a:lstStyle/>
            <a:p>
              <a:pPr algn="ctr" defTabSz="609630">
                <a:lnSpc>
                  <a:spcPts val="2880"/>
                </a:lnSpc>
              </a:pPr>
              <a:r>
                <a:rPr lang="en-US" sz="2400" spc="239">
                  <a:solidFill>
                    <a:schemeClr val="bg1"/>
                  </a:solidFill>
                  <a:latin typeface="Century Gothic" panose="020B0502020202020204" pitchFamily="34" charset="0"/>
                </a:rPr>
                <a:t>BE PRESENT</a:t>
              </a:r>
            </a:p>
          </p:txBody>
        </p:sp>
        <p:sp>
          <p:nvSpPr>
            <p:cNvPr id="16" name="TextBox 16"/>
            <p:cNvSpPr txBox="1"/>
            <p:nvPr/>
          </p:nvSpPr>
          <p:spPr>
            <a:xfrm>
              <a:off x="0" y="767556"/>
              <a:ext cx="6477533" cy="666850"/>
            </a:xfrm>
            <a:prstGeom prst="rect">
              <a:avLst/>
            </a:prstGeom>
          </p:spPr>
          <p:txBody>
            <a:bodyPr lIns="0" tIns="0" rIns="0" bIns="0" rtlCol="0" anchor="t">
              <a:spAutoFit/>
            </a:bodyPr>
            <a:lstStyle/>
            <a:p>
              <a:pPr algn="ctr" defTabSz="609630">
                <a:lnSpc>
                  <a:spcPts val="2600"/>
                </a:lnSpc>
              </a:pPr>
              <a:endParaRPr sz="1200">
                <a:solidFill>
                  <a:schemeClr val="bg1"/>
                </a:solidFill>
                <a:latin typeface="Century Gothic" panose="020B0502020202020204" pitchFamily="34" charset="0"/>
              </a:endParaRPr>
            </a:p>
          </p:txBody>
        </p:sp>
      </p:grpSp>
      <p:grpSp>
        <p:nvGrpSpPr>
          <p:cNvPr id="17" name="Group 17"/>
          <p:cNvGrpSpPr/>
          <p:nvPr/>
        </p:nvGrpSpPr>
        <p:grpSpPr>
          <a:xfrm>
            <a:off x="8013433" y="4526441"/>
            <a:ext cx="3238767" cy="717203"/>
            <a:chOff x="0" y="0"/>
            <a:chExt cx="6477533" cy="1434406"/>
          </a:xfrm>
        </p:grpSpPr>
        <p:sp>
          <p:nvSpPr>
            <p:cNvPr id="18" name="TextBox 18"/>
            <p:cNvSpPr txBox="1"/>
            <p:nvPr/>
          </p:nvSpPr>
          <p:spPr>
            <a:xfrm>
              <a:off x="0" y="0"/>
              <a:ext cx="6477533" cy="698140"/>
            </a:xfrm>
            <a:prstGeom prst="rect">
              <a:avLst/>
            </a:prstGeom>
          </p:spPr>
          <p:txBody>
            <a:bodyPr lIns="0" tIns="0" rIns="0" bIns="0" rtlCol="0" anchor="t">
              <a:spAutoFit/>
            </a:bodyPr>
            <a:lstStyle/>
            <a:p>
              <a:pPr algn="ctr" defTabSz="609630">
                <a:lnSpc>
                  <a:spcPts val="2880"/>
                </a:lnSpc>
              </a:pPr>
              <a:r>
                <a:rPr lang="en-US" sz="2400" spc="239" smtClean="0">
                  <a:solidFill>
                    <a:schemeClr val="bg1"/>
                  </a:solidFill>
                  <a:latin typeface="Century Gothic" panose="020B0502020202020204" pitchFamily="34" charset="0"/>
                </a:rPr>
                <a:t>CONNECT</a:t>
              </a:r>
              <a:endParaRPr lang="en-US" sz="2400" spc="239" dirty="0">
                <a:solidFill>
                  <a:schemeClr val="bg1"/>
                </a:solidFill>
                <a:latin typeface="Century Gothic" panose="020B0502020202020204" pitchFamily="34" charset="0"/>
              </a:endParaRPr>
            </a:p>
          </p:txBody>
        </p:sp>
        <p:sp>
          <p:nvSpPr>
            <p:cNvPr id="19" name="TextBox 19"/>
            <p:cNvSpPr txBox="1"/>
            <p:nvPr/>
          </p:nvSpPr>
          <p:spPr>
            <a:xfrm>
              <a:off x="0" y="767556"/>
              <a:ext cx="6477533" cy="666850"/>
            </a:xfrm>
            <a:prstGeom prst="rect">
              <a:avLst/>
            </a:prstGeom>
          </p:spPr>
          <p:txBody>
            <a:bodyPr lIns="0" tIns="0" rIns="0" bIns="0" rtlCol="0" anchor="t">
              <a:spAutoFit/>
            </a:bodyPr>
            <a:lstStyle/>
            <a:p>
              <a:pPr algn="ctr" defTabSz="609630">
                <a:lnSpc>
                  <a:spcPts val="2600"/>
                </a:lnSpc>
              </a:pPr>
              <a:endParaRPr sz="1200">
                <a:solidFill>
                  <a:schemeClr val="bg1"/>
                </a:solidFill>
                <a:latin typeface="Century Gothic" panose="020B0502020202020204" pitchFamily="34" charset="0"/>
              </a:endParaRPr>
            </a:p>
          </p:txBody>
        </p:sp>
      </p:grpSp>
      <p:grpSp>
        <p:nvGrpSpPr>
          <p:cNvPr id="20" name="Group 20"/>
          <p:cNvGrpSpPr/>
          <p:nvPr/>
        </p:nvGrpSpPr>
        <p:grpSpPr>
          <a:xfrm>
            <a:off x="4349617" y="4526441"/>
            <a:ext cx="3238767" cy="717203"/>
            <a:chOff x="0" y="0"/>
            <a:chExt cx="6477533" cy="1434406"/>
          </a:xfrm>
        </p:grpSpPr>
        <p:sp>
          <p:nvSpPr>
            <p:cNvPr id="21" name="TextBox 21"/>
            <p:cNvSpPr txBox="1"/>
            <p:nvPr/>
          </p:nvSpPr>
          <p:spPr>
            <a:xfrm>
              <a:off x="0" y="0"/>
              <a:ext cx="6477533" cy="698140"/>
            </a:xfrm>
            <a:prstGeom prst="rect">
              <a:avLst/>
            </a:prstGeom>
          </p:spPr>
          <p:txBody>
            <a:bodyPr lIns="0" tIns="0" rIns="0" bIns="0" rtlCol="0" anchor="t">
              <a:spAutoFit/>
            </a:bodyPr>
            <a:lstStyle/>
            <a:p>
              <a:pPr algn="ctr" defTabSz="609630">
                <a:lnSpc>
                  <a:spcPts val="2880"/>
                </a:lnSpc>
              </a:pPr>
              <a:r>
                <a:rPr lang="en-US" sz="2400" spc="239">
                  <a:solidFill>
                    <a:schemeClr val="bg1"/>
                  </a:solidFill>
                  <a:latin typeface="Century Gothic" panose="020B0502020202020204" pitchFamily="34" charset="0"/>
                </a:rPr>
                <a:t>ASK QUESTIONS</a:t>
              </a:r>
            </a:p>
          </p:txBody>
        </p:sp>
        <p:sp>
          <p:nvSpPr>
            <p:cNvPr id="22" name="TextBox 22"/>
            <p:cNvSpPr txBox="1"/>
            <p:nvPr/>
          </p:nvSpPr>
          <p:spPr>
            <a:xfrm>
              <a:off x="0" y="767556"/>
              <a:ext cx="6477533" cy="666850"/>
            </a:xfrm>
            <a:prstGeom prst="rect">
              <a:avLst/>
            </a:prstGeom>
          </p:spPr>
          <p:txBody>
            <a:bodyPr lIns="0" tIns="0" rIns="0" bIns="0" rtlCol="0" anchor="t">
              <a:spAutoFit/>
            </a:bodyPr>
            <a:lstStyle/>
            <a:p>
              <a:pPr algn="ctr" defTabSz="609630">
                <a:lnSpc>
                  <a:spcPts val="2600"/>
                </a:lnSpc>
              </a:pPr>
              <a:endParaRPr sz="1200">
                <a:solidFill>
                  <a:schemeClr val="bg1"/>
                </a:solidFill>
                <a:latin typeface="Century Gothic" panose="020B0502020202020204" pitchFamily="34" charset="0"/>
              </a:endParaRPr>
            </a:p>
          </p:txBody>
        </p:sp>
      </p:grpSp>
      <p:pic>
        <p:nvPicPr>
          <p:cNvPr id="24" name="Picture 23"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857768" y="5521090"/>
            <a:ext cx="1572816" cy="108227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12542"/>
        </a:solidFill>
        <a:effectLst/>
      </p:bgPr>
    </p:bg>
    <p:spTree>
      <p:nvGrpSpPr>
        <p:cNvPr id="1" name=""/>
        <p:cNvGrpSpPr/>
        <p:nvPr/>
      </p:nvGrpSpPr>
      <p:grpSpPr>
        <a:xfrm>
          <a:off x="0" y="0"/>
          <a:ext cx="0" cy="0"/>
          <a:chOff x="0" y="0"/>
          <a:chExt cx="0" cy="0"/>
        </a:xfrm>
      </p:grpSpPr>
      <p:grpSp>
        <p:nvGrpSpPr>
          <p:cNvPr id="2" name="Group 2"/>
          <p:cNvGrpSpPr/>
          <p:nvPr/>
        </p:nvGrpSpPr>
        <p:grpSpPr>
          <a:xfrm>
            <a:off x="685801" y="1289634"/>
            <a:ext cx="5245367" cy="4702459"/>
            <a:chOff x="0" y="0"/>
            <a:chExt cx="10490733" cy="9404916"/>
          </a:xfrm>
        </p:grpSpPr>
        <p:sp>
          <p:nvSpPr>
            <p:cNvPr id="3" name="TextBox 3"/>
            <p:cNvSpPr txBox="1"/>
            <p:nvPr/>
          </p:nvSpPr>
          <p:spPr>
            <a:xfrm>
              <a:off x="0" y="0"/>
              <a:ext cx="10490733" cy="694422"/>
            </a:xfrm>
            <a:prstGeom prst="rect">
              <a:avLst/>
            </a:prstGeom>
          </p:spPr>
          <p:txBody>
            <a:bodyPr lIns="0" tIns="0" rIns="0" bIns="0" rtlCol="0" anchor="t">
              <a:spAutoFit/>
            </a:bodyPr>
            <a:lstStyle/>
            <a:p>
              <a:pPr defTabSz="609630">
                <a:lnSpc>
                  <a:spcPts val="2880"/>
                </a:lnSpc>
              </a:pPr>
              <a:r>
                <a:rPr lang="en-US" sz="2400" spc="239">
                  <a:solidFill>
                    <a:schemeClr val="bg1"/>
                  </a:solidFill>
                  <a:latin typeface="Century Gothic" panose="020B0502020202020204" pitchFamily="34" charset="0"/>
                </a:rPr>
                <a:t>WEBSITES</a:t>
              </a:r>
            </a:p>
          </p:txBody>
        </p:sp>
        <p:sp>
          <p:nvSpPr>
            <p:cNvPr id="4" name="TextBox 4"/>
            <p:cNvSpPr txBox="1"/>
            <p:nvPr/>
          </p:nvSpPr>
          <p:spPr>
            <a:xfrm>
              <a:off x="0" y="3895285"/>
              <a:ext cx="10490733" cy="743794"/>
            </a:xfrm>
            <a:prstGeom prst="rect">
              <a:avLst/>
            </a:prstGeom>
          </p:spPr>
          <p:txBody>
            <a:bodyPr lIns="0" tIns="0" rIns="0" bIns="0" rtlCol="0" anchor="t">
              <a:spAutoFit/>
            </a:bodyPr>
            <a:lstStyle/>
            <a:p>
              <a:pPr defTabSz="609630">
                <a:lnSpc>
                  <a:spcPts val="2880"/>
                </a:lnSpc>
              </a:pPr>
              <a:r>
                <a:rPr lang="en-US" sz="2400" spc="239">
                  <a:solidFill>
                    <a:schemeClr val="bg1"/>
                  </a:solidFill>
                  <a:latin typeface="Century Gothic" panose="020B0502020202020204" pitchFamily="34" charset="0"/>
                </a:rPr>
                <a:t>EMAIL ADDRESS</a:t>
              </a:r>
            </a:p>
          </p:txBody>
        </p:sp>
        <p:sp>
          <p:nvSpPr>
            <p:cNvPr id="5" name="TextBox 5"/>
            <p:cNvSpPr txBox="1"/>
            <p:nvPr/>
          </p:nvSpPr>
          <p:spPr>
            <a:xfrm>
              <a:off x="0" y="7742946"/>
              <a:ext cx="10490733" cy="743794"/>
            </a:xfrm>
            <a:prstGeom prst="rect">
              <a:avLst/>
            </a:prstGeom>
          </p:spPr>
          <p:txBody>
            <a:bodyPr lIns="0" tIns="0" rIns="0" bIns="0" rtlCol="0" anchor="t">
              <a:spAutoFit/>
            </a:bodyPr>
            <a:lstStyle/>
            <a:p>
              <a:pPr defTabSz="609630">
                <a:lnSpc>
                  <a:spcPts val="2880"/>
                </a:lnSpc>
              </a:pPr>
              <a:r>
                <a:rPr lang="en-US" sz="2400" spc="239">
                  <a:solidFill>
                    <a:schemeClr val="bg1"/>
                  </a:solidFill>
                  <a:latin typeface="Century Gothic" panose="020B0502020202020204" pitchFamily="34" charset="0"/>
                </a:rPr>
                <a:t>PHONE NUMBER</a:t>
              </a:r>
            </a:p>
          </p:txBody>
        </p:sp>
        <p:sp>
          <p:nvSpPr>
            <p:cNvPr id="6" name="TextBox 6"/>
            <p:cNvSpPr txBox="1"/>
            <p:nvPr/>
          </p:nvSpPr>
          <p:spPr>
            <a:xfrm>
              <a:off x="0" y="913960"/>
              <a:ext cx="10490733" cy="2308324"/>
            </a:xfrm>
            <a:prstGeom prst="rect">
              <a:avLst/>
            </a:prstGeom>
          </p:spPr>
          <p:txBody>
            <a:bodyPr lIns="0" tIns="0" rIns="0" bIns="0" rtlCol="0" anchor="t">
              <a:spAutoFit/>
            </a:bodyPr>
            <a:lstStyle/>
            <a:p>
              <a:pPr defTabSz="609630">
                <a:lnSpc>
                  <a:spcPts val="2999"/>
                </a:lnSpc>
              </a:pPr>
              <a:r>
                <a:rPr lang="en-US" sz="2000">
                  <a:solidFill>
                    <a:schemeClr val="bg1"/>
                  </a:solidFill>
                  <a:latin typeface="Century Gothic" panose="020B0502020202020204" pitchFamily="34" charset="0"/>
                </a:rPr>
                <a:t>www.hhck.org</a:t>
              </a:r>
            </a:p>
            <a:p>
              <a:pPr defTabSz="609630">
                <a:lnSpc>
                  <a:spcPts val="2999"/>
                </a:lnSpc>
              </a:pPr>
              <a:r>
                <a:rPr lang="en-US" sz="1999">
                  <a:solidFill>
                    <a:schemeClr val="bg1"/>
                  </a:solidFill>
                  <a:latin typeface="Century Gothic" panose="020B0502020202020204" pitchFamily="34" charset="0"/>
                </a:rPr>
                <a:t>America Learns</a:t>
              </a:r>
            </a:p>
            <a:p>
              <a:pPr defTabSz="609630">
                <a:lnSpc>
                  <a:spcPts val="3000"/>
                </a:lnSpc>
              </a:pPr>
              <a:r>
                <a:rPr lang="en-US" sz="1999">
                  <a:solidFill>
                    <a:schemeClr val="bg1"/>
                  </a:solidFill>
                  <a:latin typeface="Century Gothic" panose="020B0502020202020204" pitchFamily="34" charset="0"/>
                </a:rPr>
                <a:t>MyAmeriCorps.gov</a:t>
              </a:r>
            </a:p>
          </p:txBody>
        </p:sp>
        <p:sp>
          <p:nvSpPr>
            <p:cNvPr id="7" name="TextBox 7"/>
            <p:cNvSpPr txBox="1"/>
            <p:nvPr/>
          </p:nvSpPr>
          <p:spPr>
            <a:xfrm>
              <a:off x="0" y="4797339"/>
              <a:ext cx="10490733" cy="2308324"/>
            </a:xfrm>
            <a:prstGeom prst="rect">
              <a:avLst/>
            </a:prstGeom>
          </p:spPr>
          <p:txBody>
            <a:bodyPr lIns="0" tIns="0" rIns="0" bIns="0" rtlCol="0" anchor="t">
              <a:spAutoFit/>
            </a:bodyPr>
            <a:lstStyle/>
            <a:p>
              <a:pPr defTabSz="609630">
                <a:lnSpc>
                  <a:spcPts val="2999"/>
                </a:lnSpc>
              </a:pPr>
              <a:r>
                <a:rPr lang="en-US" sz="2000">
                  <a:solidFill>
                    <a:schemeClr val="bg1"/>
                  </a:solidFill>
                  <a:latin typeface="Century Gothic" panose="020B0502020202020204" pitchFamily="34" charset="0"/>
                </a:rPr>
                <a:t>homesforall@hhck.org</a:t>
              </a:r>
            </a:p>
            <a:p>
              <a:pPr defTabSz="609630">
                <a:lnSpc>
                  <a:spcPts val="2999"/>
                </a:lnSpc>
              </a:pPr>
              <a:r>
                <a:rPr lang="en-US" sz="1999">
                  <a:solidFill>
                    <a:schemeClr val="bg1"/>
                  </a:solidFill>
                  <a:latin typeface="Century Gothic" panose="020B0502020202020204" pitchFamily="34" charset="0"/>
                </a:rPr>
                <a:t>hdennis@hhck.org</a:t>
              </a:r>
            </a:p>
            <a:p>
              <a:pPr defTabSz="609630">
                <a:lnSpc>
                  <a:spcPts val="3000"/>
                </a:lnSpc>
              </a:pPr>
              <a:r>
                <a:rPr lang="en-US" sz="1999">
                  <a:solidFill>
                    <a:schemeClr val="bg1"/>
                  </a:solidFill>
                  <a:latin typeface="Century Gothic" panose="020B0502020202020204" pitchFamily="34" charset="0"/>
                </a:rPr>
                <a:t>cbottoms@hhck.org</a:t>
              </a:r>
            </a:p>
          </p:txBody>
        </p:sp>
        <p:sp>
          <p:nvSpPr>
            <p:cNvPr id="8" name="TextBox 8"/>
            <p:cNvSpPr txBox="1"/>
            <p:nvPr/>
          </p:nvSpPr>
          <p:spPr>
            <a:xfrm>
              <a:off x="0" y="8635474"/>
              <a:ext cx="10490733" cy="769442"/>
            </a:xfrm>
            <a:prstGeom prst="rect">
              <a:avLst/>
            </a:prstGeom>
          </p:spPr>
          <p:txBody>
            <a:bodyPr lIns="0" tIns="0" rIns="0" bIns="0" rtlCol="0" anchor="t">
              <a:spAutoFit/>
            </a:bodyPr>
            <a:lstStyle/>
            <a:p>
              <a:pPr defTabSz="609630">
                <a:lnSpc>
                  <a:spcPts val="3000"/>
                </a:lnSpc>
              </a:pPr>
              <a:r>
                <a:rPr lang="en-US" sz="2000">
                  <a:solidFill>
                    <a:schemeClr val="bg1"/>
                  </a:solidFill>
                  <a:latin typeface="Century Gothic" panose="020B0502020202020204" pitchFamily="34" charset="0"/>
                </a:rPr>
                <a:t>502.223.1834 ext. 103 (Holly) or 125 (Caitlin)</a:t>
              </a:r>
            </a:p>
          </p:txBody>
        </p:sp>
      </p:grpSp>
      <p:sp>
        <p:nvSpPr>
          <p:cNvPr id="9" name="AutoShape 9"/>
          <p:cNvSpPr/>
          <p:nvPr/>
        </p:nvSpPr>
        <p:spPr>
          <a:xfrm rot="-1827212">
            <a:off x="9726325" y="-1565518"/>
            <a:ext cx="76524" cy="9708839"/>
          </a:xfrm>
          <a:prstGeom prst="rect">
            <a:avLst/>
          </a:prstGeom>
          <a:solidFill>
            <a:srgbClr val="FFF4D2"/>
          </a:solidFill>
        </p:spPr>
      </p:sp>
      <p:grpSp>
        <p:nvGrpSpPr>
          <p:cNvPr id="10" name="Group 10"/>
          <p:cNvGrpSpPr/>
          <p:nvPr/>
        </p:nvGrpSpPr>
        <p:grpSpPr>
          <a:xfrm>
            <a:off x="8366192" y="3041571"/>
            <a:ext cx="4743316" cy="4743316"/>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2F32"/>
            </a:solidFill>
          </p:spPr>
        </p:sp>
      </p:grpSp>
      <p:sp>
        <p:nvSpPr>
          <p:cNvPr id="12" name="AutoShape 12"/>
          <p:cNvSpPr/>
          <p:nvPr/>
        </p:nvSpPr>
        <p:spPr>
          <a:xfrm rot="-5400000">
            <a:off x="6061069" y="1057593"/>
            <a:ext cx="76524" cy="10813739"/>
          </a:xfrm>
          <a:prstGeom prst="rect">
            <a:avLst/>
          </a:prstGeom>
          <a:solidFill>
            <a:srgbClr val="FFF4D2"/>
          </a:solidFill>
        </p:spPr>
      </p:sp>
      <p:grpSp>
        <p:nvGrpSpPr>
          <p:cNvPr id="13" name="Group 13"/>
          <p:cNvGrpSpPr/>
          <p:nvPr/>
        </p:nvGrpSpPr>
        <p:grpSpPr>
          <a:xfrm rot="-10800000">
            <a:off x="8354577" y="-127000"/>
            <a:ext cx="2760763" cy="2390821"/>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7F7B82"/>
            </a:solidFill>
          </p:spPr>
        </p:sp>
      </p:grpSp>
      <p:sp>
        <p:nvSpPr>
          <p:cNvPr id="15" name="TextBox 15"/>
          <p:cNvSpPr txBox="1"/>
          <p:nvPr/>
        </p:nvSpPr>
        <p:spPr>
          <a:xfrm>
            <a:off x="685801" y="392841"/>
            <a:ext cx="7110223" cy="675570"/>
          </a:xfrm>
          <a:prstGeom prst="rect">
            <a:avLst/>
          </a:prstGeom>
        </p:spPr>
        <p:txBody>
          <a:bodyPr lIns="0" tIns="0" rIns="0" bIns="0" rtlCol="0" anchor="t">
            <a:spAutoFit/>
          </a:bodyPr>
          <a:lstStyle/>
          <a:p>
            <a:pPr defTabSz="609630">
              <a:lnSpc>
                <a:spcPts val="5866"/>
              </a:lnSpc>
            </a:pPr>
            <a:r>
              <a:rPr lang="en-US" sz="3800" spc="586" dirty="0">
                <a:solidFill>
                  <a:schemeClr val="bg1"/>
                </a:solidFill>
                <a:latin typeface="Century Gothic" panose="020B0502020202020204" pitchFamily="34" charset="0"/>
              </a:rPr>
              <a:t>CONTACT US</a:t>
            </a:r>
          </a:p>
        </p:txBody>
      </p:sp>
      <p:pic>
        <p:nvPicPr>
          <p:cNvPr id="17" name="Picture 16"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01249" y="4539712"/>
            <a:ext cx="1572816" cy="108227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12542"/>
        </a:solidFill>
        <a:effectLst/>
      </p:bgPr>
    </p:bg>
    <p:spTree>
      <p:nvGrpSpPr>
        <p:cNvPr id="1" name=""/>
        <p:cNvGrpSpPr/>
        <p:nvPr/>
      </p:nvGrpSpPr>
      <p:grpSpPr>
        <a:xfrm>
          <a:off x="0" y="0"/>
          <a:ext cx="0" cy="0"/>
          <a:chOff x="0" y="0"/>
          <a:chExt cx="0" cy="0"/>
        </a:xfrm>
      </p:grpSpPr>
      <p:sp>
        <p:nvSpPr>
          <p:cNvPr id="2" name="AutoShape 2"/>
          <p:cNvSpPr/>
          <p:nvPr/>
        </p:nvSpPr>
        <p:spPr>
          <a:xfrm>
            <a:off x="-127000" y="355600"/>
            <a:ext cx="12446000" cy="76200"/>
          </a:xfrm>
          <a:prstGeom prst="rect">
            <a:avLst/>
          </a:prstGeom>
          <a:solidFill>
            <a:srgbClr val="B82128"/>
          </a:solidFill>
        </p:spPr>
      </p:sp>
      <p:grpSp>
        <p:nvGrpSpPr>
          <p:cNvPr id="3" name="Group 3"/>
          <p:cNvGrpSpPr/>
          <p:nvPr/>
        </p:nvGrpSpPr>
        <p:grpSpPr>
          <a:xfrm rot="-10800000">
            <a:off x="1876909" y="-127000"/>
            <a:ext cx="2699787" cy="2338015"/>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4D2"/>
            </a:solidFill>
          </p:spPr>
        </p:sp>
      </p:grpSp>
      <p:grpSp>
        <p:nvGrpSpPr>
          <p:cNvPr id="5" name="Group 5"/>
          <p:cNvGrpSpPr/>
          <p:nvPr/>
        </p:nvGrpSpPr>
        <p:grpSpPr>
          <a:xfrm>
            <a:off x="1753795" y="-482533"/>
            <a:ext cx="1555616" cy="1555616"/>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2F32"/>
            </a:solidFill>
          </p:spPr>
        </p:sp>
      </p:grpSp>
      <p:grpSp>
        <p:nvGrpSpPr>
          <p:cNvPr id="7" name="Group 7"/>
          <p:cNvGrpSpPr/>
          <p:nvPr/>
        </p:nvGrpSpPr>
        <p:grpSpPr>
          <a:xfrm>
            <a:off x="685800" y="4342026"/>
            <a:ext cx="3238767" cy="678420"/>
            <a:chOff x="0" y="0"/>
            <a:chExt cx="6477533" cy="1356840"/>
          </a:xfrm>
        </p:grpSpPr>
        <p:sp>
          <p:nvSpPr>
            <p:cNvPr id="8" name="TextBox 8"/>
            <p:cNvSpPr txBox="1"/>
            <p:nvPr/>
          </p:nvSpPr>
          <p:spPr>
            <a:xfrm>
              <a:off x="0" y="0"/>
              <a:ext cx="6477533" cy="743794"/>
            </a:xfrm>
            <a:prstGeom prst="rect">
              <a:avLst/>
            </a:prstGeom>
          </p:spPr>
          <p:txBody>
            <a:bodyPr lIns="0" tIns="0" rIns="0" bIns="0" rtlCol="0" anchor="t">
              <a:spAutoFit/>
            </a:bodyPr>
            <a:lstStyle/>
            <a:p>
              <a:pPr algn="ctr" defTabSz="609630">
                <a:lnSpc>
                  <a:spcPts val="2880"/>
                </a:lnSpc>
              </a:pPr>
              <a:r>
                <a:rPr lang="en-US" sz="2400" spc="239">
                  <a:solidFill>
                    <a:schemeClr val="bg1"/>
                  </a:solidFill>
                  <a:latin typeface="Glacial Indifference"/>
                </a:rPr>
                <a:t>FACEBOOK</a:t>
              </a:r>
            </a:p>
          </p:txBody>
        </p:sp>
        <p:sp>
          <p:nvSpPr>
            <p:cNvPr id="9" name="TextBox 9"/>
            <p:cNvSpPr txBox="1"/>
            <p:nvPr/>
          </p:nvSpPr>
          <p:spPr>
            <a:xfrm>
              <a:off x="0" y="755650"/>
              <a:ext cx="6477533" cy="601190"/>
            </a:xfrm>
            <a:prstGeom prst="rect">
              <a:avLst/>
            </a:prstGeom>
          </p:spPr>
          <p:txBody>
            <a:bodyPr lIns="0" tIns="0" rIns="0" bIns="0" rtlCol="0" anchor="t">
              <a:spAutoFit/>
            </a:bodyPr>
            <a:lstStyle/>
            <a:p>
              <a:pPr algn="ctr" defTabSz="609630">
                <a:lnSpc>
                  <a:spcPts val="2600"/>
                </a:lnSpc>
              </a:pPr>
              <a:r>
                <a:rPr lang="en-US" sz="1733" dirty="0" smtClean="0">
                  <a:solidFill>
                    <a:schemeClr val="bg1"/>
                  </a:solidFill>
                  <a:latin typeface="Glacial Indifference"/>
                </a:rPr>
                <a:t>Homes for All AmeriCorps</a:t>
              </a:r>
              <a:endParaRPr lang="en-US" sz="1733" dirty="0">
                <a:solidFill>
                  <a:schemeClr val="bg1"/>
                </a:solidFill>
                <a:latin typeface="Glacial Indifference"/>
              </a:endParaRPr>
            </a:p>
          </p:txBody>
        </p:sp>
      </p:grpSp>
      <p:grpSp>
        <p:nvGrpSpPr>
          <p:cNvPr id="10" name="Group 10"/>
          <p:cNvGrpSpPr/>
          <p:nvPr/>
        </p:nvGrpSpPr>
        <p:grpSpPr>
          <a:xfrm>
            <a:off x="8267433" y="4342026"/>
            <a:ext cx="3238767" cy="678420"/>
            <a:chOff x="0" y="0"/>
            <a:chExt cx="6477533" cy="1356840"/>
          </a:xfrm>
        </p:grpSpPr>
        <p:sp>
          <p:nvSpPr>
            <p:cNvPr id="11" name="TextBox 11"/>
            <p:cNvSpPr txBox="1"/>
            <p:nvPr/>
          </p:nvSpPr>
          <p:spPr>
            <a:xfrm>
              <a:off x="0" y="0"/>
              <a:ext cx="6477533" cy="743794"/>
            </a:xfrm>
            <a:prstGeom prst="rect">
              <a:avLst/>
            </a:prstGeom>
          </p:spPr>
          <p:txBody>
            <a:bodyPr lIns="0" tIns="0" rIns="0" bIns="0" rtlCol="0" anchor="t">
              <a:spAutoFit/>
            </a:bodyPr>
            <a:lstStyle/>
            <a:p>
              <a:pPr algn="ctr" defTabSz="609630">
                <a:lnSpc>
                  <a:spcPts val="2880"/>
                </a:lnSpc>
              </a:pPr>
              <a:r>
                <a:rPr lang="en-US" sz="2400" spc="239">
                  <a:solidFill>
                    <a:schemeClr val="bg1"/>
                  </a:solidFill>
                  <a:latin typeface="Glacial Indifference"/>
                </a:rPr>
                <a:t>INSTAGRAM</a:t>
              </a:r>
            </a:p>
          </p:txBody>
        </p:sp>
        <p:sp>
          <p:nvSpPr>
            <p:cNvPr id="12" name="TextBox 12"/>
            <p:cNvSpPr txBox="1"/>
            <p:nvPr/>
          </p:nvSpPr>
          <p:spPr>
            <a:xfrm>
              <a:off x="0" y="755650"/>
              <a:ext cx="6477533" cy="601190"/>
            </a:xfrm>
            <a:prstGeom prst="rect">
              <a:avLst/>
            </a:prstGeom>
          </p:spPr>
          <p:txBody>
            <a:bodyPr lIns="0" tIns="0" rIns="0" bIns="0" rtlCol="0" anchor="t">
              <a:spAutoFit/>
            </a:bodyPr>
            <a:lstStyle/>
            <a:p>
              <a:pPr algn="ctr" defTabSz="609630">
                <a:lnSpc>
                  <a:spcPts val="2600"/>
                </a:lnSpc>
              </a:pPr>
              <a:r>
                <a:rPr lang="en-US" sz="1733" dirty="0" smtClean="0">
                  <a:solidFill>
                    <a:schemeClr val="bg1"/>
                  </a:solidFill>
                  <a:latin typeface="Glacial Indifference"/>
                </a:rPr>
                <a:t>@</a:t>
              </a:r>
              <a:r>
                <a:rPr lang="en-US" sz="1733" dirty="0" err="1" smtClean="0">
                  <a:solidFill>
                    <a:schemeClr val="bg1"/>
                  </a:solidFill>
                  <a:latin typeface="Glacial Indifference"/>
                </a:rPr>
                <a:t>homesforallac</a:t>
              </a:r>
              <a:endParaRPr lang="en-US" sz="1733" dirty="0">
                <a:solidFill>
                  <a:schemeClr val="bg1"/>
                </a:solidFill>
                <a:latin typeface="Glacial Indifference"/>
              </a:endParaRPr>
            </a:p>
          </p:txBody>
        </p:sp>
      </p:grpSp>
      <p:grpSp>
        <p:nvGrpSpPr>
          <p:cNvPr id="13" name="Group 13"/>
          <p:cNvGrpSpPr/>
          <p:nvPr/>
        </p:nvGrpSpPr>
        <p:grpSpPr>
          <a:xfrm>
            <a:off x="4476617" y="4342026"/>
            <a:ext cx="3238767" cy="678420"/>
            <a:chOff x="0" y="0"/>
            <a:chExt cx="6477533" cy="1356840"/>
          </a:xfrm>
        </p:grpSpPr>
        <p:sp>
          <p:nvSpPr>
            <p:cNvPr id="14" name="TextBox 14"/>
            <p:cNvSpPr txBox="1"/>
            <p:nvPr/>
          </p:nvSpPr>
          <p:spPr>
            <a:xfrm>
              <a:off x="0" y="0"/>
              <a:ext cx="6477533" cy="743794"/>
            </a:xfrm>
            <a:prstGeom prst="rect">
              <a:avLst/>
            </a:prstGeom>
          </p:spPr>
          <p:txBody>
            <a:bodyPr lIns="0" tIns="0" rIns="0" bIns="0" rtlCol="0" anchor="t">
              <a:spAutoFit/>
            </a:bodyPr>
            <a:lstStyle/>
            <a:p>
              <a:pPr algn="ctr" defTabSz="609630">
                <a:lnSpc>
                  <a:spcPts val="2880"/>
                </a:lnSpc>
              </a:pPr>
              <a:r>
                <a:rPr lang="en-US" sz="2400" spc="239">
                  <a:solidFill>
                    <a:schemeClr val="bg1"/>
                  </a:solidFill>
                  <a:latin typeface="Glacial Indifference"/>
                </a:rPr>
                <a:t>TWITTER</a:t>
              </a:r>
            </a:p>
          </p:txBody>
        </p:sp>
        <p:sp>
          <p:nvSpPr>
            <p:cNvPr id="15" name="TextBox 15"/>
            <p:cNvSpPr txBox="1"/>
            <p:nvPr/>
          </p:nvSpPr>
          <p:spPr>
            <a:xfrm>
              <a:off x="0" y="755650"/>
              <a:ext cx="6477533" cy="601190"/>
            </a:xfrm>
            <a:prstGeom prst="rect">
              <a:avLst/>
            </a:prstGeom>
          </p:spPr>
          <p:txBody>
            <a:bodyPr lIns="0" tIns="0" rIns="0" bIns="0" rtlCol="0" anchor="t">
              <a:spAutoFit/>
            </a:bodyPr>
            <a:lstStyle/>
            <a:p>
              <a:pPr algn="ctr" defTabSz="609630">
                <a:lnSpc>
                  <a:spcPts val="2600"/>
                </a:lnSpc>
              </a:pPr>
              <a:r>
                <a:rPr lang="en-US" sz="1733" dirty="0" smtClean="0">
                  <a:solidFill>
                    <a:schemeClr val="bg1"/>
                  </a:solidFill>
                  <a:latin typeface="Glacial Indifference"/>
                </a:rPr>
                <a:t>@</a:t>
              </a:r>
              <a:r>
                <a:rPr lang="en-US" sz="1733" dirty="0" err="1" smtClean="0">
                  <a:solidFill>
                    <a:schemeClr val="bg1"/>
                  </a:solidFill>
                  <a:latin typeface="Glacial Indifference"/>
                </a:rPr>
                <a:t>homesforallac</a:t>
              </a:r>
              <a:endParaRPr lang="en-US" sz="1733" dirty="0">
                <a:solidFill>
                  <a:schemeClr val="bg1"/>
                </a:solidFill>
                <a:latin typeface="Glacial Indifference"/>
              </a:endParaRPr>
            </a:p>
          </p:txBody>
        </p:sp>
      </p:grpSp>
      <p:grpSp>
        <p:nvGrpSpPr>
          <p:cNvPr id="16" name="Group 16"/>
          <p:cNvGrpSpPr/>
          <p:nvPr/>
        </p:nvGrpSpPr>
        <p:grpSpPr>
          <a:xfrm>
            <a:off x="4934950" y="1873990"/>
            <a:ext cx="2322101" cy="2010939"/>
            <a:chOff x="0" y="0"/>
            <a:chExt cx="4644202" cy="4021879"/>
          </a:xfrm>
        </p:grpSpPr>
        <p:grpSp>
          <p:nvGrpSpPr>
            <p:cNvPr id="17" name="Group 17"/>
            <p:cNvGrpSpPr/>
            <p:nvPr/>
          </p:nvGrpSpPr>
          <p:grpSpPr>
            <a:xfrm>
              <a:off x="0" y="0"/>
              <a:ext cx="4644202" cy="402187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4D2"/>
              </a:solidFill>
            </p:spPr>
          </p:sp>
        </p:grpSp>
        <p:pic>
          <p:nvPicPr>
            <p:cNvPr id="19" name="Picture 19"/>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99000" y="2311219"/>
              <a:ext cx="1246202" cy="1009423"/>
            </a:xfrm>
            <a:prstGeom prst="rect">
              <a:avLst/>
            </a:prstGeom>
          </p:spPr>
        </p:pic>
      </p:grpSp>
      <p:grpSp>
        <p:nvGrpSpPr>
          <p:cNvPr id="20" name="Group 20"/>
          <p:cNvGrpSpPr/>
          <p:nvPr/>
        </p:nvGrpSpPr>
        <p:grpSpPr>
          <a:xfrm>
            <a:off x="8725766" y="1873990"/>
            <a:ext cx="2322101" cy="2010939"/>
            <a:chOff x="0" y="0"/>
            <a:chExt cx="4644202" cy="4021879"/>
          </a:xfrm>
        </p:grpSpPr>
        <p:grpSp>
          <p:nvGrpSpPr>
            <p:cNvPr id="21" name="Group 21"/>
            <p:cNvGrpSpPr/>
            <p:nvPr/>
          </p:nvGrpSpPr>
          <p:grpSpPr>
            <a:xfrm>
              <a:off x="0" y="0"/>
              <a:ext cx="4644202" cy="4021879"/>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D2F32"/>
              </a:solidFill>
            </p:spPr>
          </p:sp>
        </p:grpSp>
        <p:pic>
          <p:nvPicPr>
            <p:cNvPr id="23" name="Picture 23"/>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72411" y="2166241"/>
              <a:ext cx="1299380" cy="1299380"/>
            </a:xfrm>
            <a:prstGeom prst="rect">
              <a:avLst/>
            </a:prstGeom>
          </p:spPr>
        </p:pic>
      </p:grpSp>
      <p:sp>
        <p:nvSpPr>
          <p:cNvPr id="24" name="AutoShape 24"/>
          <p:cNvSpPr/>
          <p:nvPr/>
        </p:nvSpPr>
        <p:spPr>
          <a:xfrm rot="1813452">
            <a:off x="951269" y="-1933420"/>
            <a:ext cx="76524" cy="9708839"/>
          </a:xfrm>
          <a:prstGeom prst="rect">
            <a:avLst/>
          </a:prstGeom>
          <a:solidFill>
            <a:srgbClr val="B82128"/>
          </a:solidFill>
        </p:spPr>
      </p:sp>
      <p:grpSp>
        <p:nvGrpSpPr>
          <p:cNvPr id="25" name="Group 25"/>
          <p:cNvGrpSpPr/>
          <p:nvPr/>
        </p:nvGrpSpPr>
        <p:grpSpPr>
          <a:xfrm>
            <a:off x="1144133" y="1873990"/>
            <a:ext cx="2322101" cy="2010939"/>
            <a:chOff x="0" y="0"/>
            <a:chExt cx="4644202" cy="4021879"/>
          </a:xfrm>
        </p:grpSpPr>
        <p:grpSp>
          <p:nvGrpSpPr>
            <p:cNvPr id="26" name="Group 26"/>
            <p:cNvGrpSpPr/>
            <p:nvPr/>
          </p:nvGrpSpPr>
          <p:grpSpPr>
            <a:xfrm>
              <a:off x="0" y="0"/>
              <a:ext cx="4644202" cy="4021879"/>
              <a:chOff x="0" y="0"/>
              <a:chExt cx="6350000" cy="5499100"/>
            </a:xfrm>
          </p:grpSpPr>
          <p:sp>
            <p:nvSpPr>
              <p:cNvPr id="27" name="Freeform 27"/>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D2F32"/>
              </a:solidFill>
            </p:spPr>
          </p:sp>
        </p:grpSp>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72411" y="2166241"/>
              <a:ext cx="1299380" cy="1299380"/>
            </a:xfrm>
            <a:prstGeom prst="rect">
              <a:avLst/>
            </a:prstGeom>
          </p:spPr>
        </p:pic>
      </p:grpSp>
      <p:pic>
        <p:nvPicPr>
          <p:cNvPr id="30" name="Picture 29"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046809" y="5521729"/>
            <a:ext cx="1572816" cy="108227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FAE6-4188-F2A8-9A50-F1417D896590}"/>
              </a:ext>
            </a:extLst>
          </p:cNvPr>
          <p:cNvSpPr>
            <a:spLocks noGrp="1"/>
          </p:cNvSpPr>
          <p:nvPr>
            <p:ph type="title"/>
          </p:nvPr>
        </p:nvSpPr>
        <p:spPr/>
        <p:txBody>
          <a:bodyPr>
            <a:normAutofit/>
          </a:bodyPr>
          <a:lstStyle/>
          <a:p>
            <a:r>
              <a:rPr lang="en-US" sz="3600" b="1" dirty="0" smtClean="0">
                <a:latin typeface="+mn-lt"/>
              </a:rPr>
              <a:t>Training + Housekeeping</a:t>
            </a:r>
            <a:endParaRPr lang="en-US" sz="3600" b="1" dirty="0">
              <a:latin typeface="+mn-lt"/>
            </a:endParaRPr>
          </a:p>
        </p:txBody>
      </p:sp>
      <p:sp>
        <p:nvSpPr>
          <p:cNvPr id="3" name="Content Placeholder 2">
            <a:extLst>
              <a:ext uri="{FF2B5EF4-FFF2-40B4-BE49-F238E27FC236}">
                <a16:creationId xmlns:a16="http://schemas.microsoft.com/office/drawing/2014/main" id="{19C0047A-412B-58DF-A0B2-4C249720B07C}"/>
              </a:ext>
            </a:extLst>
          </p:cNvPr>
          <p:cNvSpPr>
            <a:spLocks noGrp="1"/>
          </p:cNvSpPr>
          <p:nvPr>
            <p:ph idx="1"/>
          </p:nvPr>
        </p:nvSpPr>
        <p:spPr/>
        <p:txBody>
          <a:bodyPr/>
          <a:lstStyle/>
          <a:p>
            <a:r>
              <a:rPr lang="en-US" dirty="0" smtClean="0"/>
              <a:t>Agenda overview</a:t>
            </a:r>
          </a:p>
          <a:p>
            <a:r>
              <a:rPr lang="en-US" dirty="0" smtClean="0"/>
              <a:t>Bathrooms</a:t>
            </a:r>
          </a:p>
          <a:p>
            <a:r>
              <a:rPr lang="en-US" dirty="0" smtClean="0"/>
              <a:t>Check-in and out</a:t>
            </a:r>
          </a:p>
          <a:p>
            <a:r>
              <a:rPr lang="en-US" dirty="0" smtClean="0"/>
              <a:t>Food, drinks, fidgets, paper on table</a:t>
            </a:r>
          </a:p>
          <a:p>
            <a:r>
              <a:rPr lang="en-US" dirty="0" smtClean="0"/>
              <a:t>Trash </a:t>
            </a:r>
            <a:endParaRPr lang="en-US" dirty="0"/>
          </a:p>
        </p:txBody>
      </p:sp>
      <p:pic>
        <p:nvPicPr>
          <p:cNvPr id="4" name="Content Placeholder 4">
            <a:extLst>
              <a:ext uri="{FF2B5EF4-FFF2-40B4-BE49-F238E27FC236}">
                <a16:creationId xmlns:a16="http://schemas.microsoft.com/office/drawing/2014/main" id="{927BADAB-C2B3-2B4C-0D8A-2B4805E28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303205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FAE6-4188-F2A8-9A50-F1417D896590}"/>
              </a:ext>
            </a:extLst>
          </p:cNvPr>
          <p:cNvSpPr>
            <a:spLocks noGrp="1"/>
          </p:cNvSpPr>
          <p:nvPr>
            <p:ph type="title"/>
          </p:nvPr>
        </p:nvSpPr>
        <p:spPr/>
        <p:txBody>
          <a:bodyPr>
            <a:normAutofit/>
          </a:bodyPr>
          <a:lstStyle/>
          <a:p>
            <a:r>
              <a:rPr lang="en-US" sz="3600" b="1" dirty="0" smtClean="0">
                <a:latin typeface="+mn-lt"/>
              </a:rPr>
              <a:t>Quick Getting To Know You</a:t>
            </a:r>
            <a:endParaRPr lang="en-US" sz="3600" b="1" dirty="0">
              <a:latin typeface="+mn-lt"/>
            </a:endParaRPr>
          </a:p>
        </p:txBody>
      </p:sp>
      <p:sp>
        <p:nvSpPr>
          <p:cNvPr id="3" name="Content Placeholder 2">
            <a:extLst>
              <a:ext uri="{FF2B5EF4-FFF2-40B4-BE49-F238E27FC236}">
                <a16:creationId xmlns:a16="http://schemas.microsoft.com/office/drawing/2014/main" id="{19C0047A-412B-58DF-A0B2-4C249720B07C}"/>
              </a:ext>
            </a:extLst>
          </p:cNvPr>
          <p:cNvSpPr>
            <a:spLocks noGrp="1"/>
          </p:cNvSpPr>
          <p:nvPr>
            <p:ph idx="1"/>
          </p:nvPr>
        </p:nvSpPr>
        <p:spPr>
          <a:xfrm>
            <a:off x="838200" y="1825625"/>
            <a:ext cx="11012334" cy="4351338"/>
          </a:xfrm>
        </p:spPr>
        <p:txBody>
          <a:bodyPr>
            <a:normAutofit/>
          </a:bodyPr>
          <a:lstStyle/>
          <a:p>
            <a:pPr marL="0" indent="0" algn="ctr">
              <a:buNone/>
            </a:pPr>
            <a:endParaRPr lang="en-US" sz="4800" dirty="0"/>
          </a:p>
          <a:p>
            <a:pPr marL="0" indent="0" algn="ctr">
              <a:buNone/>
            </a:pPr>
            <a:endParaRPr lang="en-US" sz="4800" dirty="0" smtClean="0"/>
          </a:p>
          <a:p>
            <a:pPr marL="0" indent="0" algn="ctr">
              <a:buNone/>
            </a:pPr>
            <a:r>
              <a:rPr lang="en-US" sz="4800" dirty="0" smtClean="0"/>
              <a:t>AmeriCorps Bingo</a:t>
            </a:r>
            <a:endParaRPr lang="en-US" sz="4800" dirty="0"/>
          </a:p>
        </p:txBody>
      </p:sp>
      <p:pic>
        <p:nvPicPr>
          <p:cNvPr id="4" name="Content Placeholder 4">
            <a:extLst>
              <a:ext uri="{FF2B5EF4-FFF2-40B4-BE49-F238E27FC236}">
                <a16:creationId xmlns:a16="http://schemas.microsoft.com/office/drawing/2014/main" id="{927BADAB-C2B3-2B4C-0D8A-2B4805E28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spTree>
    <p:extLst>
      <p:ext uri="{BB962C8B-B14F-4D97-AF65-F5344CB8AC3E}">
        <p14:creationId xmlns:p14="http://schemas.microsoft.com/office/powerpoint/2010/main" val="368840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F2718F7-80DA-6386-1C80-31C80A5A3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E8D31A95-6006-494E-5528-E3071AE6B1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70379" y="312420"/>
            <a:ext cx="2180155" cy="1500187"/>
          </a:xfrm>
          <a:prstGeom prst="rect">
            <a:avLst/>
          </a:prstGeom>
        </p:spPr>
      </p:pic>
      <p:pic>
        <p:nvPicPr>
          <p:cNvPr id="6" name="Picture 5">
            <a:extLst>
              <a:ext uri="{FF2B5EF4-FFF2-40B4-BE49-F238E27FC236}">
                <a16:creationId xmlns:a16="http://schemas.microsoft.com/office/drawing/2014/main" id="{F40B5CE5-742D-0435-5B78-462F51C1BF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108" y="604792"/>
            <a:ext cx="8121817" cy="523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71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2542"/>
        </a:solidFill>
        <a:effectLst/>
      </p:bgPr>
    </p:bg>
    <p:spTree>
      <p:nvGrpSpPr>
        <p:cNvPr id="1" name=""/>
        <p:cNvGrpSpPr/>
        <p:nvPr/>
      </p:nvGrpSpPr>
      <p:grpSpPr>
        <a:xfrm>
          <a:off x="0" y="0"/>
          <a:ext cx="0" cy="0"/>
          <a:chOff x="0" y="0"/>
          <a:chExt cx="0" cy="0"/>
        </a:xfrm>
      </p:grpSpPr>
      <p:grpSp>
        <p:nvGrpSpPr>
          <p:cNvPr id="2" name="Group 2"/>
          <p:cNvGrpSpPr/>
          <p:nvPr/>
        </p:nvGrpSpPr>
        <p:grpSpPr>
          <a:xfrm>
            <a:off x="-334497" y="0"/>
            <a:ext cx="2520950" cy="25209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4D2"/>
            </a:solidFill>
          </p:spPr>
        </p:sp>
      </p:grpSp>
      <p:sp>
        <p:nvSpPr>
          <p:cNvPr id="4" name="AutoShape 4"/>
          <p:cNvSpPr/>
          <p:nvPr/>
        </p:nvSpPr>
        <p:spPr>
          <a:xfrm rot="1813452">
            <a:off x="3124241" y="-1019418"/>
            <a:ext cx="76524" cy="9708839"/>
          </a:xfrm>
          <a:prstGeom prst="rect">
            <a:avLst/>
          </a:prstGeom>
          <a:solidFill>
            <a:srgbClr val="FFF4D2"/>
          </a:solidFill>
        </p:spPr>
      </p:sp>
      <p:grpSp>
        <p:nvGrpSpPr>
          <p:cNvPr id="5" name="Group 5"/>
          <p:cNvGrpSpPr/>
          <p:nvPr/>
        </p:nvGrpSpPr>
        <p:grpSpPr>
          <a:xfrm>
            <a:off x="1962211" y="3320640"/>
            <a:ext cx="4231364" cy="36643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B82128"/>
            </a:solidFill>
          </p:spPr>
        </p:sp>
      </p:grpSp>
      <p:grpSp>
        <p:nvGrpSpPr>
          <p:cNvPr id="7" name="Group 7"/>
          <p:cNvGrpSpPr>
            <a:grpSpLocks noChangeAspect="1"/>
          </p:cNvGrpSpPr>
          <p:nvPr/>
        </p:nvGrpSpPr>
        <p:grpSpPr>
          <a:xfrm>
            <a:off x="685800" y="1330324"/>
            <a:ext cx="4197369" cy="4197352"/>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4093" b="-29351"/>
              </a:stretch>
            </a:blipFill>
          </p:spPr>
        </p:sp>
      </p:grpSp>
      <p:grpSp>
        <p:nvGrpSpPr>
          <p:cNvPr id="9" name="Group 9"/>
          <p:cNvGrpSpPr/>
          <p:nvPr/>
        </p:nvGrpSpPr>
        <p:grpSpPr>
          <a:xfrm>
            <a:off x="5765533" y="399176"/>
            <a:ext cx="6102416" cy="5882666"/>
            <a:chOff x="0" y="0"/>
            <a:chExt cx="10490733" cy="11765332"/>
          </a:xfrm>
        </p:grpSpPr>
        <p:sp>
          <p:nvSpPr>
            <p:cNvPr id="10" name="TextBox 10"/>
            <p:cNvSpPr txBox="1"/>
            <p:nvPr/>
          </p:nvSpPr>
          <p:spPr>
            <a:xfrm>
              <a:off x="0" y="0"/>
              <a:ext cx="10490733" cy="694422"/>
            </a:xfrm>
            <a:prstGeom prst="rect">
              <a:avLst/>
            </a:prstGeom>
          </p:spPr>
          <p:txBody>
            <a:bodyPr lIns="0" tIns="0" rIns="0" bIns="0" rtlCol="0" anchor="t">
              <a:spAutoFit/>
            </a:bodyPr>
            <a:lstStyle/>
            <a:p>
              <a:pPr algn="r" defTabSz="609630">
                <a:lnSpc>
                  <a:spcPts val="2880"/>
                </a:lnSpc>
              </a:pPr>
              <a:r>
                <a:rPr lang="en-US" sz="2400" spc="239">
                  <a:solidFill>
                    <a:schemeClr val="bg1"/>
                  </a:solidFill>
                  <a:latin typeface="Century Gothic" panose="020B0502020202020204" pitchFamily="34" charset="0"/>
                </a:rPr>
                <a:t>HOMES FOR ALL</a:t>
              </a:r>
            </a:p>
          </p:txBody>
        </p:sp>
        <p:sp>
          <p:nvSpPr>
            <p:cNvPr id="11" name="TextBox 11"/>
            <p:cNvSpPr txBox="1"/>
            <p:nvPr/>
          </p:nvSpPr>
          <p:spPr>
            <a:xfrm>
              <a:off x="0" y="4657286"/>
              <a:ext cx="10490733" cy="694422"/>
            </a:xfrm>
            <a:prstGeom prst="rect">
              <a:avLst/>
            </a:prstGeom>
          </p:spPr>
          <p:txBody>
            <a:bodyPr lIns="0" tIns="0" rIns="0" bIns="0" rtlCol="0" anchor="t">
              <a:spAutoFit/>
            </a:bodyPr>
            <a:lstStyle/>
            <a:p>
              <a:pPr algn="r" defTabSz="609630">
                <a:lnSpc>
                  <a:spcPts val="2880"/>
                </a:lnSpc>
              </a:pPr>
              <a:r>
                <a:rPr lang="en-US" sz="2400" spc="239">
                  <a:solidFill>
                    <a:schemeClr val="bg1"/>
                  </a:solidFill>
                  <a:latin typeface="Century Gothic" panose="020B0502020202020204" pitchFamily="34" charset="0"/>
                </a:rPr>
                <a:t>AMERICORPS</a:t>
              </a:r>
            </a:p>
          </p:txBody>
        </p:sp>
        <p:sp>
          <p:nvSpPr>
            <p:cNvPr id="12" name="TextBox 12"/>
            <p:cNvSpPr txBox="1"/>
            <p:nvPr/>
          </p:nvSpPr>
          <p:spPr>
            <a:xfrm>
              <a:off x="0" y="8552572"/>
              <a:ext cx="10490733" cy="694422"/>
            </a:xfrm>
            <a:prstGeom prst="rect">
              <a:avLst/>
            </a:prstGeom>
          </p:spPr>
          <p:txBody>
            <a:bodyPr lIns="0" tIns="0" rIns="0" bIns="0" rtlCol="0" anchor="t">
              <a:spAutoFit/>
            </a:bodyPr>
            <a:lstStyle/>
            <a:p>
              <a:pPr algn="r" defTabSz="609630">
                <a:lnSpc>
                  <a:spcPts val="2880"/>
                </a:lnSpc>
              </a:pPr>
              <a:r>
                <a:rPr lang="en-US" sz="2400" spc="239" dirty="0">
                  <a:solidFill>
                    <a:schemeClr val="bg1"/>
                  </a:solidFill>
                  <a:latin typeface="Century Gothic" panose="020B0502020202020204" pitchFamily="34" charset="0"/>
                </a:rPr>
                <a:t>VISTA</a:t>
              </a:r>
            </a:p>
          </p:txBody>
        </p:sp>
        <p:sp>
          <p:nvSpPr>
            <p:cNvPr id="13" name="TextBox 13"/>
            <p:cNvSpPr txBox="1"/>
            <p:nvPr/>
          </p:nvSpPr>
          <p:spPr>
            <a:xfrm>
              <a:off x="0" y="904436"/>
              <a:ext cx="10490733" cy="3002234"/>
            </a:xfrm>
            <a:prstGeom prst="rect">
              <a:avLst/>
            </a:prstGeom>
          </p:spPr>
          <p:txBody>
            <a:bodyPr lIns="0" tIns="0" rIns="0" bIns="0" rtlCol="0" anchor="t">
              <a:spAutoFit/>
            </a:bodyPr>
            <a:lstStyle/>
            <a:p>
              <a:pPr algn="r" defTabSz="609630">
                <a:lnSpc>
                  <a:spcPts val="3000"/>
                </a:lnSpc>
              </a:pPr>
              <a:r>
                <a:rPr lang="en-US" sz="2000">
                  <a:solidFill>
                    <a:schemeClr val="bg1"/>
                  </a:solidFill>
                  <a:latin typeface="Century Gothic" panose="020B0502020202020204" pitchFamily="34" charset="0"/>
                </a:rPr>
                <a:t>Our primary focus is to address the affordable housing crisis through housing development, repair, and provision of housing and homeless services</a:t>
              </a:r>
            </a:p>
          </p:txBody>
        </p:sp>
        <p:sp>
          <p:nvSpPr>
            <p:cNvPr id="14" name="TextBox 14"/>
            <p:cNvSpPr txBox="1"/>
            <p:nvPr/>
          </p:nvSpPr>
          <p:spPr>
            <a:xfrm>
              <a:off x="0" y="5561722"/>
              <a:ext cx="10490733" cy="2229714"/>
            </a:xfrm>
            <a:prstGeom prst="rect">
              <a:avLst/>
            </a:prstGeom>
          </p:spPr>
          <p:txBody>
            <a:bodyPr lIns="0" tIns="0" rIns="0" bIns="0" rtlCol="0" anchor="t">
              <a:spAutoFit/>
            </a:bodyPr>
            <a:lstStyle/>
            <a:p>
              <a:pPr algn="r" defTabSz="609630">
                <a:lnSpc>
                  <a:spcPts val="3000"/>
                </a:lnSpc>
              </a:pPr>
              <a:r>
                <a:rPr lang="en-US" sz="2000" dirty="0">
                  <a:solidFill>
                    <a:schemeClr val="bg1"/>
                  </a:solidFill>
                  <a:latin typeface="Century Gothic" panose="020B0502020202020204" pitchFamily="34" charset="0"/>
                </a:rPr>
                <a:t>AmeriCorps is a national service program that provides thousands of Americans with an opportunity to give back to their communities.</a:t>
              </a:r>
            </a:p>
          </p:txBody>
        </p:sp>
        <p:sp>
          <p:nvSpPr>
            <p:cNvPr id="15" name="TextBox 15"/>
            <p:cNvSpPr txBox="1"/>
            <p:nvPr/>
          </p:nvSpPr>
          <p:spPr>
            <a:xfrm>
              <a:off x="0" y="9457008"/>
              <a:ext cx="10490733" cy="2308324"/>
            </a:xfrm>
            <a:prstGeom prst="rect">
              <a:avLst/>
            </a:prstGeom>
          </p:spPr>
          <p:txBody>
            <a:bodyPr lIns="0" tIns="0" rIns="0" bIns="0" rtlCol="0" anchor="t">
              <a:spAutoFit/>
            </a:bodyPr>
            <a:lstStyle/>
            <a:p>
              <a:pPr algn="r" defTabSz="609630">
                <a:lnSpc>
                  <a:spcPts val="3000"/>
                </a:lnSpc>
              </a:pPr>
              <a:r>
                <a:rPr lang="en-US" sz="2000">
                  <a:solidFill>
                    <a:schemeClr val="bg1"/>
                  </a:solidFill>
                  <a:latin typeface="Century Gothic" panose="020B0502020202020204" pitchFamily="34" charset="0"/>
                </a:rPr>
                <a:t>VISTA (Volunteers in Service to America) is a national service program focused on social justice and economic equity.</a:t>
              </a:r>
            </a:p>
          </p:txBody>
        </p:sp>
      </p:grpSp>
      <p:pic>
        <p:nvPicPr>
          <p:cNvPr id="17" name="Picture 16"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91485" y="5518431"/>
            <a:ext cx="1572816" cy="10822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FAE6-4188-F2A8-9A50-F1417D896590}"/>
              </a:ext>
            </a:extLst>
          </p:cNvPr>
          <p:cNvSpPr>
            <a:spLocks noGrp="1"/>
          </p:cNvSpPr>
          <p:nvPr>
            <p:ph type="title"/>
          </p:nvPr>
        </p:nvSpPr>
        <p:spPr/>
        <p:txBody>
          <a:bodyPr>
            <a:normAutofit/>
          </a:bodyPr>
          <a:lstStyle/>
          <a:p>
            <a:r>
              <a:rPr lang="en-US" sz="3600" b="1" dirty="0">
                <a:latin typeface="+mn-lt"/>
              </a:rPr>
              <a:t>AmeriCorps Values</a:t>
            </a:r>
          </a:p>
        </p:txBody>
      </p:sp>
      <p:pic>
        <p:nvPicPr>
          <p:cNvPr id="4" name="Content Placeholder 4">
            <a:extLst>
              <a:ext uri="{FF2B5EF4-FFF2-40B4-BE49-F238E27FC236}">
                <a16:creationId xmlns:a16="http://schemas.microsoft.com/office/drawing/2014/main" id="{927BADAB-C2B3-2B4C-0D8A-2B4805E28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0165"/>
            <a:ext cx="12192000" cy="482710"/>
          </a:xfrm>
          <a:prstGeom prst="rect">
            <a:avLst/>
          </a:prstGeom>
        </p:spPr>
      </p:pic>
      <p:pic>
        <p:nvPicPr>
          <p:cNvPr id="5" name="Picture 4"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27716" y="4103149"/>
            <a:ext cx="2180155" cy="1500187"/>
          </a:xfrm>
          <a:prstGeom prst="rect">
            <a:avLst/>
          </a:prstGeom>
        </p:spPr>
      </p:pic>
      <p:grpSp>
        <p:nvGrpSpPr>
          <p:cNvPr id="6" name="Group 8">
            <a:extLst>
              <a:ext uri="{FF2B5EF4-FFF2-40B4-BE49-F238E27FC236}">
                <a16:creationId xmlns:a16="http://schemas.microsoft.com/office/drawing/2014/main" id="{2A704D02-B477-907B-00F2-40BC1CA0F14E}"/>
              </a:ext>
            </a:extLst>
          </p:cNvPr>
          <p:cNvGrpSpPr/>
          <p:nvPr/>
        </p:nvGrpSpPr>
        <p:grpSpPr>
          <a:xfrm>
            <a:off x="5790933" y="657225"/>
            <a:ext cx="5715267" cy="3579476"/>
            <a:chOff x="0" y="-57151"/>
            <a:chExt cx="11430533" cy="7158952"/>
          </a:xfrm>
        </p:grpSpPr>
        <p:sp>
          <p:nvSpPr>
            <p:cNvPr id="7" name="TextBox 9">
              <a:extLst>
                <a:ext uri="{FF2B5EF4-FFF2-40B4-BE49-F238E27FC236}">
                  <a16:creationId xmlns:a16="http://schemas.microsoft.com/office/drawing/2014/main" id="{5CD1C20E-F293-0D1D-31E4-8587CA728E3E}"/>
                </a:ext>
              </a:extLst>
            </p:cNvPr>
            <p:cNvSpPr txBox="1"/>
            <p:nvPr/>
          </p:nvSpPr>
          <p:spPr>
            <a:xfrm>
              <a:off x="0" y="-57151"/>
              <a:ext cx="11430533" cy="769442"/>
            </a:xfrm>
            <a:prstGeom prst="rect">
              <a:avLst/>
            </a:prstGeom>
          </p:spPr>
          <p:txBody>
            <a:bodyPr lIns="0" tIns="0" rIns="0" bIns="0" rtlCol="0" anchor="t">
              <a:spAutoFit/>
            </a:bodyPr>
            <a:lstStyle/>
            <a:p>
              <a:pPr algn="r">
                <a:lnSpc>
                  <a:spcPts val="2986"/>
                </a:lnSpc>
              </a:pPr>
              <a:r>
                <a:rPr lang="en-US" sz="2133" spc="149" dirty="0">
                  <a:solidFill>
                    <a:srgbClr val="97BCC7"/>
                  </a:solidFill>
                </a:rPr>
                <a:t>GETTING THINGS DONE</a:t>
              </a:r>
            </a:p>
          </p:txBody>
        </p:sp>
        <p:sp>
          <p:nvSpPr>
            <p:cNvPr id="8" name="TextBox 10">
              <a:extLst>
                <a:ext uri="{FF2B5EF4-FFF2-40B4-BE49-F238E27FC236}">
                  <a16:creationId xmlns:a16="http://schemas.microsoft.com/office/drawing/2014/main" id="{D12CD7A1-EBDF-B9FB-776E-3F5D672C063B}"/>
                </a:ext>
              </a:extLst>
            </p:cNvPr>
            <p:cNvSpPr txBox="1"/>
            <p:nvPr/>
          </p:nvSpPr>
          <p:spPr>
            <a:xfrm>
              <a:off x="0" y="1944263"/>
              <a:ext cx="11430533" cy="769442"/>
            </a:xfrm>
            <a:prstGeom prst="rect">
              <a:avLst/>
            </a:prstGeom>
          </p:spPr>
          <p:txBody>
            <a:bodyPr lIns="0" tIns="0" rIns="0" bIns="0" rtlCol="0" anchor="t">
              <a:spAutoFit/>
            </a:bodyPr>
            <a:lstStyle/>
            <a:p>
              <a:pPr algn="r">
                <a:lnSpc>
                  <a:spcPts val="2986"/>
                </a:lnSpc>
              </a:pPr>
              <a:r>
                <a:rPr lang="en-US" sz="2133" spc="149" dirty="0">
                  <a:solidFill>
                    <a:srgbClr val="97BCC7"/>
                  </a:solidFill>
                </a:rPr>
                <a:t>STRENGTHENING COMMUNITITES</a:t>
              </a:r>
            </a:p>
          </p:txBody>
        </p:sp>
        <p:sp>
          <p:nvSpPr>
            <p:cNvPr id="9" name="TextBox 11">
              <a:extLst>
                <a:ext uri="{FF2B5EF4-FFF2-40B4-BE49-F238E27FC236}">
                  <a16:creationId xmlns:a16="http://schemas.microsoft.com/office/drawing/2014/main" id="{90D54C93-191C-356A-27F9-7C41334EF0D1}"/>
                </a:ext>
              </a:extLst>
            </p:cNvPr>
            <p:cNvSpPr txBox="1"/>
            <p:nvPr/>
          </p:nvSpPr>
          <p:spPr>
            <a:xfrm>
              <a:off x="0" y="4695773"/>
              <a:ext cx="11430533" cy="769442"/>
            </a:xfrm>
            <a:prstGeom prst="rect">
              <a:avLst/>
            </a:prstGeom>
          </p:spPr>
          <p:txBody>
            <a:bodyPr lIns="0" tIns="0" rIns="0" bIns="0" rtlCol="0" anchor="t">
              <a:spAutoFit/>
            </a:bodyPr>
            <a:lstStyle/>
            <a:p>
              <a:pPr algn="r">
                <a:lnSpc>
                  <a:spcPts val="2986"/>
                </a:lnSpc>
              </a:pPr>
              <a:r>
                <a:rPr lang="en-US" sz="2133" spc="149">
                  <a:solidFill>
                    <a:srgbClr val="97BCC7"/>
                  </a:solidFill>
                </a:rPr>
                <a:t>ENCOURAGING RESPONSIBILITY</a:t>
              </a:r>
            </a:p>
          </p:txBody>
        </p:sp>
        <p:sp>
          <p:nvSpPr>
            <p:cNvPr id="10" name="TextBox 12">
              <a:extLst>
                <a:ext uri="{FF2B5EF4-FFF2-40B4-BE49-F238E27FC236}">
                  <a16:creationId xmlns:a16="http://schemas.microsoft.com/office/drawing/2014/main" id="{B703DD94-9D79-E05E-17EB-4DEAB3D7890A}"/>
                </a:ext>
              </a:extLst>
            </p:cNvPr>
            <p:cNvSpPr txBox="1"/>
            <p:nvPr/>
          </p:nvSpPr>
          <p:spPr>
            <a:xfrm>
              <a:off x="0" y="809997"/>
              <a:ext cx="11430533" cy="769442"/>
            </a:xfrm>
            <a:prstGeom prst="rect">
              <a:avLst/>
            </a:prstGeom>
          </p:spPr>
          <p:txBody>
            <a:bodyPr lIns="0" tIns="0" rIns="0" bIns="0" rtlCol="0" anchor="t">
              <a:spAutoFit/>
            </a:bodyPr>
            <a:lstStyle/>
            <a:p>
              <a:pPr algn="r">
                <a:lnSpc>
                  <a:spcPts val="3000"/>
                </a:lnSpc>
              </a:pPr>
              <a:r>
                <a:rPr lang="en-US" sz="2000" spc="20">
                  <a:solidFill>
                    <a:srgbClr val="F8FBFD"/>
                  </a:solidFill>
                </a:rPr>
                <a:t>through direct and demonstrable service</a:t>
              </a:r>
            </a:p>
          </p:txBody>
        </p:sp>
        <p:sp>
          <p:nvSpPr>
            <p:cNvPr id="11" name="TextBox 13">
              <a:extLst>
                <a:ext uri="{FF2B5EF4-FFF2-40B4-BE49-F238E27FC236}">
                  <a16:creationId xmlns:a16="http://schemas.microsoft.com/office/drawing/2014/main" id="{E2EBBE91-3516-9479-E637-E759389D49A4}"/>
                </a:ext>
              </a:extLst>
            </p:cNvPr>
            <p:cNvSpPr txBox="1"/>
            <p:nvPr/>
          </p:nvSpPr>
          <p:spPr>
            <a:xfrm>
              <a:off x="0" y="2811411"/>
              <a:ext cx="11430533" cy="1538882"/>
            </a:xfrm>
            <a:prstGeom prst="rect">
              <a:avLst/>
            </a:prstGeom>
          </p:spPr>
          <p:txBody>
            <a:bodyPr lIns="0" tIns="0" rIns="0" bIns="0" rtlCol="0" anchor="t">
              <a:spAutoFit/>
            </a:bodyPr>
            <a:lstStyle/>
            <a:p>
              <a:pPr algn="r">
                <a:lnSpc>
                  <a:spcPts val="3000"/>
                </a:lnSpc>
              </a:pPr>
              <a:r>
                <a:rPr lang="en-US" sz="2000" spc="20" dirty="0">
                  <a:solidFill>
                    <a:srgbClr val="F8FBFD"/>
                  </a:solidFill>
                </a:rPr>
                <a:t>bringing together people of all backgrounds to improve communities</a:t>
              </a:r>
            </a:p>
          </p:txBody>
        </p:sp>
        <p:sp>
          <p:nvSpPr>
            <p:cNvPr id="12" name="TextBox 14">
              <a:extLst>
                <a:ext uri="{FF2B5EF4-FFF2-40B4-BE49-F238E27FC236}">
                  <a16:creationId xmlns:a16="http://schemas.microsoft.com/office/drawing/2014/main" id="{F6C63724-E175-4FE5-75D6-6B85BB80D10D}"/>
                </a:ext>
              </a:extLst>
            </p:cNvPr>
            <p:cNvSpPr txBox="1"/>
            <p:nvPr/>
          </p:nvSpPr>
          <p:spPr>
            <a:xfrm>
              <a:off x="0" y="5562919"/>
              <a:ext cx="11430533" cy="1538882"/>
            </a:xfrm>
            <a:prstGeom prst="rect">
              <a:avLst/>
            </a:prstGeom>
          </p:spPr>
          <p:txBody>
            <a:bodyPr lIns="0" tIns="0" rIns="0" bIns="0" rtlCol="0" anchor="t">
              <a:spAutoFit/>
            </a:bodyPr>
            <a:lstStyle/>
            <a:p>
              <a:pPr algn="r">
                <a:lnSpc>
                  <a:spcPts val="3000"/>
                </a:lnSpc>
              </a:pPr>
              <a:r>
                <a:rPr lang="en-US" sz="2000" spc="20" dirty="0">
                  <a:solidFill>
                    <a:srgbClr val="F8FBFD"/>
                  </a:solidFill>
                </a:rPr>
                <a:t>enabling members to explore and exercise their civic responsibilities </a:t>
              </a:r>
            </a:p>
          </p:txBody>
        </p:sp>
      </p:grpSp>
      <p:grpSp>
        <p:nvGrpSpPr>
          <p:cNvPr id="13" name="Group 16">
            <a:extLst>
              <a:ext uri="{FF2B5EF4-FFF2-40B4-BE49-F238E27FC236}">
                <a16:creationId xmlns:a16="http://schemas.microsoft.com/office/drawing/2014/main" id="{AF46F181-C0C1-95B4-15E3-0A450CECFF9C}"/>
              </a:ext>
            </a:extLst>
          </p:cNvPr>
          <p:cNvGrpSpPr/>
          <p:nvPr/>
        </p:nvGrpSpPr>
        <p:grpSpPr>
          <a:xfrm>
            <a:off x="5790933" y="4411045"/>
            <a:ext cx="5715267" cy="2819708"/>
            <a:chOff x="0" y="-57149"/>
            <a:chExt cx="11430533" cy="5639416"/>
          </a:xfrm>
        </p:grpSpPr>
        <p:sp>
          <p:nvSpPr>
            <p:cNvPr id="14" name="TextBox 17">
              <a:extLst>
                <a:ext uri="{FF2B5EF4-FFF2-40B4-BE49-F238E27FC236}">
                  <a16:creationId xmlns:a16="http://schemas.microsoft.com/office/drawing/2014/main" id="{B5F8F69A-31A0-5836-3AA1-1265DF6706E1}"/>
                </a:ext>
              </a:extLst>
            </p:cNvPr>
            <p:cNvSpPr txBox="1"/>
            <p:nvPr/>
          </p:nvSpPr>
          <p:spPr>
            <a:xfrm>
              <a:off x="0" y="-57149"/>
              <a:ext cx="11430533" cy="769442"/>
            </a:xfrm>
            <a:prstGeom prst="rect">
              <a:avLst/>
            </a:prstGeom>
          </p:spPr>
          <p:txBody>
            <a:bodyPr lIns="0" tIns="0" rIns="0" bIns="0" rtlCol="0" anchor="t">
              <a:spAutoFit/>
            </a:bodyPr>
            <a:lstStyle/>
            <a:p>
              <a:pPr algn="r">
                <a:lnSpc>
                  <a:spcPts val="2986"/>
                </a:lnSpc>
              </a:pPr>
              <a:r>
                <a:rPr lang="en-US" sz="2133" spc="149" dirty="0">
                  <a:solidFill>
                    <a:srgbClr val="97BCC7"/>
                  </a:solidFill>
                </a:rPr>
                <a:t>EXPANDING OPPORTUNITY</a:t>
              </a:r>
            </a:p>
          </p:txBody>
        </p:sp>
        <p:sp>
          <p:nvSpPr>
            <p:cNvPr id="15" name="TextBox 18">
              <a:extLst>
                <a:ext uri="{FF2B5EF4-FFF2-40B4-BE49-F238E27FC236}">
                  <a16:creationId xmlns:a16="http://schemas.microsoft.com/office/drawing/2014/main" id="{1556706A-D4BD-F2D4-A5A2-A32CFCB502E0}"/>
                </a:ext>
              </a:extLst>
            </p:cNvPr>
            <p:cNvSpPr txBox="1"/>
            <p:nvPr/>
          </p:nvSpPr>
          <p:spPr>
            <a:xfrm>
              <a:off x="0" y="3945679"/>
              <a:ext cx="11430533" cy="769442"/>
            </a:xfrm>
            <a:prstGeom prst="rect">
              <a:avLst/>
            </a:prstGeom>
          </p:spPr>
          <p:txBody>
            <a:bodyPr lIns="0" tIns="0" rIns="0" bIns="0" rtlCol="0" anchor="t">
              <a:spAutoFit/>
            </a:bodyPr>
            <a:lstStyle/>
            <a:p>
              <a:pPr algn="r">
                <a:lnSpc>
                  <a:spcPts val="2986"/>
                </a:lnSpc>
              </a:pPr>
              <a:endParaRPr sz="1200"/>
            </a:p>
          </p:txBody>
        </p:sp>
        <p:sp>
          <p:nvSpPr>
            <p:cNvPr id="16" name="TextBox 19">
              <a:extLst>
                <a:ext uri="{FF2B5EF4-FFF2-40B4-BE49-F238E27FC236}">
                  <a16:creationId xmlns:a16="http://schemas.microsoft.com/office/drawing/2014/main" id="{A2134E29-C3CC-A55E-7E99-D5D30DDE4CA7}"/>
                </a:ext>
              </a:extLst>
            </p:cNvPr>
            <p:cNvSpPr txBox="1"/>
            <p:nvPr/>
          </p:nvSpPr>
          <p:spPr>
            <a:xfrm>
              <a:off x="0" y="809995"/>
              <a:ext cx="11430533" cy="769442"/>
            </a:xfrm>
            <a:prstGeom prst="rect">
              <a:avLst/>
            </a:prstGeom>
          </p:spPr>
          <p:txBody>
            <a:bodyPr lIns="0" tIns="0" rIns="0" bIns="0" rtlCol="0" anchor="t">
              <a:spAutoFit/>
            </a:bodyPr>
            <a:lstStyle/>
            <a:p>
              <a:pPr algn="r">
                <a:lnSpc>
                  <a:spcPts val="3000"/>
                </a:lnSpc>
              </a:pPr>
              <a:r>
                <a:rPr lang="en-US" sz="2000" spc="20" dirty="0">
                  <a:solidFill>
                    <a:srgbClr val="F8FBFD"/>
                  </a:solidFill>
                </a:rPr>
                <a:t>enhancing educational opportunities</a:t>
              </a:r>
            </a:p>
          </p:txBody>
        </p:sp>
        <p:sp>
          <p:nvSpPr>
            <p:cNvPr id="17" name="TextBox 20">
              <a:extLst>
                <a:ext uri="{FF2B5EF4-FFF2-40B4-BE49-F238E27FC236}">
                  <a16:creationId xmlns:a16="http://schemas.microsoft.com/office/drawing/2014/main" id="{B98A116A-2B44-76D6-4D3E-F26F0E226C15}"/>
                </a:ext>
              </a:extLst>
            </p:cNvPr>
            <p:cNvSpPr txBox="1"/>
            <p:nvPr/>
          </p:nvSpPr>
          <p:spPr>
            <a:xfrm>
              <a:off x="0" y="2811411"/>
              <a:ext cx="11430533" cy="769442"/>
            </a:xfrm>
            <a:prstGeom prst="rect">
              <a:avLst/>
            </a:prstGeom>
          </p:spPr>
          <p:txBody>
            <a:bodyPr lIns="0" tIns="0" rIns="0" bIns="0" rtlCol="0" anchor="t">
              <a:spAutoFit/>
            </a:bodyPr>
            <a:lstStyle/>
            <a:p>
              <a:pPr algn="r">
                <a:lnSpc>
                  <a:spcPts val="3000"/>
                </a:lnSpc>
              </a:pPr>
              <a:endParaRPr sz="1200"/>
            </a:p>
          </p:txBody>
        </p:sp>
        <p:sp>
          <p:nvSpPr>
            <p:cNvPr id="18" name="TextBox 21">
              <a:extLst>
                <a:ext uri="{FF2B5EF4-FFF2-40B4-BE49-F238E27FC236}">
                  <a16:creationId xmlns:a16="http://schemas.microsoft.com/office/drawing/2014/main" id="{4C733301-1D62-4BE2-57AE-B7B0824CADD7}"/>
                </a:ext>
              </a:extLst>
            </p:cNvPr>
            <p:cNvSpPr txBox="1"/>
            <p:nvPr/>
          </p:nvSpPr>
          <p:spPr>
            <a:xfrm>
              <a:off x="0" y="4812825"/>
              <a:ext cx="11430533" cy="769442"/>
            </a:xfrm>
            <a:prstGeom prst="rect">
              <a:avLst/>
            </a:prstGeom>
          </p:spPr>
          <p:txBody>
            <a:bodyPr lIns="0" tIns="0" rIns="0" bIns="0" rtlCol="0" anchor="t">
              <a:spAutoFit/>
            </a:bodyPr>
            <a:lstStyle/>
            <a:p>
              <a:pPr algn="r">
                <a:lnSpc>
                  <a:spcPts val="3000"/>
                </a:lnSpc>
              </a:pPr>
              <a:endParaRPr sz="1200"/>
            </a:p>
          </p:txBody>
        </p:sp>
      </p:grpSp>
    </p:spTree>
    <p:extLst>
      <p:ext uri="{BB962C8B-B14F-4D97-AF65-F5344CB8AC3E}">
        <p14:creationId xmlns:p14="http://schemas.microsoft.com/office/powerpoint/2010/main" val="224271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700000">
            <a:off x="8654574" y="-3565039"/>
            <a:ext cx="4443673" cy="4442804"/>
          </a:xfrm>
          <a:prstGeom prst="rect">
            <a:avLst/>
          </a:prstGeom>
          <a:solidFill>
            <a:srgbClr val="97BCC7"/>
          </a:solidFill>
        </p:spPr>
      </p:sp>
      <p:sp>
        <p:nvSpPr>
          <p:cNvPr id="3" name="AutoShape 3"/>
          <p:cNvSpPr/>
          <p:nvPr/>
        </p:nvSpPr>
        <p:spPr>
          <a:xfrm rot="-2700000">
            <a:off x="10619900" y="338240"/>
            <a:ext cx="4443673" cy="33498"/>
          </a:xfrm>
          <a:prstGeom prst="rect">
            <a:avLst/>
          </a:prstGeom>
          <a:solidFill>
            <a:srgbClr val="F8FBFD"/>
          </a:solidFill>
        </p:spPr>
      </p:sp>
      <p:sp>
        <p:nvSpPr>
          <p:cNvPr id="4" name="AutoShape 4"/>
          <p:cNvSpPr/>
          <p:nvPr/>
        </p:nvSpPr>
        <p:spPr>
          <a:xfrm rot="-2700000">
            <a:off x="-712105" y="6741420"/>
            <a:ext cx="1623873" cy="33498"/>
          </a:xfrm>
          <a:prstGeom prst="rect">
            <a:avLst/>
          </a:prstGeom>
          <a:solidFill>
            <a:srgbClr val="F8FBFD"/>
          </a:solidFill>
        </p:spPr>
      </p:sp>
      <p:grpSp>
        <p:nvGrpSpPr>
          <p:cNvPr id="5" name="Group 5"/>
          <p:cNvGrpSpPr/>
          <p:nvPr/>
        </p:nvGrpSpPr>
        <p:grpSpPr>
          <a:xfrm>
            <a:off x="685800" y="681038"/>
            <a:ext cx="11269680" cy="4091683"/>
            <a:chOff x="0" y="-9525"/>
            <a:chExt cx="22539360" cy="8183366"/>
          </a:xfrm>
        </p:grpSpPr>
        <p:sp>
          <p:nvSpPr>
            <p:cNvPr id="6" name="TextBox 6"/>
            <p:cNvSpPr txBox="1"/>
            <p:nvPr/>
          </p:nvSpPr>
          <p:spPr>
            <a:xfrm>
              <a:off x="2240" y="-9525"/>
              <a:ext cx="22537120" cy="1504130"/>
            </a:xfrm>
            <a:prstGeom prst="rect">
              <a:avLst/>
            </a:prstGeom>
          </p:spPr>
          <p:txBody>
            <a:bodyPr lIns="0" tIns="0" rIns="0" bIns="0" rtlCol="0" anchor="t">
              <a:spAutoFit/>
            </a:bodyPr>
            <a:lstStyle/>
            <a:p>
              <a:pPr>
                <a:lnSpc>
                  <a:spcPts val="6400"/>
                </a:lnSpc>
              </a:pPr>
              <a:r>
                <a:rPr lang="en-US" sz="4800" b="1" spc="-53" dirty="0">
                  <a:solidFill>
                    <a:srgbClr val="F8FBFD"/>
                  </a:solidFill>
                  <a:latin typeface="Century Gothic" panose="020B0502020202020204" pitchFamily="34" charset="0"/>
                </a:rPr>
                <a:t>The AmeriCorps Pledge</a:t>
              </a:r>
            </a:p>
          </p:txBody>
        </p:sp>
        <p:sp>
          <p:nvSpPr>
            <p:cNvPr id="7" name="TextBox 7"/>
            <p:cNvSpPr txBox="1"/>
            <p:nvPr/>
          </p:nvSpPr>
          <p:spPr>
            <a:xfrm>
              <a:off x="0" y="1985037"/>
              <a:ext cx="22539358" cy="813300"/>
            </a:xfrm>
            <a:prstGeom prst="rect">
              <a:avLst/>
            </a:prstGeom>
          </p:spPr>
          <p:txBody>
            <a:bodyPr lIns="0" tIns="0" rIns="0" bIns="0" rtlCol="0" anchor="t">
              <a:spAutoFit/>
            </a:bodyPr>
            <a:lstStyle/>
            <a:p>
              <a:pPr>
                <a:lnSpc>
                  <a:spcPts val="3360"/>
                </a:lnSpc>
              </a:pPr>
              <a:r>
                <a:rPr lang="en-US" sz="2800">
                  <a:solidFill>
                    <a:srgbClr val="97BCC7"/>
                  </a:solidFill>
                  <a:latin typeface="Century Gothic" panose="020B0502020202020204" pitchFamily="34" charset="0"/>
                </a:rPr>
                <a:t>getting things done</a:t>
              </a:r>
            </a:p>
          </p:txBody>
        </p:sp>
        <p:sp>
          <p:nvSpPr>
            <p:cNvPr id="8" name="TextBox 8"/>
            <p:cNvSpPr txBox="1"/>
            <p:nvPr/>
          </p:nvSpPr>
          <p:spPr>
            <a:xfrm>
              <a:off x="0" y="3146823"/>
              <a:ext cx="22539358" cy="5027018"/>
            </a:xfrm>
            <a:prstGeom prst="rect">
              <a:avLst/>
            </a:prstGeom>
          </p:spPr>
          <p:txBody>
            <a:bodyPr lIns="0" tIns="0" rIns="0" bIns="0" rtlCol="0" anchor="t">
              <a:spAutoFit/>
            </a:bodyPr>
            <a:lstStyle/>
            <a:p>
              <a:pPr>
                <a:lnSpc>
                  <a:spcPts val="2800"/>
                </a:lnSpc>
              </a:pPr>
              <a:r>
                <a:rPr lang="en-US" spc="19" dirty="0">
                  <a:solidFill>
                    <a:srgbClr val="F8FBFD"/>
                  </a:solidFill>
                  <a:latin typeface="Century Gothic" panose="020B0502020202020204" pitchFamily="34" charset="0"/>
                </a:rPr>
                <a:t>I will get things done for America - to make our people safer, smarter, and healthier.</a:t>
              </a:r>
            </a:p>
            <a:p>
              <a:pPr>
                <a:lnSpc>
                  <a:spcPts val="2800"/>
                </a:lnSpc>
              </a:pPr>
              <a:r>
                <a:rPr lang="en-US" spc="19" dirty="0">
                  <a:solidFill>
                    <a:srgbClr val="F8FBFD"/>
                  </a:solidFill>
                  <a:latin typeface="Century Gothic" panose="020B0502020202020204" pitchFamily="34" charset="0"/>
                </a:rPr>
                <a:t>I will bring Americans together to strengthen our communities.</a:t>
              </a:r>
            </a:p>
            <a:p>
              <a:pPr>
                <a:lnSpc>
                  <a:spcPts val="2800"/>
                </a:lnSpc>
              </a:pPr>
              <a:r>
                <a:rPr lang="en-US" spc="19" dirty="0">
                  <a:solidFill>
                    <a:srgbClr val="F8FBFD"/>
                  </a:solidFill>
                  <a:latin typeface="Century Gothic" panose="020B0502020202020204" pitchFamily="34" charset="0"/>
                </a:rPr>
                <a:t>Faced with apathy, I will take action.</a:t>
              </a:r>
            </a:p>
            <a:p>
              <a:pPr>
                <a:lnSpc>
                  <a:spcPts val="2800"/>
                </a:lnSpc>
              </a:pPr>
              <a:r>
                <a:rPr lang="en-US" spc="19" dirty="0">
                  <a:solidFill>
                    <a:srgbClr val="F8FBFD"/>
                  </a:solidFill>
                  <a:latin typeface="Century Gothic" panose="020B0502020202020204" pitchFamily="34" charset="0"/>
                </a:rPr>
                <a:t>Faced with conflict, I will seek common ground.</a:t>
              </a:r>
            </a:p>
            <a:p>
              <a:pPr>
                <a:lnSpc>
                  <a:spcPts val="2800"/>
                </a:lnSpc>
              </a:pPr>
              <a:r>
                <a:rPr lang="en-US" spc="19" dirty="0">
                  <a:solidFill>
                    <a:srgbClr val="F8FBFD"/>
                  </a:solidFill>
                  <a:latin typeface="Century Gothic" panose="020B0502020202020204" pitchFamily="34" charset="0"/>
                </a:rPr>
                <a:t>Faced with adversity, I will persevere.</a:t>
              </a:r>
            </a:p>
            <a:p>
              <a:pPr>
                <a:lnSpc>
                  <a:spcPts val="2800"/>
                </a:lnSpc>
              </a:pPr>
              <a:r>
                <a:rPr lang="en-US" spc="19" dirty="0">
                  <a:solidFill>
                    <a:srgbClr val="F8FBFD"/>
                  </a:solidFill>
                  <a:latin typeface="Century Gothic" panose="020B0502020202020204" pitchFamily="34" charset="0"/>
                </a:rPr>
                <a:t>I will carry this commitment with me this year and beyond.</a:t>
              </a:r>
            </a:p>
            <a:p>
              <a:pPr>
                <a:lnSpc>
                  <a:spcPts val="2800"/>
                </a:lnSpc>
              </a:pPr>
              <a:r>
                <a:rPr lang="en-US" spc="19" dirty="0">
                  <a:solidFill>
                    <a:srgbClr val="F8FBFD"/>
                  </a:solidFill>
                  <a:latin typeface="Century Gothic" panose="020B0502020202020204" pitchFamily="34" charset="0"/>
                </a:rPr>
                <a:t>I am an AmeriCorps member, and I will get things done.</a:t>
              </a:r>
            </a:p>
          </p:txBody>
        </p:sp>
      </p:grpSp>
      <p:pic>
        <p:nvPicPr>
          <p:cNvPr id="10" name="Picture 9" descr="Logo&#10;&#10;Description automatically generated">
            <a:extLst>
              <a:ext uri="{FF2B5EF4-FFF2-40B4-BE49-F238E27FC236}">
                <a16:creationId xmlns:a16="http://schemas.microsoft.com/office/drawing/2014/main" id="{41B0FEE7-721B-2310-1334-FD59ABEC7DC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50615" y="4672012"/>
            <a:ext cx="2180155" cy="15001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5695" y="5488782"/>
            <a:ext cx="9520611" cy="654025"/>
          </a:xfrm>
          <a:prstGeom prst="rect">
            <a:avLst/>
          </a:prstGeom>
        </p:spPr>
        <p:txBody>
          <a:bodyPr lIns="0" tIns="0" rIns="0" bIns="0" rtlCol="0" anchor="t">
            <a:spAutoFit/>
          </a:bodyPr>
          <a:lstStyle/>
          <a:p>
            <a:pPr algn="ctr">
              <a:lnSpc>
                <a:spcPts val="5120"/>
              </a:lnSpc>
            </a:pPr>
            <a:r>
              <a:rPr lang="en-US" sz="4266" spc="42" dirty="0" smtClean="0">
                <a:solidFill>
                  <a:srgbClr val="F8FBFD"/>
                </a:solidFill>
              </a:rPr>
              <a:t>AmeriCorps Branches</a:t>
            </a:r>
            <a:endParaRPr lang="en-US" sz="4266" spc="42" dirty="0">
              <a:solidFill>
                <a:srgbClr val="F8FBFD"/>
              </a:solidFill>
            </a:endParaRPr>
          </a:p>
        </p:txBody>
      </p:sp>
      <p:sp>
        <p:nvSpPr>
          <p:cNvPr id="3" name="AutoShape 3"/>
          <p:cNvSpPr/>
          <p:nvPr/>
        </p:nvSpPr>
        <p:spPr>
          <a:xfrm>
            <a:off x="4075707" y="312196"/>
            <a:ext cx="31750" cy="4442883"/>
          </a:xfrm>
          <a:prstGeom prst="rect">
            <a:avLst/>
          </a:prstGeom>
          <a:solidFill>
            <a:srgbClr val="F8FBFD"/>
          </a:solidFill>
        </p:spPr>
      </p:sp>
      <p:sp>
        <p:nvSpPr>
          <p:cNvPr id="4" name="AutoShape 4"/>
          <p:cNvSpPr/>
          <p:nvPr/>
        </p:nvSpPr>
        <p:spPr>
          <a:xfrm>
            <a:off x="8084544" y="312196"/>
            <a:ext cx="31750" cy="4442883"/>
          </a:xfrm>
          <a:prstGeom prst="rect">
            <a:avLst/>
          </a:prstGeom>
          <a:solidFill>
            <a:srgbClr val="F8FBFD"/>
          </a:solidFill>
        </p:spPr>
      </p:sp>
      <p:pic>
        <p:nvPicPr>
          <p:cNvPr id="5" name="Picture 5"/>
          <p:cNvPicPr>
            <a:picLocks noChangeAspect="1"/>
          </p:cNvPicPr>
          <p:nvPr/>
        </p:nvPicPr>
        <p:blipFill>
          <a:blip r:embed="rId3"/>
          <a:srcRect t="1151" b="1151"/>
          <a:stretch>
            <a:fillRect/>
          </a:stretch>
        </p:blipFill>
        <p:spPr>
          <a:xfrm>
            <a:off x="431800" y="685800"/>
            <a:ext cx="3310727" cy="2159000"/>
          </a:xfrm>
          <a:prstGeom prst="rect">
            <a:avLst/>
          </a:prstGeom>
        </p:spPr>
      </p:pic>
      <p:pic>
        <p:nvPicPr>
          <p:cNvPr id="6" name="Picture 6"/>
          <p:cNvPicPr>
            <a:picLocks noChangeAspect="1"/>
          </p:cNvPicPr>
          <p:nvPr/>
        </p:nvPicPr>
        <p:blipFill>
          <a:blip r:embed="rId4"/>
          <a:srcRect t="7377" b="7377"/>
          <a:stretch>
            <a:fillRect/>
          </a:stretch>
        </p:blipFill>
        <p:spPr>
          <a:xfrm>
            <a:off x="8449473" y="685800"/>
            <a:ext cx="3310727" cy="2159000"/>
          </a:xfrm>
          <a:prstGeom prst="rect">
            <a:avLst/>
          </a:prstGeom>
        </p:spPr>
      </p:pic>
      <p:pic>
        <p:nvPicPr>
          <p:cNvPr id="7" name="Picture 7"/>
          <p:cNvPicPr>
            <a:picLocks noChangeAspect="1"/>
          </p:cNvPicPr>
          <p:nvPr/>
        </p:nvPicPr>
        <p:blipFill>
          <a:blip r:embed="rId5"/>
          <a:srcRect l="22245" r="22245"/>
          <a:stretch>
            <a:fillRect/>
          </a:stretch>
        </p:blipFill>
        <p:spPr>
          <a:xfrm>
            <a:off x="4440637" y="660345"/>
            <a:ext cx="3310727" cy="2184455"/>
          </a:xfrm>
          <a:prstGeom prst="rect">
            <a:avLst/>
          </a:prstGeom>
        </p:spPr>
      </p:pic>
      <p:sp>
        <p:nvSpPr>
          <p:cNvPr id="8" name="AutoShape 8"/>
          <p:cNvSpPr/>
          <p:nvPr/>
        </p:nvSpPr>
        <p:spPr>
          <a:xfrm rot="-2700000">
            <a:off x="-1623003" y="4542491"/>
            <a:ext cx="1892952" cy="1892581"/>
          </a:xfrm>
          <a:prstGeom prst="rect">
            <a:avLst/>
          </a:prstGeom>
          <a:solidFill>
            <a:srgbClr val="97BCC7"/>
          </a:solidFill>
        </p:spPr>
      </p:sp>
      <p:sp>
        <p:nvSpPr>
          <p:cNvPr id="9" name="AutoShape 9"/>
          <p:cNvSpPr/>
          <p:nvPr/>
        </p:nvSpPr>
        <p:spPr>
          <a:xfrm rot="-2700000">
            <a:off x="11838861" y="5135467"/>
            <a:ext cx="1300255" cy="1479490"/>
          </a:xfrm>
          <a:prstGeom prst="rect">
            <a:avLst/>
          </a:prstGeom>
          <a:solidFill>
            <a:srgbClr val="F8FBFD"/>
          </a:solidFill>
        </p:spPr>
      </p:sp>
      <p:sp>
        <p:nvSpPr>
          <p:cNvPr id="10" name="AutoShape 10"/>
          <p:cNvSpPr/>
          <p:nvPr/>
        </p:nvSpPr>
        <p:spPr>
          <a:xfrm rot="-2700000">
            <a:off x="-941839" y="6460364"/>
            <a:ext cx="1892952" cy="33669"/>
          </a:xfrm>
          <a:prstGeom prst="rect">
            <a:avLst/>
          </a:prstGeom>
          <a:solidFill>
            <a:srgbClr val="F8FBFD"/>
          </a:solidFill>
        </p:spPr>
      </p:sp>
      <p:sp>
        <p:nvSpPr>
          <p:cNvPr id="11" name="AutoShape 11"/>
          <p:cNvSpPr/>
          <p:nvPr/>
        </p:nvSpPr>
        <p:spPr>
          <a:xfrm rot="-2700000">
            <a:off x="12345789" y="5833005"/>
            <a:ext cx="29271" cy="2386841"/>
          </a:xfrm>
          <a:prstGeom prst="rect">
            <a:avLst/>
          </a:prstGeom>
          <a:solidFill>
            <a:srgbClr val="97BCC7"/>
          </a:solidFill>
        </p:spPr>
      </p:sp>
      <p:grpSp>
        <p:nvGrpSpPr>
          <p:cNvPr id="13" name="Group 13"/>
          <p:cNvGrpSpPr/>
          <p:nvPr/>
        </p:nvGrpSpPr>
        <p:grpSpPr>
          <a:xfrm>
            <a:off x="436030" y="3118671"/>
            <a:ext cx="3302267" cy="687374"/>
            <a:chOff x="0" y="-57149"/>
            <a:chExt cx="6604533" cy="1374749"/>
          </a:xfrm>
        </p:grpSpPr>
        <p:sp>
          <p:nvSpPr>
            <p:cNvPr id="14" name="TextBox 14"/>
            <p:cNvSpPr txBox="1"/>
            <p:nvPr/>
          </p:nvSpPr>
          <p:spPr>
            <a:xfrm>
              <a:off x="0" y="-57149"/>
              <a:ext cx="6604533" cy="769443"/>
            </a:xfrm>
            <a:prstGeom prst="rect">
              <a:avLst/>
            </a:prstGeom>
          </p:spPr>
          <p:txBody>
            <a:bodyPr lIns="0" tIns="0" rIns="0" bIns="0" rtlCol="0" anchor="t">
              <a:spAutoFit/>
            </a:bodyPr>
            <a:lstStyle/>
            <a:p>
              <a:pPr algn="ctr">
                <a:lnSpc>
                  <a:spcPts val="2986"/>
                </a:lnSpc>
              </a:pPr>
              <a:r>
                <a:rPr lang="en-US" sz="2133" spc="149">
                  <a:solidFill>
                    <a:srgbClr val="97BCC7"/>
                  </a:solidFill>
                </a:rPr>
                <a:t>STATE/NATIONAL</a:t>
              </a:r>
            </a:p>
          </p:txBody>
        </p:sp>
        <p:sp>
          <p:nvSpPr>
            <p:cNvPr id="15" name="TextBox 15"/>
            <p:cNvSpPr txBox="1"/>
            <p:nvPr/>
          </p:nvSpPr>
          <p:spPr>
            <a:xfrm>
              <a:off x="0" y="702046"/>
              <a:ext cx="6604533" cy="615554"/>
            </a:xfrm>
            <a:prstGeom prst="rect">
              <a:avLst/>
            </a:prstGeom>
          </p:spPr>
          <p:txBody>
            <a:bodyPr lIns="0" tIns="0" rIns="0" bIns="0" rtlCol="0" anchor="t">
              <a:spAutoFit/>
            </a:bodyPr>
            <a:lstStyle/>
            <a:p>
              <a:pPr algn="ctr">
                <a:lnSpc>
                  <a:spcPts val="2400"/>
                </a:lnSpc>
              </a:pPr>
              <a:r>
                <a:rPr lang="en-US" sz="1600" spc="16">
                  <a:solidFill>
                    <a:srgbClr val="F8FBFD"/>
                  </a:solidFill>
                </a:rPr>
                <a:t>direct service</a:t>
              </a:r>
            </a:p>
          </p:txBody>
        </p:sp>
      </p:grpSp>
      <p:grpSp>
        <p:nvGrpSpPr>
          <p:cNvPr id="16" name="Group 16"/>
          <p:cNvGrpSpPr/>
          <p:nvPr/>
        </p:nvGrpSpPr>
        <p:grpSpPr>
          <a:xfrm>
            <a:off x="4444867" y="3118671"/>
            <a:ext cx="3302267" cy="687374"/>
            <a:chOff x="0" y="-57149"/>
            <a:chExt cx="6604533" cy="1374749"/>
          </a:xfrm>
        </p:grpSpPr>
        <p:sp>
          <p:nvSpPr>
            <p:cNvPr id="17" name="TextBox 17"/>
            <p:cNvSpPr txBox="1"/>
            <p:nvPr/>
          </p:nvSpPr>
          <p:spPr>
            <a:xfrm>
              <a:off x="0" y="-57149"/>
              <a:ext cx="6604533" cy="769443"/>
            </a:xfrm>
            <a:prstGeom prst="rect">
              <a:avLst/>
            </a:prstGeom>
          </p:spPr>
          <p:txBody>
            <a:bodyPr lIns="0" tIns="0" rIns="0" bIns="0" rtlCol="0" anchor="t">
              <a:spAutoFit/>
            </a:bodyPr>
            <a:lstStyle/>
            <a:p>
              <a:pPr algn="ctr">
                <a:lnSpc>
                  <a:spcPts val="2986"/>
                </a:lnSpc>
              </a:pPr>
              <a:r>
                <a:rPr lang="en-US" sz="2133" spc="149">
                  <a:solidFill>
                    <a:srgbClr val="97BCC7"/>
                  </a:solidFill>
                </a:rPr>
                <a:t>VISTA</a:t>
              </a:r>
            </a:p>
          </p:txBody>
        </p:sp>
        <p:sp>
          <p:nvSpPr>
            <p:cNvPr id="18" name="TextBox 18"/>
            <p:cNvSpPr txBox="1"/>
            <p:nvPr/>
          </p:nvSpPr>
          <p:spPr>
            <a:xfrm>
              <a:off x="0" y="702046"/>
              <a:ext cx="6604533" cy="615554"/>
            </a:xfrm>
            <a:prstGeom prst="rect">
              <a:avLst/>
            </a:prstGeom>
          </p:spPr>
          <p:txBody>
            <a:bodyPr lIns="0" tIns="0" rIns="0" bIns="0" rtlCol="0" anchor="t">
              <a:spAutoFit/>
            </a:bodyPr>
            <a:lstStyle/>
            <a:p>
              <a:pPr algn="ctr">
                <a:lnSpc>
                  <a:spcPts val="2400"/>
                </a:lnSpc>
              </a:pPr>
              <a:r>
                <a:rPr lang="en-US" sz="1600" spc="16">
                  <a:solidFill>
                    <a:srgbClr val="F8FBFD"/>
                  </a:solidFill>
                </a:rPr>
                <a:t>capacity building</a:t>
              </a:r>
            </a:p>
          </p:txBody>
        </p:sp>
      </p:grpSp>
      <p:grpSp>
        <p:nvGrpSpPr>
          <p:cNvPr id="19" name="Group 19"/>
          <p:cNvGrpSpPr/>
          <p:nvPr/>
        </p:nvGrpSpPr>
        <p:grpSpPr>
          <a:xfrm>
            <a:off x="8457933" y="3118671"/>
            <a:ext cx="3302267" cy="687374"/>
            <a:chOff x="0" y="-57149"/>
            <a:chExt cx="6604533" cy="1374749"/>
          </a:xfrm>
        </p:grpSpPr>
        <p:sp>
          <p:nvSpPr>
            <p:cNvPr id="20" name="TextBox 20"/>
            <p:cNvSpPr txBox="1"/>
            <p:nvPr/>
          </p:nvSpPr>
          <p:spPr>
            <a:xfrm>
              <a:off x="0" y="-57149"/>
              <a:ext cx="6604533" cy="769443"/>
            </a:xfrm>
            <a:prstGeom prst="rect">
              <a:avLst/>
            </a:prstGeom>
          </p:spPr>
          <p:txBody>
            <a:bodyPr lIns="0" tIns="0" rIns="0" bIns="0" rtlCol="0" anchor="t">
              <a:spAutoFit/>
            </a:bodyPr>
            <a:lstStyle/>
            <a:p>
              <a:pPr algn="ctr">
                <a:lnSpc>
                  <a:spcPts val="2986"/>
                </a:lnSpc>
              </a:pPr>
              <a:r>
                <a:rPr lang="en-US" sz="2133" spc="149">
                  <a:solidFill>
                    <a:srgbClr val="97BCC7"/>
                  </a:solidFill>
                </a:rPr>
                <a:t>NCCC</a:t>
              </a:r>
            </a:p>
          </p:txBody>
        </p:sp>
        <p:sp>
          <p:nvSpPr>
            <p:cNvPr id="21" name="TextBox 21"/>
            <p:cNvSpPr txBox="1"/>
            <p:nvPr/>
          </p:nvSpPr>
          <p:spPr>
            <a:xfrm>
              <a:off x="0" y="702046"/>
              <a:ext cx="6604533" cy="615554"/>
            </a:xfrm>
            <a:prstGeom prst="rect">
              <a:avLst/>
            </a:prstGeom>
          </p:spPr>
          <p:txBody>
            <a:bodyPr lIns="0" tIns="0" rIns="0" bIns="0" rtlCol="0" anchor="t">
              <a:spAutoFit/>
            </a:bodyPr>
            <a:lstStyle/>
            <a:p>
              <a:pPr algn="ctr">
                <a:lnSpc>
                  <a:spcPts val="2400"/>
                </a:lnSpc>
              </a:pPr>
              <a:r>
                <a:rPr lang="en-US" sz="1600" spc="16">
                  <a:solidFill>
                    <a:srgbClr val="F8FBFD"/>
                  </a:solidFill>
                </a:rPr>
                <a:t>team based service projects</a:t>
              </a:r>
            </a:p>
          </p:txBody>
        </p:sp>
      </p:grpSp>
      <p:pic>
        <p:nvPicPr>
          <p:cNvPr id="22" name="Picture 21"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67579" y="4447987"/>
            <a:ext cx="1572816" cy="10822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D2"/>
        </a:solidFill>
        <a:effectLst/>
      </p:bgPr>
    </p:bg>
    <p:spTree>
      <p:nvGrpSpPr>
        <p:cNvPr id="1" name=""/>
        <p:cNvGrpSpPr/>
        <p:nvPr/>
      </p:nvGrpSpPr>
      <p:grpSpPr>
        <a:xfrm>
          <a:off x="0" y="0"/>
          <a:ext cx="0" cy="0"/>
          <a:chOff x="0" y="0"/>
          <a:chExt cx="0" cy="0"/>
        </a:xfrm>
      </p:grpSpPr>
      <p:sp>
        <p:nvSpPr>
          <p:cNvPr id="2" name="AutoShape 2"/>
          <p:cNvSpPr/>
          <p:nvPr/>
        </p:nvSpPr>
        <p:spPr>
          <a:xfrm>
            <a:off x="-127000" y="3911600"/>
            <a:ext cx="12446000" cy="50800"/>
          </a:xfrm>
          <a:prstGeom prst="rect">
            <a:avLst/>
          </a:prstGeom>
          <a:solidFill>
            <a:srgbClr val="3B2B94"/>
          </a:solidFill>
        </p:spPr>
      </p:sp>
      <p:grpSp>
        <p:nvGrpSpPr>
          <p:cNvPr id="3" name="Group 3"/>
          <p:cNvGrpSpPr/>
          <p:nvPr/>
        </p:nvGrpSpPr>
        <p:grpSpPr>
          <a:xfrm rot="-10800000">
            <a:off x="1798168" y="3772880"/>
            <a:ext cx="379030" cy="328240"/>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D2F32"/>
            </a:solidFill>
          </p:spPr>
        </p:sp>
      </p:grpSp>
      <p:grpSp>
        <p:nvGrpSpPr>
          <p:cNvPr id="5" name="Group 5"/>
          <p:cNvGrpSpPr/>
          <p:nvPr/>
        </p:nvGrpSpPr>
        <p:grpSpPr>
          <a:xfrm rot="-10800000">
            <a:off x="4537046" y="3772880"/>
            <a:ext cx="379030" cy="328240"/>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D2F32"/>
            </a:solidFill>
          </p:spPr>
        </p:sp>
      </p:grpSp>
      <p:grpSp>
        <p:nvGrpSpPr>
          <p:cNvPr id="7" name="Group 7"/>
          <p:cNvGrpSpPr/>
          <p:nvPr/>
        </p:nvGrpSpPr>
        <p:grpSpPr>
          <a:xfrm rot="-10800000">
            <a:off x="7275924" y="3772880"/>
            <a:ext cx="379030" cy="328240"/>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D2F32"/>
            </a:solidFill>
          </p:spPr>
        </p:sp>
      </p:grpSp>
      <p:grpSp>
        <p:nvGrpSpPr>
          <p:cNvPr id="9" name="Group 9"/>
          <p:cNvGrpSpPr/>
          <p:nvPr/>
        </p:nvGrpSpPr>
        <p:grpSpPr>
          <a:xfrm rot="-10800000">
            <a:off x="10014802" y="3772880"/>
            <a:ext cx="379030" cy="328240"/>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D2F32"/>
            </a:solidFill>
          </p:spPr>
        </p:sp>
      </p:grpSp>
      <p:grpSp>
        <p:nvGrpSpPr>
          <p:cNvPr id="11" name="Group 11"/>
          <p:cNvGrpSpPr/>
          <p:nvPr/>
        </p:nvGrpSpPr>
        <p:grpSpPr>
          <a:xfrm>
            <a:off x="9883775" y="-314170"/>
            <a:ext cx="3435350" cy="343535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12542"/>
            </a:solidFill>
          </p:spPr>
        </p:sp>
      </p:grpSp>
      <p:grpSp>
        <p:nvGrpSpPr>
          <p:cNvPr id="13" name="Group 13"/>
          <p:cNvGrpSpPr/>
          <p:nvPr/>
        </p:nvGrpSpPr>
        <p:grpSpPr>
          <a:xfrm rot="-10800000">
            <a:off x="10810984" y="2324100"/>
            <a:ext cx="2508141" cy="2172050"/>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D2F32"/>
            </a:solidFill>
          </p:spPr>
        </p:sp>
      </p:grpSp>
      <p:sp>
        <p:nvSpPr>
          <p:cNvPr id="15" name="TextBox 15"/>
          <p:cNvSpPr txBox="1"/>
          <p:nvPr/>
        </p:nvSpPr>
        <p:spPr>
          <a:xfrm>
            <a:off x="685801" y="1169803"/>
            <a:ext cx="8824723" cy="756617"/>
          </a:xfrm>
          <a:prstGeom prst="rect">
            <a:avLst/>
          </a:prstGeom>
        </p:spPr>
        <p:txBody>
          <a:bodyPr lIns="0" tIns="0" rIns="0" bIns="0" rtlCol="0" anchor="t">
            <a:spAutoFit/>
          </a:bodyPr>
          <a:lstStyle/>
          <a:p>
            <a:pPr defTabSz="609630">
              <a:lnSpc>
                <a:spcPts val="5867"/>
              </a:lnSpc>
            </a:pPr>
            <a:r>
              <a:rPr lang="en-US" sz="5867" spc="587">
                <a:solidFill>
                  <a:srgbClr val="3B2B94"/>
                </a:solidFill>
                <a:latin typeface="Century Gothic" panose="020B0502020202020204" pitchFamily="34" charset="0"/>
              </a:rPr>
              <a:t>AMERICORPS TERMS</a:t>
            </a:r>
          </a:p>
        </p:txBody>
      </p:sp>
      <p:grpSp>
        <p:nvGrpSpPr>
          <p:cNvPr id="16" name="Group 16"/>
          <p:cNvGrpSpPr/>
          <p:nvPr/>
        </p:nvGrpSpPr>
        <p:grpSpPr>
          <a:xfrm>
            <a:off x="781050" y="4266877"/>
            <a:ext cx="2603767" cy="1302928"/>
            <a:chOff x="0" y="-57149"/>
            <a:chExt cx="5207533" cy="2605856"/>
          </a:xfrm>
        </p:grpSpPr>
        <p:sp>
          <p:nvSpPr>
            <p:cNvPr id="17" name="TextBox 17"/>
            <p:cNvSpPr txBox="1"/>
            <p:nvPr/>
          </p:nvSpPr>
          <p:spPr>
            <a:xfrm>
              <a:off x="0" y="-57149"/>
              <a:ext cx="5207533" cy="769442"/>
            </a:xfrm>
            <a:prstGeom prst="rect">
              <a:avLst/>
            </a:prstGeom>
          </p:spPr>
          <p:txBody>
            <a:bodyPr lIns="0" tIns="0" rIns="0" bIns="0" rtlCol="0" anchor="t">
              <a:spAutoFit/>
            </a:bodyPr>
            <a:lstStyle/>
            <a:p>
              <a:pPr algn="ctr" defTabSz="609630">
                <a:lnSpc>
                  <a:spcPts val="2986"/>
                </a:lnSpc>
              </a:pPr>
              <a:r>
                <a:rPr lang="en-US" sz="2133" spc="149">
                  <a:solidFill>
                    <a:srgbClr val="112542"/>
                  </a:solidFill>
                  <a:latin typeface="Century Gothic" panose="020B0502020202020204" pitchFamily="34" charset="0"/>
                </a:rPr>
                <a:t>MEMBER</a:t>
              </a:r>
            </a:p>
          </p:txBody>
        </p:sp>
        <p:sp>
          <p:nvSpPr>
            <p:cNvPr id="18" name="TextBox 18"/>
            <p:cNvSpPr txBox="1"/>
            <p:nvPr/>
          </p:nvSpPr>
          <p:spPr>
            <a:xfrm>
              <a:off x="0" y="702047"/>
              <a:ext cx="5207533" cy="1846660"/>
            </a:xfrm>
            <a:prstGeom prst="rect">
              <a:avLst/>
            </a:prstGeom>
          </p:spPr>
          <p:txBody>
            <a:bodyPr lIns="0" tIns="0" rIns="0" bIns="0" rtlCol="0" anchor="t">
              <a:spAutoFit/>
            </a:bodyPr>
            <a:lstStyle/>
            <a:p>
              <a:pPr algn="ctr" defTabSz="609630">
                <a:lnSpc>
                  <a:spcPts val="2400"/>
                </a:lnSpc>
              </a:pPr>
              <a:r>
                <a:rPr lang="en-US" sz="1600" spc="16">
                  <a:solidFill>
                    <a:srgbClr val="3B2B94"/>
                  </a:solidFill>
                  <a:latin typeface="Century Gothic" panose="020B0502020202020204" pitchFamily="34" charset="0"/>
                </a:rPr>
                <a:t>not employee</a:t>
              </a:r>
            </a:p>
            <a:p>
              <a:pPr algn="ctr" defTabSz="609630">
                <a:lnSpc>
                  <a:spcPts val="2400"/>
                </a:lnSpc>
              </a:pPr>
              <a:r>
                <a:rPr lang="en-US" sz="1600" spc="16">
                  <a:solidFill>
                    <a:srgbClr val="3B2B94"/>
                  </a:solidFill>
                  <a:latin typeface="Century Gothic" panose="020B0502020202020204" pitchFamily="34" charset="0"/>
                </a:rPr>
                <a:t>not worker</a:t>
              </a:r>
            </a:p>
            <a:p>
              <a:pPr algn="ctr" defTabSz="609630">
                <a:lnSpc>
                  <a:spcPts val="2400"/>
                </a:lnSpc>
              </a:pPr>
              <a:r>
                <a:rPr lang="en-US" sz="1600" spc="16">
                  <a:solidFill>
                    <a:srgbClr val="3B2B94"/>
                  </a:solidFill>
                  <a:latin typeface="Century Gothic" panose="020B0502020202020204" pitchFamily="34" charset="0"/>
                </a:rPr>
                <a:t>not volunteer</a:t>
              </a:r>
            </a:p>
          </p:txBody>
        </p:sp>
      </p:grpSp>
      <p:grpSp>
        <p:nvGrpSpPr>
          <p:cNvPr id="19" name="Group 19"/>
          <p:cNvGrpSpPr/>
          <p:nvPr/>
        </p:nvGrpSpPr>
        <p:grpSpPr>
          <a:xfrm>
            <a:off x="3519928" y="4266877"/>
            <a:ext cx="2603767" cy="1302928"/>
            <a:chOff x="0" y="-57149"/>
            <a:chExt cx="5207533" cy="2605856"/>
          </a:xfrm>
        </p:grpSpPr>
        <p:sp>
          <p:nvSpPr>
            <p:cNvPr id="20" name="TextBox 20"/>
            <p:cNvSpPr txBox="1"/>
            <p:nvPr/>
          </p:nvSpPr>
          <p:spPr>
            <a:xfrm>
              <a:off x="0" y="-57149"/>
              <a:ext cx="5207533" cy="769442"/>
            </a:xfrm>
            <a:prstGeom prst="rect">
              <a:avLst/>
            </a:prstGeom>
          </p:spPr>
          <p:txBody>
            <a:bodyPr lIns="0" tIns="0" rIns="0" bIns="0" rtlCol="0" anchor="t">
              <a:spAutoFit/>
            </a:bodyPr>
            <a:lstStyle/>
            <a:p>
              <a:pPr algn="ctr" defTabSz="609630">
                <a:lnSpc>
                  <a:spcPts val="2986"/>
                </a:lnSpc>
              </a:pPr>
              <a:r>
                <a:rPr lang="en-US" sz="2133" spc="149">
                  <a:solidFill>
                    <a:srgbClr val="112542"/>
                  </a:solidFill>
                  <a:latin typeface="Century Gothic" panose="020B0502020202020204" pitchFamily="34" charset="0"/>
                </a:rPr>
                <a:t>SERVICE SITE</a:t>
              </a:r>
            </a:p>
          </p:txBody>
        </p:sp>
        <p:sp>
          <p:nvSpPr>
            <p:cNvPr id="21" name="TextBox 21"/>
            <p:cNvSpPr txBox="1"/>
            <p:nvPr/>
          </p:nvSpPr>
          <p:spPr>
            <a:xfrm>
              <a:off x="0" y="702047"/>
              <a:ext cx="5207533" cy="1846660"/>
            </a:xfrm>
            <a:prstGeom prst="rect">
              <a:avLst/>
            </a:prstGeom>
          </p:spPr>
          <p:txBody>
            <a:bodyPr lIns="0" tIns="0" rIns="0" bIns="0" rtlCol="0" anchor="t">
              <a:spAutoFit/>
            </a:bodyPr>
            <a:lstStyle/>
            <a:p>
              <a:pPr algn="ctr" defTabSz="609630">
                <a:lnSpc>
                  <a:spcPts val="2400"/>
                </a:lnSpc>
              </a:pPr>
              <a:r>
                <a:rPr lang="en-US" sz="1600" spc="16">
                  <a:solidFill>
                    <a:srgbClr val="3B2B94"/>
                  </a:solidFill>
                  <a:latin typeface="Century Gothic" panose="020B0502020202020204" pitchFamily="34" charset="0"/>
                </a:rPr>
                <a:t>not job</a:t>
              </a:r>
            </a:p>
            <a:p>
              <a:pPr algn="ctr" defTabSz="609630">
                <a:lnSpc>
                  <a:spcPts val="2400"/>
                </a:lnSpc>
              </a:pPr>
              <a:r>
                <a:rPr lang="en-US" sz="1600" spc="16">
                  <a:solidFill>
                    <a:srgbClr val="3B2B94"/>
                  </a:solidFill>
                  <a:latin typeface="Century Gothic" panose="020B0502020202020204" pitchFamily="34" charset="0"/>
                </a:rPr>
                <a:t>not employment</a:t>
              </a:r>
            </a:p>
            <a:p>
              <a:pPr algn="ctr" defTabSz="609630">
                <a:lnSpc>
                  <a:spcPts val="2400"/>
                </a:lnSpc>
              </a:pPr>
              <a:r>
                <a:rPr lang="en-US" sz="1600" spc="16">
                  <a:solidFill>
                    <a:srgbClr val="3B2B94"/>
                  </a:solidFill>
                  <a:latin typeface="Century Gothic" panose="020B0502020202020204" pitchFamily="34" charset="0"/>
                </a:rPr>
                <a:t>not worksite</a:t>
              </a:r>
            </a:p>
          </p:txBody>
        </p:sp>
      </p:grpSp>
      <p:grpSp>
        <p:nvGrpSpPr>
          <p:cNvPr id="22" name="Group 22"/>
          <p:cNvGrpSpPr/>
          <p:nvPr/>
        </p:nvGrpSpPr>
        <p:grpSpPr>
          <a:xfrm>
            <a:off x="6258805" y="4266877"/>
            <a:ext cx="2603767" cy="1062422"/>
            <a:chOff x="0" y="-57151"/>
            <a:chExt cx="5207533" cy="2124845"/>
          </a:xfrm>
        </p:grpSpPr>
        <p:sp>
          <p:nvSpPr>
            <p:cNvPr id="23" name="TextBox 23"/>
            <p:cNvSpPr txBox="1"/>
            <p:nvPr/>
          </p:nvSpPr>
          <p:spPr>
            <a:xfrm>
              <a:off x="0" y="-57151"/>
              <a:ext cx="5207533" cy="1538883"/>
            </a:xfrm>
            <a:prstGeom prst="rect">
              <a:avLst/>
            </a:prstGeom>
          </p:spPr>
          <p:txBody>
            <a:bodyPr lIns="0" tIns="0" rIns="0" bIns="0" rtlCol="0" anchor="t">
              <a:spAutoFit/>
            </a:bodyPr>
            <a:lstStyle/>
            <a:p>
              <a:pPr algn="ctr" defTabSz="609630">
                <a:lnSpc>
                  <a:spcPts val="2986"/>
                </a:lnSpc>
              </a:pPr>
              <a:r>
                <a:rPr lang="en-US" sz="2133" spc="149">
                  <a:solidFill>
                    <a:srgbClr val="112542"/>
                  </a:solidFill>
                  <a:latin typeface="Century Gothic" panose="020B0502020202020204" pitchFamily="34" charset="0"/>
                </a:rPr>
                <a:t>POSITION DESCRIPTION</a:t>
              </a:r>
            </a:p>
          </p:txBody>
        </p:sp>
        <p:sp>
          <p:nvSpPr>
            <p:cNvPr id="24" name="TextBox 24"/>
            <p:cNvSpPr txBox="1"/>
            <p:nvPr/>
          </p:nvSpPr>
          <p:spPr>
            <a:xfrm>
              <a:off x="0" y="1452140"/>
              <a:ext cx="5207533" cy="615554"/>
            </a:xfrm>
            <a:prstGeom prst="rect">
              <a:avLst/>
            </a:prstGeom>
          </p:spPr>
          <p:txBody>
            <a:bodyPr lIns="0" tIns="0" rIns="0" bIns="0" rtlCol="0" anchor="t">
              <a:spAutoFit/>
            </a:bodyPr>
            <a:lstStyle/>
            <a:p>
              <a:pPr algn="ctr" defTabSz="609630">
                <a:lnSpc>
                  <a:spcPts val="2400"/>
                </a:lnSpc>
              </a:pPr>
              <a:r>
                <a:rPr lang="en-US" sz="1600" spc="16">
                  <a:solidFill>
                    <a:srgbClr val="3B2B94"/>
                  </a:solidFill>
                  <a:latin typeface="Century Gothic" panose="020B0502020202020204" pitchFamily="34" charset="0"/>
                </a:rPr>
                <a:t>not job description</a:t>
              </a:r>
            </a:p>
          </p:txBody>
        </p:sp>
      </p:grpSp>
      <p:grpSp>
        <p:nvGrpSpPr>
          <p:cNvPr id="25" name="Group 25"/>
          <p:cNvGrpSpPr/>
          <p:nvPr/>
        </p:nvGrpSpPr>
        <p:grpSpPr>
          <a:xfrm>
            <a:off x="8997683" y="4266876"/>
            <a:ext cx="2603767" cy="1677976"/>
            <a:chOff x="0" y="-57151"/>
            <a:chExt cx="5207533" cy="3355952"/>
          </a:xfrm>
        </p:grpSpPr>
        <p:sp>
          <p:nvSpPr>
            <p:cNvPr id="26" name="TextBox 26"/>
            <p:cNvSpPr txBox="1"/>
            <p:nvPr/>
          </p:nvSpPr>
          <p:spPr>
            <a:xfrm>
              <a:off x="0" y="-57151"/>
              <a:ext cx="5207533" cy="1538882"/>
            </a:xfrm>
            <a:prstGeom prst="rect">
              <a:avLst/>
            </a:prstGeom>
          </p:spPr>
          <p:txBody>
            <a:bodyPr lIns="0" tIns="0" rIns="0" bIns="0" rtlCol="0" anchor="t">
              <a:spAutoFit/>
            </a:bodyPr>
            <a:lstStyle/>
            <a:p>
              <a:pPr algn="ctr" defTabSz="609630">
                <a:lnSpc>
                  <a:spcPts val="2986"/>
                </a:lnSpc>
              </a:pPr>
              <a:r>
                <a:rPr lang="en-US" sz="2133" spc="149">
                  <a:solidFill>
                    <a:srgbClr val="112542"/>
                  </a:solidFill>
                  <a:latin typeface="Century Gothic" panose="020B0502020202020204" pitchFamily="34" charset="0"/>
                </a:rPr>
                <a:t>LIVING ALLOWANCE</a:t>
              </a:r>
            </a:p>
          </p:txBody>
        </p:sp>
        <p:sp>
          <p:nvSpPr>
            <p:cNvPr id="27" name="TextBox 27"/>
            <p:cNvSpPr txBox="1"/>
            <p:nvPr/>
          </p:nvSpPr>
          <p:spPr>
            <a:xfrm>
              <a:off x="0" y="1452141"/>
              <a:ext cx="5207533" cy="1846660"/>
            </a:xfrm>
            <a:prstGeom prst="rect">
              <a:avLst/>
            </a:prstGeom>
          </p:spPr>
          <p:txBody>
            <a:bodyPr lIns="0" tIns="0" rIns="0" bIns="0" rtlCol="0" anchor="t">
              <a:spAutoFit/>
            </a:bodyPr>
            <a:lstStyle/>
            <a:p>
              <a:pPr algn="ctr" defTabSz="609630">
                <a:lnSpc>
                  <a:spcPts val="2400"/>
                </a:lnSpc>
              </a:pPr>
              <a:r>
                <a:rPr lang="en-US" sz="1600" spc="16">
                  <a:solidFill>
                    <a:srgbClr val="3B2B94"/>
                  </a:solidFill>
                  <a:latin typeface="Century Gothic" panose="020B0502020202020204" pitchFamily="34" charset="0"/>
                </a:rPr>
                <a:t>not salary</a:t>
              </a:r>
            </a:p>
            <a:p>
              <a:pPr algn="ctr" defTabSz="609630">
                <a:lnSpc>
                  <a:spcPts val="2400"/>
                </a:lnSpc>
              </a:pPr>
              <a:r>
                <a:rPr lang="en-US" sz="1600" spc="16">
                  <a:solidFill>
                    <a:srgbClr val="3B2B94"/>
                  </a:solidFill>
                  <a:latin typeface="Century Gothic" panose="020B0502020202020204" pitchFamily="34" charset="0"/>
                </a:rPr>
                <a:t>not wage</a:t>
              </a:r>
            </a:p>
            <a:p>
              <a:pPr algn="ctr" defTabSz="609630">
                <a:lnSpc>
                  <a:spcPts val="2400"/>
                </a:lnSpc>
              </a:pPr>
              <a:r>
                <a:rPr lang="en-US" sz="1600" spc="16">
                  <a:solidFill>
                    <a:srgbClr val="3B2B94"/>
                  </a:solidFill>
                  <a:latin typeface="Century Gothic" panose="020B0502020202020204" pitchFamily="34" charset="0"/>
                </a:rPr>
                <a:t>not stipend</a:t>
              </a:r>
            </a:p>
          </p:txBody>
        </p:sp>
      </p:grpSp>
      <p:pic>
        <p:nvPicPr>
          <p:cNvPr id="28" name="Picture 27" descr="Logo&#10;&#10;Description automatically generated">
            <a:extLst>
              <a:ext uri="{FF2B5EF4-FFF2-40B4-BE49-F238E27FC236}">
                <a16:creationId xmlns:a16="http://schemas.microsoft.com/office/drawing/2014/main" id="{A313C11A-A9AF-8CDC-E600-E4B7D924AA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77718" y="312420"/>
            <a:ext cx="1572816" cy="1082271"/>
          </a:xfrm>
          <a:prstGeom prst="rect">
            <a:avLst/>
          </a:prstGeom>
        </p:spPr>
      </p:pic>
    </p:spTree>
  </p:cSld>
  <p:clrMapOvr>
    <a:masterClrMapping/>
  </p:clrMapOvr>
</p:sld>
</file>

<file path=ppt/theme/theme1.xml><?xml version="1.0" encoding="utf-8"?>
<a:theme xmlns:a="http://schemas.openxmlformats.org/drawingml/2006/main" name="Office Theme">
  <a:themeElements>
    <a:clrScheme name="AmeriCorps">
      <a:dk1>
        <a:srgbClr val="FFFFFF"/>
      </a:dk1>
      <a:lt1>
        <a:srgbClr val="000000"/>
      </a:lt1>
      <a:dk2>
        <a:srgbClr val="FFFFFF"/>
      </a:dk2>
      <a:lt2>
        <a:srgbClr val="E7E6E6"/>
      </a:lt2>
      <a:accent1>
        <a:srgbClr val="B82128"/>
      </a:accent1>
      <a:accent2>
        <a:srgbClr val="FFF4D2"/>
      </a:accent2>
      <a:accent3>
        <a:srgbClr val="7F7B82"/>
      </a:accent3>
      <a:accent4>
        <a:srgbClr val="2DC4B6"/>
      </a:accent4>
      <a:accent5>
        <a:srgbClr val="1550ED"/>
      </a:accent5>
      <a:accent6>
        <a:srgbClr val="70AD47"/>
      </a:accent6>
      <a:hlink>
        <a:srgbClr val="FFFFFF"/>
      </a:hlink>
      <a:folHlink>
        <a:srgbClr val="FFF4D2"/>
      </a:folHlink>
    </a:clrScheme>
    <a:fontScheme name="Custom 2">
      <a:majorFont>
        <a:latin typeface="Century Gothic (bold)"/>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 id="{1F1B0028-2F35-4BB5-9683-0BFDD86EF2DC}" vid="{F231FB3F-65A8-4282-8A41-3C87F91BC88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AmeriCorps PPT Template</Template>
  <TotalTime>269</TotalTime>
  <Words>1211</Words>
  <Application>Microsoft Office PowerPoint</Application>
  <PresentationFormat>Widescreen</PresentationFormat>
  <Paragraphs>220</Paragraphs>
  <Slides>28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Century Gothic</vt:lpstr>
      <vt:lpstr>Century Gothic (bold)</vt:lpstr>
      <vt:lpstr>Glacial Indifference</vt:lpstr>
      <vt:lpstr>Montserrat Classic Bold</vt:lpstr>
      <vt:lpstr>Office Theme</vt:lpstr>
      <vt:lpstr>1_Office Theme</vt:lpstr>
      <vt:lpstr>PowerPoint Presentation</vt:lpstr>
      <vt:lpstr>Introductions</vt:lpstr>
      <vt:lpstr>Quick Getting To Know You</vt:lpstr>
      <vt:lpstr>PowerPoint Presentation</vt:lpstr>
      <vt:lpstr>PowerPoint Presentation</vt:lpstr>
      <vt:lpstr>AmeriCorps Values</vt:lpstr>
      <vt:lpstr>PowerPoint Presentation</vt:lpstr>
      <vt:lpstr>PowerPoint Presentation</vt:lpstr>
      <vt:lpstr>PowerPoint Presentation</vt:lpstr>
      <vt:lpstr>PowerPoint Presentation</vt:lpstr>
      <vt:lpstr>National Service History &amp; Roots</vt:lpstr>
      <vt:lpstr>PowerPoint Presentation</vt:lpstr>
      <vt:lpstr>PowerPoint Presentation</vt:lpstr>
      <vt:lpstr>In Kentucky Alone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Homes for All in Kentucky</vt:lpstr>
      <vt:lpstr>Making the Most of Your Service</vt:lpstr>
      <vt:lpstr>PowerPoint Presentation</vt:lpstr>
      <vt:lpstr>PowerPoint Presentation</vt:lpstr>
      <vt:lpstr>PowerPoint Presentation</vt:lpstr>
      <vt:lpstr>PowerPoint Presentation</vt:lpstr>
      <vt:lpstr>Training + Housekeeping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Szabo</dc:creator>
  <cp:lastModifiedBy>Admin</cp:lastModifiedBy>
  <cp:revision>8</cp:revision>
  <dcterms:created xsi:type="dcterms:W3CDTF">2022-08-10T15:55:04Z</dcterms:created>
  <dcterms:modified xsi:type="dcterms:W3CDTF">2022-08-17T01:39:21Z</dcterms:modified>
</cp:coreProperties>
</file>