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9" r:id="rId3"/>
    <p:sldId id="258" r:id="rId4"/>
    <p:sldId id="260" r:id="rId5"/>
    <p:sldId id="270" r:id="rId6"/>
    <p:sldId id="312" r:id="rId7"/>
    <p:sldId id="316" r:id="rId8"/>
    <p:sldId id="291" r:id="rId9"/>
    <p:sldId id="292" r:id="rId10"/>
    <p:sldId id="261" r:id="rId11"/>
    <p:sldId id="275" r:id="rId12"/>
    <p:sldId id="277" r:id="rId13"/>
    <p:sldId id="271" r:id="rId14"/>
    <p:sldId id="315" r:id="rId15"/>
    <p:sldId id="264" r:id="rId16"/>
    <p:sldId id="274" r:id="rId17"/>
    <p:sldId id="273" r:id="rId18"/>
    <p:sldId id="278" r:id="rId19"/>
    <p:sldId id="282" r:id="rId20"/>
    <p:sldId id="283" r:id="rId21"/>
    <p:sldId id="279" r:id="rId22"/>
    <p:sldId id="314" r:id="rId23"/>
    <p:sldId id="307" r:id="rId24"/>
    <p:sldId id="318" r:id="rId25"/>
    <p:sldId id="280" r:id="rId26"/>
    <p:sldId id="281" r:id="rId27"/>
    <p:sldId id="309" r:id="rId28"/>
    <p:sldId id="286" r:id="rId29"/>
    <p:sldId id="284" r:id="rId30"/>
    <p:sldId id="287" r:id="rId31"/>
    <p:sldId id="276" r:id="rId32"/>
    <p:sldId id="272" r:id="rId33"/>
    <p:sldId id="265" r:id="rId34"/>
    <p:sldId id="317" r:id="rId35"/>
    <p:sldId id="311" r:id="rId36"/>
    <p:sldId id="269" r:id="rId37"/>
    <p:sldId id="310" r:id="rId38"/>
    <p:sldId id="293" r:id="rId39"/>
    <p:sldId id="313" r:id="rId40"/>
    <p:sldId id="262" r:id="rId41"/>
    <p:sldId id="308" r:id="rId42"/>
    <p:sldId id="300"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1" d="100"/>
          <a:sy n="101" d="100"/>
        </p:scale>
        <p:origin x="174" y="108"/>
      </p:cViewPr>
      <p:guideLst/>
    </p:cSldViewPr>
  </p:slideViewPr>
  <p:notesTextViewPr>
    <p:cViewPr>
      <p:scale>
        <a:sx n="1" d="1"/>
        <a:sy n="1" d="1"/>
      </p:scale>
      <p:origin x="0" y="0"/>
    </p:cViewPr>
  </p:notesTextViewPr>
  <p:sorterViewPr>
    <p:cViewPr>
      <p:scale>
        <a:sx n="100" d="100"/>
        <a:sy n="100" d="100"/>
      </p:scale>
      <p:origin x="0" y="-22180"/>
    </p:cViewPr>
  </p:sorter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76493-58A1-48E2-BC6B-66457548E783}"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54CFF-ACCE-4212-BDA7-3638AB3540F4}" type="slidenum">
              <a:rPr lang="en-US" smtClean="0"/>
              <a:t>‹#›</a:t>
            </a:fld>
            <a:endParaRPr lang="en-US"/>
          </a:p>
        </p:txBody>
      </p:sp>
    </p:spTree>
    <p:extLst>
      <p:ext uri="{BB962C8B-B14F-4D97-AF65-F5344CB8AC3E}">
        <p14:creationId xmlns:p14="http://schemas.microsoft.com/office/powerpoint/2010/main" val="145009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1</a:t>
            </a:fld>
            <a:endParaRPr lang="en-US"/>
          </a:p>
        </p:txBody>
      </p:sp>
    </p:spTree>
    <p:extLst>
      <p:ext uri="{BB962C8B-B14F-4D97-AF65-F5344CB8AC3E}">
        <p14:creationId xmlns:p14="http://schemas.microsoft.com/office/powerpoint/2010/main" val="218565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10</a:t>
            </a:fld>
            <a:endParaRPr lang="en-US"/>
          </a:p>
        </p:txBody>
      </p:sp>
    </p:spTree>
    <p:extLst>
      <p:ext uri="{BB962C8B-B14F-4D97-AF65-F5344CB8AC3E}">
        <p14:creationId xmlns:p14="http://schemas.microsoft.com/office/powerpoint/2010/main" val="241103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11</a:t>
            </a:fld>
            <a:endParaRPr lang="en-US"/>
          </a:p>
        </p:txBody>
      </p:sp>
    </p:spTree>
    <p:extLst>
      <p:ext uri="{BB962C8B-B14F-4D97-AF65-F5344CB8AC3E}">
        <p14:creationId xmlns:p14="http://schemas.microsoft.com/office/powerpoint/2010/main" val="104599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12</a:t>
            </a:fld>
            <a:endParaRPr lang="en-US"/>
          </a:p>
        </p:txBody>
      </p:sp>
    </p:spTree>
    <p:extLst>
      <p:ext uri="{BB962C8B-B14F-4D97-AF65-F5344CB8AC3E}">
        <p14:creationId xmlns:p14="http://schemas.microsoft.com/office/powerpoint/2010/main" val="412779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13</a:t>
            </a:fld>
            <a:endParaRPr lang="en-US"/>
          </a:p>
        </p:txBody>
      </p:sp>
    </p:spTree>
    <p:extLst>
      <p:ext uri="{BB962C8B-B14F-4D97-AF65-F5344CB8AC3E}">
        <p14:creationId xmlns:p14="http://schemas.microsoft.com/office/powerpoint/2010/main" val="72947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14</a:t>
            </a:fld>
            <a:endParaRPr lang="en-US"/>
          </a:p>
        </p:txBody>
      </p:sp>
    </p:spTree>
    <p:extLst>
      <p:ext uri="{BB962C8B-B14F-4D97-AF65-F5344CB8AC3E}">
        <p14:creationId xmlns:p14="http://schemas.microsoft.com/office/powerpoint/2010/main" val="80348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15</a:t>
            </a:fld>
            <a:endParaRPr lang="en-US"/>
          </a:p>
        </p:txBody>
      </p:sp>
    </p:spTree>
    <p:extLst>
      <p:ext uri="{BB962C8B-B14F-4D97-AF65-F5344CB8AC3E}">
        <p14:creationId xmlns:p14="http://schemas.microsoft.com/office/powerpoint/2010/main" val="1074997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16</a:t>
            </a:fld>
            <a:endParaRPr lang="en-US"/>
          </a:p>
        </p:txBody>
      </p:sp>
    </p:spTree>
    <p:extLst>
      <p:ext uri="{BB962C8B-B14F-4D97-AF65-F5344CB8AC3E}">
        <p14:creationId xmlns:p14="http://schemas.microsoft.com/office/powerpoint/2010/main" val="733193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17</a:t>
            </a:fld>
            <a:endParaRPr lang="en-US"/>
          </a:p>
        </p:txBody>
      </p:sp>
    </p:spTree>
    <p:extLst>
      <p:ext uri="{BB962C8B-B14F-4D97-AF65-F5344CB8AC3E}">
        <p14:creationId xmlns:p14="http://schemas.microsoft.com/office/powerpoint/2010/main" val="2703631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54CFF-ACCE-4212-BDA7-3638AB3540F4}" type="slidenum">
              <a:rPr lang="en-US" smtClean="0"/>
              <a:t>18</a:t>
            </a:fld>
            <a:endParaRPr lang="en-US"/>
          </a:p>
        </p:txBody>
      </p:sp>
    </p:spTree>
    <p:extLst>
      <p:ext uri="{BB962C8B-B14F-4D97-AF65-F5344CB8AC3E}">
        <p14:creationId xmlns:p14="http://schemas.microsoft.com/office/powerpoint/2010/main" val="420234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19</a:t>
            </a:fld>
            <a:endParaRPr lang="en-US"/>
          </a:p>
        </p:txBody>
      </p:sp>
    </p:spTree>
    <p:extLst>
      <p:ext uri="{BB962C8B-B14F-4D97-AF65-F5344CB8AC3E}">
        <p14:creationId xmlns:p14="http://schemas.microsoft.com/office/powerpoint/2010/main" val="209703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fld id="{460E96BF-EF65-422C-8D3C-F6C228F4405A}" type="slidenum">
              <a:rPr lang="en-US" smtClean="0"/>
              <a:t>2</a:t>
            </a:fld>
            <a:endParaRPr lang="en-US"/>
          </a:p>
        </p:txBody>
      </p:sp>
    </p:spTree>
    <p:extLst>
      <p:ext uri="{BB962C8B-B14F-4D97-AF65-F5344CB8AC3E}">
        <p14:creationId xmlns:p14="http://schemas.microsoft.com/office/powerpoint/2010/main" val="3834933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20</a:t>
            </a:fld>
            <a:endParaRPr lang="en-US"/>
          </a:p>
        </p:txBody>
      </p:sp>
    </p:spTree>
    <p:extLst>
      <p:ext uri="{BB962C8B-B14F-4D97-AF65-F5344CB8AC3E}">
        <p14:creationId xmlns:p14="http://schemas.microsoft.com/office/powerpoint/2010/main" val="2770874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21</a:t>
            </a:fld>
            <a:endParaRPr lang="en-US"/>
          </a:p>
        </p:txBody>
      </p:sp>
    </p:spTree>
    <p:extLst>
      <p:ext uri="{BB962C8B-B14F-4D97-AF65-F5344CB8AC3E}">
        <p14:creationId xmlns:p14="http://schemas.microsoft.com/office/powerpoint/2010/main" val="1457610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22</a:t>
            </a:fld>
            <a:endParaRPr lang="en-US"/>
          </a:p>
        </p:txBody>
      </p:sp>
    </p:spTree>
    <p:extLst>
      <p:ext uri="{BB962C8B-B14F-4D97-AF65-F5344CB8AC3E}">
        <p14:creationId xmlns:p14="http://schemas.microsoft.com/office/powerpoint/2010/main" val="116184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23</a:t>
            </a:fld>
            <a:endParaRPr lang="en-US"/>
          </a:p>
        </p:txBody>
      </p:sp>
    </p:spTree>
    <p:extLst>
      <p:ext uri="{BB962C8B-B14F-4D97-AF65-F5344CB8AC3E}">
        <p14:creationId xmlns:p14="http://schemas.microsoft.com/office/powerpoint/2010/main" val="2799284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25</a:t>
            </a:fld>
            <a:endParaRPr lang="en-US"/>
          </a:p>
        </p:txBody>
      </p:sp>
    </p:spTree>
    <p:extLst>
      <p:ext uri="{BB962C8B-B14F-4D97-AF65-F5344CB8AC3E}">
        <p14:creationId xmlns:p14="http://schemas.microsoft.com/office/powerpoint/2010/main" val="2781062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26</a:t>
            </a:fld>
            <a:endParaRPr lang="en-US"/>
          </a:p>
        </p:txBody>
      </p:sp>
    </p:spTree>
    <p:extLst>
      <p:ext uri="{BB962C8B-B14F-4D97-AF65-F5344CB8AC3E}">
        <p14:creationId xmlns:p14="http://schemas.microsoft.com/office/powerpoint/2010/main" val="2919987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27</a:t>
            </a:fld>
            <a:endParaRPr lang="en-US"/>
          </a:p>
        </p:txBody>
      </p:sp>
    </p:spTree>
    <p:extLst>
      <p:ext uri="{BB962C8B-B14F-4D97-AF65-F5344CB8AC3E}">
        <p14:creationId xmlns:p14="http://schemas.microsoft.com/office/powerpoint/2010/main" val="3547865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E96BF-EF65-422C-8D3C-F6C228F4405A}" type="slidenum">
              <a:rPr lang="en-US" smtClean="0"/>
              <a:t>28</a:t>
            </a:fld>
            <a:endParaRPr lang="en-US"/>
          </a:p>
        </p:txBody>
      </p:sp>
    </p:spTree>
    <p:extLst>
      <p:ext uri="{BB962C8B-B14F-4D97-AF65-F5344CB8AC3E}">
        <p14:creationId xmlns:p14="http://schemas.microsoft.com/office/powerpoint/2010/main" val="834136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54CFF-ACCE-4212-BDA7-3638AB3540F4}" type="slidenum">
              <a:rPr lang="en-US" smtClean="0"/>
              <a:t>29</a:t>
            </a:fld>
            <a:endParaRPr lang="en-US"/>
          </a:p>
        </p:txBody>
      </p:sp>
    </p:spTree>
    <p:extLst>
      <p:ext uri="{BB962C8B-B14F-4D97-AF65-F5344CB8AC3E}">
        <p14:creationId xmlns:p14="http://schemas.microsoft.com/office/powerpoint/2010/main" val="853695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E96BF-EF65-422C-8D3C-F6C228F4405A}" type="slidenum">
              <a:rPr lang="en-US" smtClean="0"/>
              <a:t>30</a:t>
            </a:fld>
            <a:endParaRPr lang="en-US"/>
          </a:p>
        </p:txBody>
      </p:sp>
    </p:spTree>
    <p:extLst>
      <p:ext uri="{BB962C8B-B14F-4D97-AF65-F5344CB8AC3E}">
        <p14:creationId xmlns:p14="http://schemas.microsoft.com/office/powerpoint/2010/main" val="128210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3</a:t>
            </a:fld>
            <a:endParaRPr lang="en-US"/>
          </a:p>
        </p:txBody>
      </p:sp>
    </p:spTree>
    <p:extLst>
      <p:ext uri="{BB962C8B-B14F-4D97-AF65-F5344CB8AC3E}">
        <p14:creationId xmlns:p14="http://schemas.microsoft.com/office/powerpoint/2010/main" val="3912868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Summer 2014</a:t>
            </a:r>
          </a:p>
        </p:txBody>
      </p:sp>
      <p:sp>
        <p:nvSpPr>
          <p:cNvPr id="5" name="Slide Number Placeholder 4"/>
          <p:cNvSpPr>
            <a:spLocks noGrp="1"/>
          </p:cNvSpPr>
          <p:nvPr>
            <p:ph type="sldNum" sz="quarter" idx="11"/>
          </p:nvPr>
        </p:nvSpPr>
        <p:spPr/>
        <p:txBody>
          <a:bodyPr/>
          <a:lstStyle/>
          <a:p>
            <a:fld id="{0DFD5594-6354-F84E-9BA8-DFA2856BCCD5}" type="slidenum">
              <a:rPr lang="en-US" smtClean="0"/>
              <a:t>31</a:t>
            </a:fld>
            <a:endParaRPr lang="en-US"/>
          </a:p>
        </p:txBody>
      </p:sp>
    </p:spTree>
    <p:extLst>
      <p:ext uri="{BB962C8B-B14F-4D97-AF65-F5344CB8AC3E}">
        <p14:creationId xmlns:p14="http://schemas.microsoft.com/office/powerpoint/2010/main" val="135797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32</a:t>
            </a:fld>
            <a:endParaRPr lang="en-US"/>
          </a:p>
        </p:txBody>
      </p:sp>
    </p:spTree>
    <p:extLst>
      <p:ext uri="{BB962C8B-B14F-4D97-AF65-F5344CB8AC3E}">
        <p14:creationId xmlns:p14="http://schemas.microsoft.com/office/powerpoint/2010/main" val="1525469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33</a:t>
            </a:fld>
            <a:endParaRPr lang="en-US"/>
          </a:p>
        </p:txBody>
      </p:sp>
    </p:spTree>
    <p:extLst>
      <p:ext uri="{BB962C8B-B14F-4D97-AF65-F5344CB8AC3E}">
        <p14:creationId xmlns:p14="http://schemas.microsoft.com/office/powerpoint/2010/main" val="2020954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34</a:t>
            </a:fld>
            <a:endParaRPr lang="en-US"/>
          </a:p>
        </p:txBody>
      </p:sp>
    </p:spTree>
    <p:extLst>
      <p:ext uri="{BB962C8B-B14F-4D97-AF65-F5344CB8AC3E}">
        <p14:creationId xmlns:p14="http://schemas.microsoft.com/office/powerpoint/2010/main" val="1551739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35</a:t>
            </a:fld>
            <a:endParaRPr lang="en-US"/>
          </a:p>
        </p:txBody>
      </p:sp>
    </p:spTree>
    <p:extLst>
      <p:ext uri="{BB962C8B-B14F-4D97-AF65-F5344CB8AC3E}">
        <p14:creationId xmlns:p14="http://schemas.microsoft.com/office/powerpoint/2010/main" val="450829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36</a:t>
            </a:fld>
            <a:endParaRPr lang="en-US"/>
          </a:p>
        </p:txBody>
      </p:sp>
    </p:spTree>
    <p:extLst>
      <p:ext uri="{BB962C8B-B14F-4D97-AF65-F5344CB8AC3E}">
        <p14:creationId xmlns:p14="http://schemas.microsoft.com/office/powerpoint/2010/main" val="443128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37</a:t>
            </a:fld>
            <a:endParaRPr lang="en-US"/>
          </a:p>
        </p:txBody>
      </p:sp>
    </p:spTree>
    <p:extLst>
      <p:ext uri="{BB962C8B-B14F-4D97-AF65-F5344CB8AC3E}">
        <p14:creationId xmlns:p14="http://schemas.microsoft.com/office/powerpoint/2010/main" val="318555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54CFF-ACCE-4212-BDA7-3638AB3540F4}" type="slidenum">
              <a:rPr lang="en-US" smtClean="0"/>
              <a:t>38</a:t>
            </a:fld>
            <a:endParaRPr lang="en-US"/>
          </a:p>
        </p:txBody>
      </p:sp>
    </p:spTree>
    <p:extLst>
      <p:ext uri="{BB962C8B-B14F-4D97-AF65-F5344CB8AC3E}">
        <p14:creationId xmlns:p14="http://schemas.microsoft.com/office/powerpoint/2010/main" val="1082963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39</a:t>
            </a:fld>
            <a:endParaRPr lang="en-US"/>
          </a:p>
        </p:txBody>
      </p:sp>
    </p:spTree>
    <p:extLst>
      <p:ext uri="{BB962C8B-B14F-4D97-AF65-F5344CB8AC3E}">
        <p14:creationId xmlns:p14="http://schemas.microsoft.com/office/powerpoint/2010/main" val="1779916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40</a:t>
            </a:fld>
            <a:endParaRPr lang="en-US"/>
          </a:p>
        </p:txBody>
      </p:sp>
    </p:spTree>
    <p:extLst>
      <p:ext uri="{BB962C8B-B14F-4D97-AF65-F5344CB8AC3E}">
        <p14:creationId xmlns:p14="http://schemas.microsoft.com/office/powerpoint/2010/main" val="236836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4</a:t>
            </a:fld>
            <a:endParaRPr lang="en-US"/>
          </a:p>
        </p:txBody>
      </p:sp>
    </p:spTree>
    <p:extLst>
      <p:ext uri="{BB962C8B-B14F-4D97-AF65-F5344CB8AC3E}">
        <p14:creationId xmlns:p14="http://schemas.microsoft.com/office/powerpoint/2010/main" val="2702518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41</a:t>
            </a:fld>
            <a:endParaRPr lang="en-US"/>
          </a:p>
        </p:txBody>
      </p:sp>
    </p:spTree>
    <p:extLst>
      <p:ext uri="{BB962C8B-B14F-4D97-AF65-F5344CB8AC3E}">
        <p14:creationId xmlns:p14="http://schemas.microsoft.com/office/powerpoint/2010/main" val="929168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54CFF-ACCE-4212-BDA7-3638AB3540F4}" type="slidenum">
              <a:rPr lang="en-US" smtClean="0"/>
              <a:t>42</a:t>
            </a:fld>
            <a:endParaRPr lang="en-US"/>
          </a:p>
        </p:txBody>
      </p:sp>
    </p:spTree>
    <p:extLst>
      <p:ext uri="{BB962C8B-B14F-4D97-AF65-F5344CB8AC3E}">
        <p14:creationId xmlns:p14="http://schemas.microsoft.com/office/powerpoint/2010/main" val="4155509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E96BF-EF65-422C-8D3C-F6C228F4405A}" type="slidenum">
              <a:rPr lang="en-US" smtClean="0"/>
              <a:t>43</a:t>
            </a:fld>
            <a:endParaRPr lang="en-US"/>
          </a:p>
        </p:txBody>
      </p:sp>
    </p:spTree>
    <p:extLst>
      <p:ext uri="{BB962C8B-B14F-4D97-AF65-F5344CB8AC3E}">
        <p14:creationId xmlns:p14="http://schemas.microsoft.com/office/powerpoint/2010/main" val="325509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5</a:t>
            </a:fld>
            <a:endParaRPr lang="en-US"/>
          </a:p>
        </p:txBody>
      </p:sp>
    </p:spTree>
    <p:extLst>
      <p:ext uri="{BB962C8B-B14F-4D97-AF65-F5344CB8AC3E}">
        <p14:creationId xmlns:p14="http://schemas.microsoft.com/office/powerpoint/2010/main" val="321583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CC2C2-9AC5-41D3-B988-8D49BB16665F}" type="slidenum">
              <a:rPr lang="en-US" smtClean="0"/>
              <a:t>6</a:t>
            </a:fld>
            <a:endParaRPr lang="en-US"/>
          </a:p>
        </p:txBody>
      </p:sp>
    </p:spTree>
    <p:extLst>
      <p:ext uri="{BB962C8B-B14F-4D97-AF65-F5344CB8AC3E}">
        <p14:creationId xmlns:p14="http://schemas.microsoft.com/office/powerpoint/2010/main" val="283705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54CFF-ACCE-4212-BDA7-3638AB3540F4}" type="slidenum">
              <a:rPr lang="en-US" smtClean="0"/>
              <a:t>7</a:t>
            </a:fld>
            <a:endParaRPr lang="en-US"/>
          </a:p>
        </p:txBody>
      </p:sp>
    </p:spTree>
    <p:extLst>
      <p:ext uri="{BB962C8B-B14F-4D97-AF65-F5344CB8AC3E}">
        <p14:creationId xmlns:p14="http://schemas.microsoft.com/office/powerpoint/2010/main" val="19887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CC2C2-9AC5-41D3-B988-8D49BB16665F}" type="slidenum">
              <a:rPr lang="en-US" smtClean="0"/>
              <a:t>8</a:t>
            </a:fld>
            <a:endParaRPr lang="en-US"/>
          </a:p>
        </p:txBody>
      </p:sp>
    </p:spTree>
    <p:extLst>
      <p:ext uri="{BB962C8B-B14F-4D97-AF65-F5344CB8AC3E}">
        <p14:creationId xmlns:p14="http://schemas.microsoft.com/office/powerpoint/2010/main" val="33642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CC2C2-9AC5-41D3-B988-8D49BB16665F}" type="slidenum">
              <a:rPr lang="en-US" smtClean="0"/>
              <a:t>9</a:t>
            </a:fld>
            <a:endParaRPr lang="en-US"/>
          </a:p>
        </p:txBody>
      </p:sp>
    </p:spTree>
    <p:extLst>
      <p:ext uri="{BB962C8B-B14F-4D97-AF65-F5344CB8AC3E}">
        <p14:creationId xmlns:p14="http://schemas.microsoft.com/office/powerpoint/2010/main" val="62316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125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C875-7474-D9A5-547C-766DECED5B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7F2DC-064A-84D4-0BAE-64A7773AF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5467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A9CB-F82A-FC6F-7BB7-B78E0EC2B6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9783D9-79FB-0CE5-4EC9-BF2440DB6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05BC3-9C02-E868-C0C2-691BE481B132}"/>
              </a:ext>
            </a:extLst>
          </p:cNvPr>
          <p:cNvSpPr>
            <a:spLocks noGrp="1"/>
          </p:cNvSpPr>
          <p:nvPr>
            <p:ph type="dt" sz="half" idx="10"/>
          </p:nvPr>
        </p:nvSpPr>
        <p:spPr/>
        <p:txBody>
          <a:bodyPr/>
          <a:lstStyle/>
          <a:p>
            <a:fld id="{BF36CA16-565B-48D3-8CAA-514E190A03AE}" type="datetimeFigureOut">
              <a:rPr lang="en-US" smtClean="0"/>
              <a:t>7/12/2022</a:t>
            </a:fld>
            <a:endParaRPr lang="en-US"/>
          </a:p>
        </p:txBody>
      </p:sp>
      <p:sp>
        <p:nvSpPr>
          <p:cNvPr id="5" name="Footer Placeholder 4">
            <a:extLst>
              <a:ext uri="{FF2B5EF4-FFF2-40B4-BE49-F238E27FC236}">
                <a16:creationId xmlns:a16="http://schemas.microsoft.com/office/drawing/2014/main" id="{643250AE-0E38-6E98-CD55-62754C4A5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45A50-FAAD-B110-D5EF-58B463A8066C}"/>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126647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C5E566-EFD0-8C91-D992-EE1363646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C5C67-A1B0-468C-440F-E638BBC86A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0C871-FBD5-B68E-23AD-1BD9099E617F}"/>
              </a:ext>
            </a:extLst>
          </p:cNvPr>
          <p:cNvSpPr>
            <a:spLocks noGrp="1"/>
          </p:cNvSpPr>
          <p:nvPr>
            <p:ph type="dt" sz="half" idx="10"/>
          </p:nvPr>
        </p:nvSpPr>
        <p:spPr/>
        <p:txBody>
          <a:bodyPr/>
          <a:lstStyle/>
          <a:p>
            <a:fld id="{BF36CA16-565B-48D3-8CAA-514E190A03AE}" type="datetimeFigureOut">
              <a:rPr lang="en-US" smtClean="0"/>
              <a:t>7/12/2022</a:t>
            </a:fld>
            <a:endParaRPr lang="en-US"/>
          </a:p>
        </p:txBody>
      </p:sp>
      <p:sp>
        <p:nvSpPr>
          <p:cNvPr id="5" name="Footer Placeholder 4">
            <a:extLst>
              <a:ext uri="{FF2B5EF4-FFF2-40B4-BE49-F238E27FC236}">
                <a16:creationId xmlns:a16="http://schemas.microsoft.com/office/drawing/2014/main" id="{2BC67DC5-5744-E451-DF4B-FC99C0B96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C12B3-3481-FBF2-2711-0921EB6FCE80}"/>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366952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A5FF-88E3-CB61-0849-7B88B8574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80415-D747-F071-1D1C-F188982AD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A225DB-BDF1-59CB-85AA-C2468AB1AA29}"/>
              </a:ext>
            </a:extLst>
          </p:cNvPr>
          <p:cNvSpPr>
            <a:spLocks noGrp="1"/>
          </p:cNvSpPr>
          <p:nvPr>
            <p:ph type="dt" sz="half" idx="10"/>
          </p:nvPr>
        </p:nvSpPr>
        <p:spPr/>
        <p:txBody>
          <a:bodyPr/>
          <a:lstStyle/>
          <a:p>
            <a:fld id="{BF36CA16-565B-48D3-8CAA-514E190A03AE}" type="datetimeFigureOut">
              <a:rPr lang="en-US" smtClean="0"/>
              <a:t>7/12/2022</a:t>
            </a:fld>
            <a:endParaRPr lang="en-US"/>
          </a:p>
        </p:txBody>
      </p:sp>
      <p:sp>
        <p:nvSpPr>
          <p:cNvPr id="5" name="Footer Placeholder 4">
            <a:extLst>
              <a:ext uri="{FF2B5EF4-FFF2-40B4-BE49-F238E27FC236}">
                <a16:creationId xmlns:a16="http://schemas.microsoft.com/office/drawing/2014/main" id="{89F14723-7B9F-4398-EB2D-EC53EA49D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EE0F9-217C-DE15-2075-E324EC575149}"/>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70718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457F-B258-A045-E573-5257CA5253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0DFC49-AA36-D084-7AC8-032F665703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559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CDC2-A490-DD30-A96A-4566FCBDC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5DF19-4A6B-1B88-1A85-9A0140A769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F1EA15-2B38-DF9C-CBC9-182B6C1E9A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735D45-039B-8D92-DD6B-32FE8A533F3A}"/>
              </a:ext>
            </a:extLst>
          </p:cNvPr>
          <p:cNvSpPr>
            <a:spLocks noGrp="1"/>
          </p:cNvSpPr>
          <p:nvPr>
            <p:ph type="dt" sz="half" idx="10"/>
          </p:nvPr>
        </p:nvSpPr>
        <p:spPr/>
        <p:txBody>
          <a:bodyPr/>
          <a:lstStyle/>
          <a:p>
            <a:fld id="{BF36CA16-565B-48D3-8CAA-514E190A03AE}" type="datetimeFigureOut">
              <a:rPr lang="en-US" smtClean="0"/>
              <a:t>7/12/2022</a:t>
            </a:fld>
            <a:endParaRPr lang="en-US"/>
          </a:p>
        </p:txBody>
      </p:sp>
      <p:sp>
        <p:nvSpPr>
          <p:cNvPr id="6" name="Footer Placeholder 5">
            <a:extLst>
              <a:ext uri="{FF2B5EF4-FFF2-40B4-BE49-F238E27FC236}">
                <a16:creationId xmlns:a16="http://schemas.microsoft.com/office/drawing/2014/main" id="{DE47400F-EF65-A81C-827B-EA9485F01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2E190-E97D-6096-760A-B925DECE5511}"/>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206120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F752-05F2-87B5-8B1C-518056583A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A95E5-0052-2326-4370-1DB993431A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DAB1B-01A3-0C76-6C23-55DCD14542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883BD7-24BA-889B-231F-CBB747F7B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4792-701A-4472-22CC-B7D919CC5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58F06-2099-4890-24BE-01AF1153DCCF}"/>
              </a:ext>
            </a:extLst>
          </p:cNvPr>
          <p:cNvSpPr>
            <a:spLocks noGrp="1"/>
          </p:cNvSpPr>
          <p:nvPr>
            <p:ph type="dt" sz="half" idx="10"/>
          </p:nvPr>
        </p:nvSpPr>
        <p:spPr/>
        <p:txBody>
          <a:bodyPr/>
          <a:lstStyle/>
          <a:p>
            <a:fld id="{BF36CA16-565B-48D3-8CAA-514E190A03AE}" type="datetimeFigureOut">
              <a:rPr lang="en-US" smtClean="0"/>
              <a:t>7/12/2022</a:t>
            </a:fld>
            <a:endParaRPr lang="en-US"/>
          </a:p>
        </p:txBody>
      </p:sp>
      <p:sp>
        <p:nvSpPr>
          <p:cNvPr id="8" name="Footer Placeholder 7">
            <a:extLst>
              <a:ext uri="{FF2B5EF4-FFF2-40B4-BE49-F238E27FC236}">
                <a16:creationId xmlns:a16="http://schemas.microsoft.com/office/drawing/2014/main" id="{ECE66598-CF87-044B-BA87-8A46B47828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D25335-C080-30AA-8EFF-97AFC6042AD3}"/>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79241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4D5C-6229-BCE5-1116-6F7D2D42E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43F8FB-ED40-077C-3EBA-E66B0E9170DA}"/>
              </a:ext>
            </a:extLst>
          </p:cNvPr>
          <p:cNvSpPr>
            <a:spLocks noGrp="1"/>
          </p:cNvSpPr>
          <p:nvPr>
            <p:ph type="dt" sz="half" idx="10"/>
          </p:nvPr>
        </p:nvSpPr>
        <p:spPr/>
        <p:txBody>
          <a:bodyPr/>
          <a:lstStyle/>
          <a:p>
            <a:fld id="{BF36CA16-565B-48D3-8CAA-514E190A03AE}" type="datetimeFigureOut">
              <a:rPr lang="en-US" smtClean="0"/>
              <a:t>7/12/2022</a:t>
            </a:fld>
            <a:endParaRPr lang="en-US"/>
          </a:p>
        </p:txBody>
      </p:sp>
      <p:sp>
        <p:nvSpPr>
          <p:cNvPr id="4" name="Footer Placeholder 3">
            <a:extLst>
              <a:ext uri="{FF2B5EF4-FFF2-40B4-BE49-F238E27FC236}">
                <a16:creationId xmlns:a16="http://schemas.microsoft.com/office/drawing/2014/main" id="{751ACE53-B2FF-4012-4C47-56D91E9ED6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AAA893-6A48-ED58-B6D2-157B30822A10}"/>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320903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711423-A95C-B68F-9314-996AB96407D1}"/>
              </a:ext>
            </a:extLst>
          </p:cNvPr>
          <p:cNvSpPr>
            <a:spLocks noGrp="1"/>
          </p:cNvSpPr>
          <p:nvPr>
            <p:ph type="dt" sz="half" idx="10"/>
          </p:nvPr>
        </p:nvSpPr>
        <p:spPr/>
        <p:txBody>
          <a:bodyPr/>
          <a:lstStyle/>
          <a:p>
            <a:fld id="{BF36CA16-565B-48D3-8CAA-514E190A03AE}" type="datetimeFigureOut">
              <a:rPr lang="en-US" smtClean="0"/>
              <a:t>7/12/2022</a:t>
            </a:fld>
            <a:endParaRPr lang="en-US"/>
          </a:p>
        </p:txBody>
      </p:sp>
      <p:sp>
        <p:nvSpPr>
          <p:cNvPr id="3" name="Footer Placeholder 2">
            <a:extLst>
              <a:ext uri="{FF2B5EF4-FFF2-40B4-BE49-F238E27FC236}">
                <a16:creationId xmlns:a16="http://schemas.microsoft.com/office/drawing/2014/main" id="{4A4B5CBA-B9EA-9822-F4D8-D7B55264B7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1825FC-B297-BD82-775E-6A5E5E14BDBF}"/>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223874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B906-6CF6-690A-A3D4-05A62AB1D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53B9AD-E3CA-C91A-E48D-8F0C582D12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48B165-7031-6D78-08F6-9B94A847C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13315-6F72-3DB7-0784-3A31666E38DE}"/>
              </a:ext>
            </a:extLst>
          </p:cNvPr>
          <p:cNvSpPr>
            <a:spLocks noGrp="1"/>
          </p:cNvSpPr>
          <p:nvPr>
            <p:ph type="dt" sz="half" idx="10"/>
          </p:nvPr>
        </p:nvSpPr>
        <p:spPr/>
        <p:txBody>
          <a:bodyPr/>
          <a:lstStyle/>
          <a:p>
            <a:fld id="{BF36CA16-565B-48D3-8CAA-514E190A03AE}" type="datetimeFigureOut">
              <a:rPr lang="en-US" smtClean="0"/>
              <a:t>7/12/2022</a:t>
            </a:fld>
            <a:endParaRPr lang="en-US"/>
          </a:p>
        </p:txBody>
      </p:sp>
      <p:sp>
        <p:nvSpPr>
          <p:cNvPr id="6" name="Footer Placeholder 5">
            <a:extLst>
              <a:ext uri="{FF2B5EF4-FFF2-40B4-BE49-F238E27FC236}">
                <a16:creationId xmlns:a16="http://schemas.microsoft.com/office/drawing/2014/main" id="{D86CAEF0-0E69-2C35-53D0-019DA9A82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7DD04-7EDB-962F-9912-FB0A00133BB7}"/>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20991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1673-DE4E-843F-4E84-7F5B61A78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2EBC12-2DCC-C10D-7D8F-579E18837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936032F-1937-47AC-7703-2879E166F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2B552-921B-BE20-F24F-B54AFD5014DE}"/>
              </a:ext>
            </a:extLst>
          </p:cNvPr>
          <p:cNvSpPr>
            <a:spLocks noGrp="1"/>
          </p:cNvSpPr>
          <p:nvPr>
            <p:ph type="dt" sz="half" idx="10"/>
          </p:nvPr>
        </p:nvSpPr>
        <p:spPr/>
        <p:txBody>
          <a:bodyPr/>
          <a:lstStyle/>
          <a:p>
            <a:fld id="{BF36CA16-565B-48D3-8CAA-514E190A03AE}" type="datetimeFigureOut">
              <a:rPr lang="en-US" smtClean="0"/>
              <a:t>7/12/2022</a:t>
            </a:fld>
            <a:endParaRPr lang="en-US"/>
          </a:p>
        </p:txBody>
      </p:sp>
      <p:sp>
        <p:nvSpPr>
          <p:cNvPr id="6" name="Footer Placeholder 5">
            <a:extLst>
              <a:ext uri="{FF2B5EF4-FFF2-40B4-BE49-F238E27FC236}">
                <a16:creationId xmlns:a16="http://schemas.microsoft.com/office/drawing/2014/main" id="{92B5D95C-407D-9F77-CCA5-9E2995413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FFC47-EE38-80DF-74E4-6D9748F98CDF}"/>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213955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25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DA6BF-9465-C9E2-B8F7-AC0C3829C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42BBDE-B6D4-9874-B0B7-2A55055519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1743C4-F67A-0F68-6A01-F5AAAC033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6CA16-565B-48D3-8CAA-514E190A03AE}" type="datetimeFigureOut">
              <a:rPr lang="en-US" smtClean="0"/>
              <a:t>7/12/2022</a:t>
            </a:fld>
            <a:endParaRPr lang="en-US"/>
          </a:p>
        </p:txBody>
      </p:sp>
      <p:sp>
        <p:nvSpPr>
          <p:cNvPr id="5" name="Footer Placeholder 4">
            <a:extLst>
              <a:ext uri="{FF2B5EF4-FFF2-40B4-BE49-F238E27FC236}">
                <a16:creationId xmlns:a16="http://schemas.microsoft.com/office/drawing/2014/main" id="{220417AD-A92C-8F14-04B1-4FF29BD09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2F68D4-B2E9-8B01-23E1-3B439C797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9C896-9F28-4642-9C0B-8400E60F140C}" type="slidenum">
              <a:rPr lang="en-US" smtClean="0"/>
              <a:t>‹#›</a:t>
            </a:fld>
            <a:endParaRPr lang="en-US"/>
          </a:p>
        </p:txBody>
      </p:sp>
    </p:spTree>
    <p:extLst>
      <p:ext uri="{BB962C8B-B14F-4D97-AF65-F5344CB8AC3E}">
        <p14:creationId xmlns:p14="http://schemas.microsoft.com/office/powerpoint/2010/main" val="227051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urrent/title-45/section-2520.65#p-2520.65(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cbottoms@hhck.org" TargetMode="External"/><Relationship Id="rId7" Type="http://schemas.openxmlformats.org/officeDocument/2006/relationships/hyperlink" Target="https://www.hhck.org/site-and-supervisor-resource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hhck.org/" TargetMode="External"/><Relationship Id="rId5" Type="http://schemas.openxmlformats.org/officeDocument/2006/relationships/hyperlink" Target="mailto:wtucker@hhck.org" TargetMode="External"/><Relationship Id="rId4" Type="http://schemas.openxmlformats.org/officeDocument/2006/relationships/hyperlink" Target="mailto:hdennis@hhck.org"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658348-DAB3-E726-DB55-E23F7DAE7B0B}"/>
              </a:ext>
            </a:extLst>
          </p:cNvPr>
          <p:cNvSpPr>
            <a:spLocks noGrp="1"/>
          </p:cNvSpPr>
          <p:nvPr>
            <p:ph type="subTitle" idx="1"/>
          </p:nvPr>
        </p:nvSpPr>
        <p:spPr>
          <a:xfrm>
            <a:off x="1524000" y="2934184"/>
            <a:ext cx="9144000" cy="1655762"/>
          </a:xfrm>
        </p:spPr>
        <p:txBody>
          <a:bodyPr/>
          <a:lstStyle/>
          <a:p>
            <a:r>
              <a:rPr lang="en-US" b="1" dirty="0">
                <a:latin typeface="Century Gothic" panose="020B0502020202020204" pitchFamily="34" charset="0"/>
              </a:rPr>
              <a:t>Site Supervisor Training</a:t>
            </a:r>
          </a:p>
          <a:p>
            <a:r>
              <a:rPr lang="en-US" i="1" dirty="0">
                <a:latin typeface="Century Gothic" panose="020B0502020202020204" pitchFamily="34" charset="0"/>
              </a:rPr>
              <a:t>2022-2023 Program Year</a:t>
            </a:r>
          </a:p>
        </p:txBody>
      </p:sp>
      <p:pic>
        <p:nvPicPr>
          <p:cNvPr id="7" name="Picture 6" descr="A picture containing text, clipart&#10;&#10;Description automatically generated">
            <a:extLst>
              <a:ext uri="{FF2B5EF4-FFF2-40B4-BE49-F238E27FC236}">
                <a16:creationId xmlns:a16="http://schemas.microsoft.com/office/drawing/2014/main" id="{25D5CACC-37B1-4ED6-E71D-C77C133C14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40173" y="750278"/>
            <a:ext cx="5911654" cy="1337474"/>
          </a:xfrm>
          <a:prstGeom prst="rect">
            <a:avLst/>
          </a:prstGeom>
        </p:spPr>
      </p:pic>
      <p:pic>
        <p:nvPicPr>
          <p:cNvPr id="13" name="Picture 12" descr="Background pattern&#10;&#10;Description automatically generated">
            <a:extLst>
              <a:ext uri="{FF2B5EF4-FFF2-40B4-BE49-F238E27FC236}">
                <a16:creationId xmlns:a16="http://schemas.microsoft.com/office/drawing/2014/main" id="{D99C5DB7-979B-F012-625A-FEF1DA055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64524"/>
            <a:ext cx="12192000" cy="1684824"/>
          </a:xfrm>
          <a:prstGeom prst="rect">
            <a:avLst/>
          </a:prstGeom>
        </p:spPr>
      </p:pic>
    </p:spTree>
    <p:extLst>
      <p:ext uri="{BB962C8B-B14F-4D97-AF65-F5344CB8AC3E}">
        <p14:creationId xmlns:p14="http://schemas.microsoft.com/office/powerpoint/2010/main" val="40399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AE4E-470A-C2FD-F081-3D1DB5E360CB}"/>
              </a:ext>
            </a:extLst>
          </p:cNvPr>
          <p:cNvSpPr>
            <a:spLocks noGrp="1"/>
          </p:cNvSpPr>
          <p:nvPr>
            <p:ph type="title"/>
          </p:nvPr>
        </p:nvSpPr>
        <p:spPr>
          <a:xfrm>
            <a:off x="838200" y="1273682"/>
            <a:ext cx="10515600" cy="2852737"/>
          </a:xfrm>
        </p:spPr>
        <p:txBody>
          <a:bodyPr>
            <a:normAutofit/>
          </a:bodyPr>
          <a:lstStyle/>
          <a:p>
            <a:r>
              <a:rPr lang="en-US" sz="5000" dirty="0"/>
              <a:t>Recruitment + Finding A Member</a:t>
            </a:r>
          </a:p>
        </p:txBody>
      </p:sp>
      <p:sp>
        <p:nvSpPr>
          <p:cNvPr id="3" name="Text Placeholder 2">
            <a:extLst>
              <a:ext uri="{FF2B5EF4-FFF2-40B4-BE49-F238E27FC236}">
                <a16:creationId xmlns:a16="http://schemas.microsoft.com/office/drawing/2014/main" id="{0C3D797C-52FB-5C98-ECB9-199E4494069A}"/>
              </a:ext>
            </a:extLst>
          </p:cNvPr>
          <p:cNvSpPr>
            <a:spLocks noGrp="1"/>
          </p:cNvSpPr>
          <p:nvPr>
            <p:ph type="body" idx="1"/>
          </p:nvPr>
        </p:nvSpPr>
        <p:spPr>
          <a:xfrm>
            <a:off x="838200" y="4157949"/>
            <a:ext cx="10515600" cy="1500187"/>
          </a:xfrm>
        </p:spPr>
        <p:txBody>
          <a:bodyPr/>
          <a:lstStyle/>
          <a:p>
            <a:endParaRPr lang="en-US" dirty="0"/>
          </a:p>
        </p:txBody>
      </p:sp>
      <p:pic>
        <p:nvPicPr>
          <p:cNvPr id="5" name="Picture 4" descr="Background pattern&#10;&#10;Description automatically generated">
            <a:extLst>
              <a:ext uri="{FF2B5EF4-FFF2-40B4-BE49-F238E27FC236}">
                <a16:creationId xmlns:a16="http://schemas.microsoft.com/office/drawing/2014/main" id="{63FC066D-4767-CF7B-77B0-4FB76305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8262"/>
            <a:ext cx="12192000" cy="1397318"/>
          </a:xfrm>
          <a:prstGeom prst="rect">
            <a:avLst/>
          </a:prstGeom>
        </p:spPr>
      </p:pic>
      <p:pic>
        <p:nvPicPr>
          <p:cNvPr id="7" name="Picture 6" descr="Logo&#10;&#10;Description automatically generated">
            <a:extLst>
              <a:ext uri="{FF2B5EF4-FFF2-40B4-BE49-F238E27FC236}">
                <a16:creationId xmlns:a16="http://schemas.microsoft.com/office/drawing/2014/main" id="{F7FC3012-AAC8-6DE2-C102-CB7D18B58D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108323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Advertising + Interviewing</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536908"/>
            <a:ext cx="10728158" cy="5008672"/>
          </a:xfrm>
        </p:spPr>
        <p:txBody>
          <a:bodyPr>
            <a:normAutofit lnSpcReduction="10000"/>
          </a:bodyPr>
          <a:lstStyle/>
          <a:p>
            <a:r>
              <a:rPr lang="en-US" dirty="0"/>
              <a:t>Guidance: Recruitment PDF and Video </a:t>
            </a:r>
          </a:p>
          <a:p>
            <a:r>
              <a:rPr lang="en-US" dirty="0"/>
              <a:t>We are:</a:t>
            </a:r>
          </a:p>
          <a:p>
            <a:pPr lvl="1"/>
            <a:r>
              <a:rPr lang="en-US" dirty="0"/>
              <a:t>Managing listings on 5 platforms</a:t>
            </a:r>
          </a:p>
          <a:p>
            <a:pPr lvl="1"/>
            <a:r>
              <a:rPr lang="en-US" dirty="0"/>
              <a:t>Screening applicants for eligibility</a:t>
            </a:r>
          </a:p>
          <a:p>
            <a:pPr lvl="1"/>
            <a:r>
              <a:rPr lang="en-US" dirty="0"/>
              <a:t>Forwarding to service sites when possible</a:t>
            </a:r>
          </a:p>
          <a:p>
            <a:r>
              <a:rPr lang="en-US" dirty="0"/>
              <a:t>Sites should: </a:t>
            </a:r>
          </a:p>
          <a:p>
            <a:pPr lvl="1"/>
            <a:r>
              <a:rPr lang="en-US" dirty="0"/>
              <a:t>Advertise and interview suitable applicants</a:t>
            </a:r>
          </a:p>
          <a:p>
            <a:pPr lvl="1"/>
            <a:r>
              <a:rPr lang="en-US" dirty="0"/>
              <a:t>Share information about AmeriCorps</a:t>
            </a:r>
          </a:p>
          <a:p>
            <a:pPr lvl="1"/>
            <a:r>
              <a:rPr lang="en-US" dirty="0"/>
              <a:t>Recommend candidates to HHCK using form</a:t>
            </a:r>
          </a:p>
          <a:p>
            <a:r>
              <a:rPr lang="en-US" dirty="0"/>
              <a:t>Challenges:</a:t>
            </a:r>
          </a:p>
          <a:p>
            <a:pPr lvl="1"/>
            <a:r>
              <a:rPr lang="en-US" dirty="0"/>
              <a:t>AmeriCorps benefits can be a barrier</a:t>
            </a:r>
          </a:p>
          <a:p>
            <a:pPr lvl="1"/>
            <a:r>
              <a:rPr lang="en-US" dirty="0"/>
              <a:t>Ghosting</a:t>
            </a:r>
          </a:p>
          <a:p>
            <a:pPr lvl="1"/>
            <a:endParaRPr lang="en-US" dirty="0"/>
          </a:p>
          <a:p>
            <a:endParaRPr lang="en-US" dirty="0"/>
          </a:p>
          <a:p>
            <a:pPr lvl="1"/>
            <a:endParaRPr lang="en-US" dirty="0"/>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71FDD083-64B2-DE7A-F040-48C4F2E89A9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368322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Member Paperwork + Enrollment</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735717"/>
            <a:ext cx="10515600" cy="4351338"/>
          </a:xfrm>
        </p:spPr>
        <p:txBody>
          <a:bodyPr/>
          <a:lstStyle/>
          <a:p>
            <a:r>
              <a:rPr lang="en-US" dirty="0"/>
              <a:t>Paperwork</a:t>
            </a:r>
          </a:p>
          <a:p>
            <a:pPr lvl="1"/>
            <a:r>
              <a:rPr lang="en-US" dirty="0" err="1"/>
              <a:t>MyAmeriCorps</a:t>
            </a:r>
            <a:r>
              <a:rPr lang="en-US" dirty="0"/>
              <a:t> Application</a:t>
            </a:r>
          </a:p>
          <a:p>
            <a:pPr lvl="1"/>
            <a:r>
              <a:rPr lang="en-US" dirty="0" err="1"/>
              <a:t>Signwell</a:t>
            </a:r>
            <a:r>
              <a:rPr lang="en-US" dirty="0"/>
              <a:t> electronic paperwork packet</a:t>
            </a:r>
          </a:p>
          <a:p>
            <a:pPr lvl="1"/>
            <a:r>
              <a:rPr lang="en-US" dirty="0"/>
              <a:t>National Service Criminal History Check</a:t>
            </a:r>
          </a:p>
          <a:p>
            <a:pPr lvl="2"/>
            <a:r>
              <a:rPr lang="en-US" dirty="0"/>
              <a:t>Fingerprint-based FBI Check</a:t>
            </a:r>
          </a:p>
          <a:p>
            <a:r>
              <a:rPr lang="en-US" dirty="0"/>
              <a:t>Enrollment</a:t>
            </a:r>
          </a:p>
          <a:p>
            <a:pPr lvl="1"/>
            <a:r>
              <a:rPr lang="en-US" dirty="0"/>
              <a:t>Form in </a:t>
            </a:r>
            <a:r>
              <a:rPr lang="en-US" dirty="0" err="1"/>
              <a:t>MyAmeriCorps</a:t>
            </a:r>
            <a:r>
              <a:rPr lang="en-US" dirty="0"/>
              <a:t> within 5 days of starting service</a:t>
            </a:r>
          </a:p>
          <a:p>
            <a:pPr lvl="1"/>
            <a:r>
              <a:rPr lang="en-US" dirty="0"/>
              <a:t>First Day of Service = First Day Hours Served</a:t>
            </a:r>
          </a:p>
          <a:p>
            <a:pPr lvl="1"/>
            <a:r>
              <a:rPr lang="en-US" i="1" dirty="0"/>
              <a:t>Last day to begin a 1700-hour member = September 12</a:t>
            </a:r>
            <a:r>
              <a:rPr lang="en-US" i="1" baseline="30000" dirty="0"/>
              <a:t>th</a:t>
            </a:r>
            <a:r>
              <a:rPr lang="en-US" i="1" dirty="0"/>
              <a:t> </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D8FFA667-1D35-A97C-54B7-C9873FC5B7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29381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AE4E-470A-C2FD-F081-3D1DB5E360CB}"/>
              </a:ext>
            </a:extLst>
          </p:cNvPr>
          <p:cNvSpPr>
            <a:spLocks noGrp="1"/>
          </p:cNvSpPr>
          <p:nvPr>
            <p:ph type="title"/>
          </p:nvPr>
        </p:nvSpPr>
        <p:spPr>
          <a:xfrm>
            <a:off x="838200" y="1273682"/>
            <a:ext cx="10515600" cy="2852737"/>
          </a:xfrm>
        </p:spPr>
        <p:txBody>
          <a:bodyPr>
            <a:normAutofit/>
          </a:bodyPr>
          <a:lstStyle/>
          <a:p>
            <a:r>
              <a:rPr lang="en-US" sz="5000" b="1" dirty="0"/>
              <a:t>Member Orientation</a:t>
            </a:r>
          </a:p>
        </p:txBody>
      </p:sp>
      <p:sp>
        <p:nvSpPr>
          <p:cNvPr id="3" name="Text Placeholder 2">
            <a:extLst>
              <a:ext uri="{FF2B5EF4-FFF2-40B4-BE49-F238E27FC236}">
                <a16:creationId xmlns:a16="http://schemas.microsoft.com/office/drawing/2014/main" id="{0C3D797C-52FB-5C98-ECB9-199E4494069A}"/>
              </a:ext>
            </a:extLst>
          </p:cNvPr>
          <p:cNvSpPr>
            <a:spLocks noGrp="1"/>
          </p:cNvSpPr>
          <p:nvPr>
            <p:ph type="body" idx="1"/>
          </p:nvPr>
        </p:nvSpPr>
        <p:spPr>
          <a:xfrm>
            <a:off x="838200" y="4157949"/>
            <a:ext cx="10515600" cy="1500187"/>
          </a:xfrm>
        </p:spPr>
        <p:txBody>
          <a:bodyPr/>
          <a:lstStyle/>
          <a:p>
            <a:endParaRPr lang="en-US" dirty="0"/>
          </a:p>
        </p:txBody>
      </p:sp>
      <p:pic>
        <p:nvPicPr>
          <p:cNvPr id="5" name="Picture 4" descr="Background pattern&#10;&#10;Description automatically generated">
            <a:extLst>
              <a:ext uri="{FF2B5EF4-FFF2-40B4-BE49-F238E27FC236}">
                <a16:creationId xmlns:a16="http://schemas.microsoft.com/office/drawing/2014/main" id="{63FC066D-4767-CF7B-77B0-4FB76305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8262"/>
            <a:ext cx="12192000" cy="1397318"/>
          </a:xfrm>
          <a:prstGeom prst="rect">
            <a:avLst/>
          </a:prstGeom>
        </p:spPr>
      </p:pic>
      <p:pic>
        <p:nvPicPr>
          <p:cNvPr id="7" name="Picture 6" descr="Logo&#10;&#10;Description automatically generated">
            <a:extLst>
              <a:ext uri="{FF2B5EF4-FFF2-40B4-BE49-F238E27FC236}">
                <a16:creationId xmlns:a16="http://schemas.microsoft.com/office/drawing/2014/main" id="{F7FC3012-AAC8-6DE2-C102-CB7D18B58D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126469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Before the Member Arrives</a:t>
            </a:r>
          </a:p>
        </p:txBody>
      </p:sp>
      <p:sp>
        <p:nvSpPr>
          <p:cNvPr id="3" name="Content Placeholder 2"/>
          <p:cNvSpPr>
            <a:spLocks noGrp="1"/>
          </p:cNvSpPr>
          <p:nvPr>
            <p:ph idx="1"/>
          </p:nvPr>
        </p:nvSpPr>
        <p:spPr>
          <a:xfrm>
            <a:off x="677334" y="1412444"/>
            <a:ext cx="8596668" cy="3880773"/>
          </a:xfrm>
        </p:spPr>
        <p:txBody>
          <a:bodyPr>
            <a:normAutofit fontScale="92500" lnSpcReduction="10000"/>
          </a:bodyPr>
          <a:lstStyle/>
          <a:p>
            <a:r>
              <a:rPr lang="en-US" dirty="0"/>
              <a:t>Explain AmeriCorps program and member role to other staff</a:t>
            </a:r>
          </a:p>
          <a:p>
            <a:r>
              <a:rPr lang="en-US" dirty="0"/>
              <a:t>Order member business cards with AmeriCorps logo (if you’re able to)</a:t>
            </a:r>
          </a:p>
          <a:p>
            <a:r>
              <a:rPr lang="en-US" dirty="0"/>
              <a:t>Create an email address for the AmeriCorps member</a:t>
            </a:r>
          </a:p>
          <a:p>
            <a:r>
              <a:rPr lang="en-US" dirty="0"/>
              <a:t>Check in with member frequently and provide:</a:t>
            </a:r>
          </a:p>
          <a:p>
            <a:pPr lvl="1"/>
            <a:r>
              <a:rPr lang="en-US" dirty="0"/>
              <a:t>Directions to office</a:t>
            </a:r>
          </a:p>
          <a:p>
            <a:pPr lvl="1"/>
            <a:r>
              <a:rPr lang="en-US" dirty="0"/>
              <a:t>Expectations for the first day – i.e. what time?</a:t>
            </a:r>
          </a:p>
          <a:p>
            <a:r>
              <a:rPr lang="en-US" dirty="0"/>
              <a:t>Contact HHCK with any questions</a:t>
            </a:r>
          </a:p>
        </p:txBody>
      </p:sp>
      <p:pic>
        <p:nvPicPr>
          <p:cNvPr id="5" name="Content Placeholder 4">
            <a:extLst>
              <a:ext uri="{FF2B5EF4-FFF2-40B4-BE49-F238E27FC236}">
                <a16:creationId xmlns:a16="http://schemas.microsoft.com/office/drawing/2014/main" id="{8618AF4C-8B37-B144-A975-DE29B3EB0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7" name="Picture 6" descr="Logo&#10;&#10;Description automatically generated">
            <a:extLst>
              <a:ext uri="{FF2B5EF4-FFF2-40B4-BE49-F238E27FC236}">
                <a16:creationId xmlns:a16="http://schemas.microsoft.com/office/drawing/2014/main" id="{34B7EE1C-5EF5-D8CC-315B-3DF232767D2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36212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Service Site Orientation</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658827"/>
            <a:ext cx="10515600" cy="4351338"/>
          </a:xfrm>
        </p:spPr>
        <p:txBody>
          <a:bodyPr>
            <a:normAutofit fontScale="92500" lnSpcReduction="20000"/>
          </a:bodyPr>
          <a:lstStyle/>
          <a:p>
            <a:r>
              <a:rPr lang="en-US" dirty="0"/>
              <a:t>Welcoming the AmeriCorps member</a:t>
            </a:r>
          </a:p>
          <a:p>
            <a:pPr lvl="1"/>
            <a:r>
              <a:rPr lang="en-US" dirty="0"/>
              <a:t>Introduce to other staff, tour, lunch/break</a:t>
            </a:r>
          </a:p>
          <a:p>
            <a:r>
              <a:rPr lang="en-US" dirty="0"/>
              <a:t>Housekeeping items</a:t>
            </a:r>
          </a:p>
          <a:p>
            <a:pPr lvl="1"/>
            <a:r>
              <a:rPr lang="en-US" dirty="0"/>
              <a:t>Office logistics, supplies, parking, mail, phone, email, server, keys</a:t>
            </a:r>
          </a:p>
          <a:p>
            <a:r>
              <a:rPr lang="en-US" dirty="0"/>
              <a:t>Position training</a:t>
            </a:r>
          </a:p>
          <a:p>
            <a:pPr lvl="1"/>
            <a:r>
              <a:rPr lang="en-US" dirty="0"/>
              <a:t>Detailed on how to complete their responsibilities successfully </a:t>
            </a:r>
          </a:p>
          <a:p>
            <a:r>
              <a:rPr lang="en-US" dirty="0"/>
              <a:t>Member and Site Expectations Agreement</a:t>
            </a:r>
          </a:p>
          <a:p>
            <a:pPr lvl="1"/>
            <a:r>
              <a:rPr lang="en-US" dirty="0"/>
              <a:t>Review, sign, send to our office</a:t>
            </a:r>
          </a:p>
          <a:p>
            <a:r>
              <a:rPr lang="en-US" dirty="0"/>
              <a:t>First month:</a:t>
            </a:r>
          </a:p>
          <a:p>
            <a:pPr lvl="1"/>
            <a:r>
              <a:rPr lang="en-US" dirty="0"/>
              <a:t>Training</a:t>
            </a:r>
          </a:p>
          <a:p>
            <a:pPr lvl="1"/>
            <a:r>
              <a:rPr lang="en-US" dirty="0"/>
              <a:t>Reading</a:t>
            </a:r>
          </a:p>
          <a:p>
            <a:pPr lvl="1"/>
            <a:r>
              <a:rPr lang="en-US" dirty="0"/>
              <a:t>Listservs, standing calls, meetings, etc. </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0E17CC5A-632E-7790-B2BD-20C59EBC4F8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90871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AmeriCorps Orientation</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491916"/>
            <a:ext cx="10515600" cy="4685047"/>
          </a:xfrm>
        </p:spPr>
        <p:txBody>
          <a:bodyPr>
            <a:normAutofit fontScale="92500" lnSpcReduction="10000"/>
          </a:bodyPr>
          <a:lstStyle/>
          <a:p>
            <a:r>
              <a:rPr lang="en-US" dirty="0"/>
              <a:t>Details:</a:t>
            </a:r>
          </a:p>
          <a:p>
            <a:pPr lvl="1"/>
            <a:r>
              <a:rPr lang="en-US" dirty="0"/>
              <a:t>August 17</a:t>
            </a:r>
            <a:r>
              <a:rPr lang="en-US" baseline="30000" dirty="0"/>
              <a:t>th</a:t>
            </a:r>
            <a:r>
              <a:rPr lang="en-US" dirty="0"/>
              <a:t>-19</a:t>
            </a:r>
            <a:r>
              <a:rPr lang="en-US" baseline="30000" dirty="0"/>
              <a:t>th</a:t>
            </a:r>
            <a:r>
              <a:rPr lang="en-US" dirty="0"/>
              <a:t> </a:t>
            </a:r>
          </a:p>
          <a:p>
            <a:pPr lvl="1"/>
            <a:r>
              <a:rPr lang="en-US" dirty="0"/>
              <a:t>Capital Plaza Hotel in Frankfort, KY</a:t>
            </a:r>
          </a:p>
          <a:p>
            <a:pPr lvl="1"/>
            <a:r>
              <a:rPr lang="en-US" dirty="0"/>
              <a:t>Mileage reimbursement, meals, lodging provided </a:t>
            </a:r>
          </a:p>
          <a:p>
            <a:r>
              <a:rPr lang="en-US" dirty="0"/>
              <a:t>Agenda:</a:t>
            </a:r>
          </a:p>
          <a:p>
            <a:pPr lvl="1"/>
            <a:r>
              <a:rPr lang="en-US" dirty="0"/>
              <a:t>AmeriCorps 101 </a:t>
            </a:r>
          </a:p>
          <a:p>
            <a:pPr lvl="1"/>
            <a:r>
              <a:rPr lang="en-US" dirty="0"/>
              <a:t>Understanding the service commitment</a:t>
            </a:r>
          </a:p>
          <a:p>
            <a:pPr lvl="1"/>
            <a:r>
              <a:rPr lang="en-US" dirty="0"/>
              <a:t>Housing and homelessness issues in Kentucky</a:t>
            </a:r>
          </a:p>
          <a:p>
            <a:pPr lvl="1"/>
            <a:r>
              <a:rPr lang="en-US" dirty="0"/>
              <a:t>Policies, procedures, prohibited activities </a:t>
            </a:r>
          </a:p>
          <a:p>
            <a:pPr lvl="1"/>
            <a:r>
              <a:rPr lang="en-US" dirty="0"/>
              <a:t>Member development</a:t>
            </a:r>
          </a:p>
          <a:p>
            <a:pPr lvl="1"/>
            <a:r>
              <a:rPr lang="en-US" dirty="0"/>
              <a:t>Self-care</a:t>
            </a:r>
          </a:p>
          <a:p>
            <a:pPr lvl="1"/>
            <a:r>
              <a:rPr lang="en-US" dirty="0"/>
              <a:t>Boundaries and ethics</a:t>
            </a:r>
          </a:p>
          <a:p>
            <a:pPr lvl="1"/>
            <a:r>
              <a:rPr lang="en-US" dirty="0"/>
              <a:t>Teambuilding</a:t>
            </a:r>
          </a:p>
          <a:p>
            <a:endParaRPr lang="en-US" dirty="0"/>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12F1569A-9068-99AA-1D74-B9123590AB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159839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AE4E-470A-C2FD-F081-3D1DB5E360CB}"/>
              </a:ext>
            </a:extLst>
          </p:cNvPr>
          <p:cNvSpPr>
            <a:spLocks noGrp="1"/>
          </p:cNvSpPr>
          <p:nvPr>
            <p:ph type="title"/>
          </p:nvPr>
        </p:nvSpPr>
        <p:spPr>
          <a:xfrm>
            <a:off x="838200" y="1273682"/>
            <a:ext cx="10515600" cy="2852737"/>
          </a:xfrm>
        </p:spPr>
        <p:txBody>
          <a:bodyPr>
            <a:normAutofit/>
          </a:bodyPr>
          <a:lstStyle/>
          <a:p>
            <a:r>
              <a:rPr lang="en-US" sz="5000" dirty="0"/>
              <a:t>Member Service Year</a:t>
            </a:r>
          </a:p>
        </p:txBody>
      </p:sp>
      <p:sp>
        <p:nvSpPr>
          <p:cNvPr id="3" name="Text Placeholder 2">
            <a:extLst>
              <a:ext uri="{FF2B5EF4-FFF2-40B4-BE49-F238E27FC236}">
                <a16:creationId xmlns:a16="http://schemas.microsoft.com/office/drawing/2014/main" id="{0C3D797C-52FB-5C98-ECB9-199E4494069A}"/>
              </a:ext>
            </a:extLst>
          </p:cNvPr>
          <p:cNvSpPr>
            <a:spLocks noGrp="1"/>
          </p:cNvSpPr>
          <p:nvPr>
            <p:ph type="body" idx="1"/>
          </p:nvPr>
        </p:nvSpPr>
        <p:spPr>
          <a:xfrm>
            <a:off x="838200" y="4157949"/>
            <a:ext cx="10515600" cy="1500187"/>
          </a:xfrm>
        </p:spPr>
        <p:txBody>
          <a:bodyPr/>
          <a:lstStyle/>
          <a:p>
            <a:endParaRPr lang="en-US" dirty="0"/>
          </a:p>
        </p:txBody>
      </p:sp>
      <p:pic>
        <p:nvPicPr>
          <p:cNvPr id="5" name="Picture 4" descr="Background pattern&#10;&#10;Description automatically generated">
            <a:extLst>
              <a:ext uri="{FF2B5EF4-FFF2-40B4-BE49-F238E27FC236}">
                <a16:creationId xmlns:a16="http://schemas.microsoft.com/office/drawing/2014/main" id="{63FC066D-4767-CF7B-77B0-4FB76305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8262"/>
            <a:ext cx="12192000" cy="1397318"/>
          </a:xfrm>
          <a:prstGeom prst="rect">
            <a:avLst/>
          </a:prstGeom>
        </p:spPr>
      </p:pic>
      <p:pic>
        <p:nvPicPr>
          <p:cNvPr id="7" name="Picture 6" descr="Logo&#10;&#10;Description automatically generated">
            <a:extLst>
              <a:ext uri="{FF2B5EF4-FFF2-40B4-BE49-F238E27FC236}">
                <a16:creationId xmlns:a16="http://schemas.microsoft.com/office/drawing/2014/main" id="{F7FC3012-AAC8-6DE2-C102-CB7D18B58D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423676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Terms of Service</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652159"/>
            <a:ext cx="10515600" cy="4351338"/>
          </a:xfrm>
        </p:spPr>
        <p:txBody>
          <a:bodyPr>
            <a:normAutofit fontScale="92500" lnSpcReduction="10000"/>
          </a:bodyPr>
          <a:lstStyle/>
          <a:p>
            <a:r>
              <a:rPr lang="en-US" dirty="0"/>
              <a:t>Program Year </a:t>
            </a:r>
          </a:p>
          <a:p>
            <a:pPr lvl="1"/>
            <a:r>
              <a:rPr lang="en-US" dirty="0"/>
              <a:t>August 1</a:t>
            </a:r>
            <a:r>
              <a:rPr lang="en-US" baseline="30000" dirty="0"/>
              <a:t>st</a:t>
            </a:r>
            <a:r>
              <a:rPr lang="en-US" dirty="0"/>
              <a:t> to July 31</a:t>
            </a:r>
            <a:r>
              <a:rPr lang="en-US" baseline="30000" dirty="0"/>
              <a:t>st</a:t>
            </a:r>
            <a:r>
              <a:rPr lang="en-US" dirty="0"/>
              <a:t> </a:t>
            </a:r>
          </a:p>
          <a:p>
            <a:r>
              <a:rPr lang="en-US" dirty="0"/>
              <a:t>Hour Requirement</a:t>
            </a:r>
          </a:p>
          <a:p>
            <a:pPr lvl="1"/>
            <a:r>
              <a:rPr lang="en-US" dirty="0"/>
              <a:t>1700, 1200, 900 </a:t>
            </a:r>
          </a:p>
          <a:p>
            <a:r>
              <a:rPr lang="en-US" dirty="0"/>
              <a:t>Weekly Schedule</a:t>
            </a:r>
          </a:p>
          <a:p>
            <a:pPr lvl="1"/>
            <a:r>
              <a:rPr lang="en-US" dirty="0"/>
              <a:t>Determined between you and the member</a:t>
            </a:r>
          </a:p>
          <a:p>
            <a:pPr lvl="1"/>
            <a:r>
              <a:rPr lang="en-US" dirty="0"/>
              <a:t>Must account for approximately 37.5 hours per week</a:t>
            </a:r>
          </a:p>
          <a:p>
            <a:r>
              <a:rPr lang="en-US" dirty="0"/>
              <a:t>Leave</a:t>
            </a:r>
          </a:p>
          <a:p>
            <a:pPr lvl="1"/>
            <a:r>
              <a:rPr lang="en-US" dirty="0"/>
              <a:t>10 personal/vacation</a:t>
            </a:r>
          </a:p>
          <a:p>
            <a:pPr lvl="1"/>
            <a:r>
              <a:rPr lang="en-US" dirty="0"/>
              <a:t>10 sick</a:t>
            </a:r>
          </a:p>
          <a:p>
            <a:pPr lvl="1"/>
            <a:r>
              <a:rPr lang="en-US" dirty="0"/>
              <a:t>11 holidays </a:t>
            </a:r>
          </a:p>
          <a:p>
            <a:endParaRPr lang="en-US" dirty="0"/>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CB40A8CD-737D-9A76-EF30-174EFEBD562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143436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a:xfrm>
            <a:off x="374737" y="223756"/>
            <a:ext cx="10515600" cy="1325563"/>
          </a:xfrm>
        </p:spPr>
        <p:txBody>
          <a:bodyPr>
            <a:normAutofit/>
          </a:bodyPr>
          <a:lstStyle/>
          <a:p>
            <a:r>
              <a:rPr lang="en-US" sz="3600" b="1" dirty="0">
                <a:latin typeface="+mn-lt"/>
              </a:rPr>
              <a:t>Member Benefits</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sp>
        <p:nvSpPr>
          <p:cNvPr id="6" name="Content Placeholder 5"/>
          <p:cNvSpPr>
            <a:spLocks noGrp="1"/>
          </p:cNvSpPr>
          <p:nvPr>
            <p:ph sz="half" idx="1"/>
          </p:nvPr>
        </p:nvSpPr>
        <p:spPr>
          <a:xfrm>
            <a:off x="589988" y="2810313"/>
            <a:ext cx="4746099" cy="3310392"/>
          </a:xfrm>
        </p:spPr>
        <p:txBody>
          <a:bodyPr>
            <a:normAutofit lnSpcReduction="10000"/>
          </a:bodyPr>
          <a:lstStyle/>
          <a:p>
            <a:r>
              <a:rPr lang="en-US" dirty="0"/>
              <a:t>Living allowance - $19,000</a:t>
            </a:r>
          </a:p>
          <a:p>
            <a:r>
              <a:rPr lang="en-US" dirty="0"/>
              <a:t>Education award - $6,495</a:t>
            </a:r>
          </a:p>
          <a:p>
            <a:r>
              <a:rPr lang="en-US" dirty="0"/>
              <a:t>Professional development </a:t>
            </a:r>
          </a:p>
          <a:p>
            <a:r>
              <a:rPr lang="en-US" dirty="0"/>
              <a:t>Health insurance – premium paid by us</a:t>
            </a:r>
          </a:p>
          <a:p>
            <a:endParaRPr lang="en-US" dirty="0"/>
          </a:p>
        </p:txBody>
      </p:sp>
      <p:sp>
        <p:nvSpPr>
          <p:cNvPr id="7" name="Content Placeholder 6"/>
          <p:cNvSpPr txBox="1">
            <a:spLocks/>
          </p:cNvSpPr>
          <p:nvPr/>
        </p:nvSpPr>
        <p:spPr>
          <a:xfrm>
            <a:off x="5879990" y="2885009"/>
            <a:ext cx="5205543" cy="33103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Childcare assistance</a:t>
            </a:r>
          </a:p>
          <a:p>
            <a:r>
              <a:rPr lang="en-US" dirty="0"/>
              <a:t>Workers compensation</a:t>
            </a:r>
          </a:p>
          <a:p>
            <a:r>
              <a:rPr lang="en-US" dirty="0"/>
              <a:t>Student loan forbearance</a:t>
            </a:r>
          </a:p>
          <a:p>
            <a:r>
              <a:rPr lang="en-US" dirty="0"/>
              <a:t>Student loan interest paid </a:t>
            </a:r>
          </a:p>
          <a:p>
            <a:r>
              <a:rPr lang="en-US" dirty="0"/>
              <a:t>Member Assistance Program</a:t>
            </a:r>
          </a:p>
        </p:txBody>
      </p:sp>
      <p:pic>
        <p:nvPicPr>
          <p:cNvPr id="8" name="Picture 4" descr="C:\Users\001411\AppData\Local\Microsoft\Windows\Temporary Internet Files\Content.Outlook\80HEJ8L1\Icon_ChildCare.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0062" y="1476810"/>
            <a:ext cx="1028447" cy="1028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001411\AppData\Local\Microsoft\Windows\Temporary Internet Files\Content.Outlook\80HEJ8L1\Icon_HealthCare.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0605" y="1473573"/>
            <a:ext cx="1034920" cy="10349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001411\AppData\Local\Microsoft\Windows\Temporary Internet Files\Content.Outlook\80HEJ8L1\Icon_LivingAllowance.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44623" y="1489513"/>
            <a:ext cx="1003042" cy="10030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001411\AppData\Local\Microsoft\Windows\Temporary Internet Files\Content.Outlook\80HEJ8L1\Icon_Training.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4308" y="1489512"/>
            <a:ext cx="1003042" cy="1003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a:extLst>
              <a:ext uri="{FF2B5EF4-FFF2-40B4-BE49-F238E27FC236}">
                <a16:creationId xmlns:a16="http://schemas.microsoft.com/office/drawing/2014/main" id="{FE1F68C2-3253-8EDC-0858-AB440F9D757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63956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AmeriCorps Program Staff </a:t>
            </a:r>
          </a:p>
        </p:txBody>
      </p:sp>
      <p:sp>
        <p:nvSpPr>
          <p:cNvPr id="3" name="Text Placeholder 2"/>
          <p:cNvSpPr>
            <a:spLocks noGrp="1"/>
          </p:cNvSpPr>
          <p:nvPr>
            <p:ph type="body" idx="1"/>
          </p:nvPr>
        </p:nvSpPr>
        <p:spPr>
          <a:xfrm>
            <a:off x="677334" y="1623671"/>
            <a:ext cx="4185623" cy="576262"/>
          </a:xfrm>
        </p:spPr>
        <p:txBody>
          <a:bodyPr>
            <a:normAutofit fontScale="85000" lnSpcReduction="20000"/>
          </a:bodyPr>
          <a:lstStyle/>
          <a:p>
            <a:r>
              <a:rPr lang="en-US" b="0" dirty="0"/>
              <a:t>Caitlin Bottoms</a:t>
            </a:r>
            <a:br>
              <a:rPr lang="en-US" b="0" dirty="0"/>
            </a:br>
            <a:r>
              <a:rPr lang="en-US" b="0" dirty="0"/>
              <a:t>AmeriCorps Program Director</a:t>
            </a:r>
          </a:p>
        </p:txBody>
      </p:sp>
      <p:sp>
        <p:nvSpPr>
          <p:cNvPr id="5" name="Text Placeholder 4"/>
          <p:cNvSpPr>
            <a:spLocks noGrp="1"/>
          </p:cNvSpPr>
          <p:nvPr>
            <p:ph type="body" sz="quarter" idx="3"/>
          </p:nvPr>
        </p:nvSpPr>
        <p:spPr>
          <a:xfrm>
            <a:off x="5633071" y="1623671"/>
            <a:ext cx="5516117" cy="576262"/>
          </a:xfrm>
        </p:spPr>
        <p:txBody>
          <a:bodyPr>
            <a:normAutofit fontScale="85000" lnSpcReduction="20000"/>
          </a:bodyPr>
          <a:lstStyle/>
          <a:p>
            <a:r>
              <a:rPr lang="en-US" b="0" dirty="0"/>
              <a:t>Holly Dennis</a:t>
            </a:r>
            <a:br>
              <a:rPr lang="en-US" b="0" dirty="0"/>
            </a:br>
            <a:r>
              <a:rPr lang="en-US" b="0" dirty="0"/>
              <a:t>AmeriCorps Member Coordinator</a:t>
            </a:r>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852146" y="2369234"/>
            <a:ext cx="3640931" cy="3640931"/>
          </a:xfrm>
        </p:spPr>
      </p:pic>
      <p:pic>
        <p:nvPicPr>
          <p:cNvPr id="8" name="Content Placeholder 4">
            <a:extLst>
              <a:ext uri="{FF2B5EF4-FFF2-40B4-BE49-F238E27FC236}">
                <a16:creationId xmlns:a16="http://schemas.microsoft.com/office/drawing/2014/main" id="{A8E3CA8C-285F-BEB8-FFBA-DD74E6EC5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13" name="Content Placeholder 12" descr="A person and person holding a baby&#10;&#10;Description automatically generated">
            <a:extLst>
              <a:ext uri="{FF2B5EF4-FFF2-40B4-BE49-F238E27FC236}">
                <a16:creationId xmlns:a16="http://schemas.microsoft.com/office/drawing/2014/main" id="{A05D66FC-A040-438A-4167-06DF07801C80}"/>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39788" y="2299554"/>
            <a:ext cx="3568928" cy="3684588"/>
          </a:xfrm>
        </p:spPr>
      </p:pic>
      <p:pic>
        <p:nvPicPr>
          <p:cNvPr id="10" name="Picture 9" descr="Logo&#10;&#10;Description automatically generated">
            <a:extLst>
              <a:ext uri="{FF2B5EF4-FFF2-40B4-BE49-F238E27FC236}">
                <a16:creationId xmlns:a16="http://schemas.microsoft.com/office/drawing/2014/main" id="{D14A9046-ABDC-B5F9-E852-1E9EAFE45D8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93351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Member Position Description</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658827"/>
            <a:ext cx="10515600" cy="4351338"/>
          </a:xfrm>
        </p:spPr>
        <p:txBody>
          <a:bodyPr/>
          <a:lstStyle/>
          <a:p>
            <a:r>
              <a:rPr lang="en-US" dirty="0"/>
              <a:t>Defines AmeriCorps service year</a:t>
            </a:r>
          </a:p>
          <a:p>
            <a:r>
              <a:rPr lang="en-US" dirty="0"/>
              <a:t>Service site activities (90%)</a:t>
            </a:r>
          </a:p>
          <a:p>
            <a:r>
              <a:rPr lang="en-US" dirty="0"/>
              <a:t>Program activities (10%)</a:t>
            </a:r>
          </a:p>
          <a:p>
            <a:pPr lvl="1"/>
            <a:r>
              <a:rPr lang="en-US" dirty="0"/>
              <a:t>Training and events</a:t>
            </a:r>
          </a:p>
          <a:p>
            <a:pPr lvl="1"/>
            <a:r>
              <a:rPr lang="en-US" dirty="0"/>
              <a:t>Reporting</a:t>
            </a:r>
          </a:p>
          <a:p>
            <a:pPr lvl="1"/>
            <a:r>
              <a:rPr lang="en-US" dirty="0"/>
              <a:t>Communication </a:t>
            </a:r>
          </a:p>
          <a:p>
            <a:r>
              <a:rPr lang="en-US" dirty="0"/>
              <a:t>Minimum eligibility </a:t>
            </a:r>
          </a:p>
          <a:p>
            <a:r>
              <a:rPr lang="en-US" dirty="0"/>
              <a:t>Minimum requirements</a:t>
            </a:r>
          </a:p>
          <a:p>
            <a:r>
              <a:rPr lang="en-US" dirty="0"/>
              <a:t>Essential functions </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87081AF2-F966-FD40-6A30-FDDF3CD1B29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277242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Timesheets</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E8D31A95-6006-494E-5528-E3071AE6B1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4335" y="5124450"/>
            <a:ext cx="1443747" cy="993457"/>
          </a:xfrm>
          <a:prstGeom prst="rect">
            <a:avLst/>
          </a:prstGeom>
        </p:spPr>
      </p:pic>
      <p:sp>
        <p:nvSpPr>
          <p:cNvPr id="9" name="Content Placeholder 8">
            <a:extLst>
              <a:ext uri="{FF2B5EF4-FFF2-40B4-BE49-F238E27FC236}">
                <a16:creationId xmlns:a16="http://schemas.microsoft.com/office/drawing/2014/main" id="{A9EA5F7F-EA2D-AB6B-C13B-3D0BC1F50ACB}"/>
              </a:ext>
            </a:extLst>
          </p:cNvPr>
          <p:cNvSpPr>
            <a:spLocks noGrp="1"/>
          </p:cNvSpPr>
          <p:nvPr>
            <p:ph idx="1"/>
          </p:nvPr>
        </p:nvSpPr>
        <p:spPr>
          <a:xfrm>
            <a:off x="838200" y="1658827"/>
            <a:ext cx="3467100" cy="4351338"/>
          </a:xfrm>
        </p:spPr>
        <p:txBody>
          <a:bodyPr/>
          <a:lstStyle/>
          <a:p>
            <a:r>
              <a:rPr lang="en-US" dirty="0"/>
              <a:t>Submitted weekly</a:t>
            </a:r>
          </a:p>
          <a:p>
            <a:r>
              <a:rPr lang="en-US" dirty="0"/>
              <a:t>Phone app coming this fall</a:t>
            </a:r>
          </a:p>
          <a:p>
            <a:r>
              <a:rPr lang="en-US" dirty="0"/>
              <a:t>Supervisors approve at least 1x/month</a:t>
            </a:r>
          </a:p>
        </p:txBody>
      </p:sp>
      <p:pic>
        <p:nvPicPr>
          <p:cNvPr id="11" name="Picture 10">
            <a:extLst>
              <a:ext uri="{FF2B5EF4-FFF2-40B4-BE49-F238E27FC236}">
                <a16:creationId xmlns:a16="http://schemas.microsoft.com/office/drawing/2014/main" id="{5C42B10B-487F-688A-69BA-BD67BA70C2A0}"/>
              </a:ext>
            </a:extLst>
          </p:cNvPr>
          <p:cNvPicPr>
            <a:picLocks noChangeAspect="1"/>
          </p:cNvPicPr>
          <p:nvPr/>
        </p:nvPicPr>
        <p:blipFill rotWithShape="1">
          <a:blip r:embed="rId5"/>
          <a:srcRect l="15088" t="13611" r="17142" b="9931"/>
          <a:stretch/>
        </p:blipFill>
        <p:spPr>
          <a:xfrm>
            <a:off x="5026272" y="283745"/>
            <a:ext cx="6420736" cy="6209130"/>
          </a:xfrm>
          <a:prstGeom prst="rect">
            <a:avLst/>
          </a:prstGeom>
        </p:spPr>
      </p:pic>
    </p:spTree>
    <p:extLst>
      <p:ext uri="{BB962C8B-B14F-4D97-AF65-F5344CB8AC3E}">
        <p14:creationId xmlns:p14="http://schemas.microsoft.com/office/powerpoint/2010/main" val="357967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39" y="406045"/>
            <a:ext cx="8596668" cy="905164"/>
          </a:xfrm>
        </p:spPr>
        <p:txBody>
          <a:bodyPr>
            <a:normAutofit/>
          </a:bodyPr>
          <a:lstStyle/>
          <a:p>
            <a:r>
              <a:rPr lang="en-US" sz="3200" b="1" dirty="0">
                <a:latin typeface="+mn-lt"/>
              </a:rPr>
              <a:t>Performance Measures: What’s Reported</a:t>
            </a:r>
          </a:p>
        </p:txBody>
      </p:sp>
      <p:pic>
        <p:nvPicPr>
          <p:cNvPr id="5" name="Content Placeholder 4">
            <a:extLst>
              <a:ext uri="{FF2B5EF4-FFF2-40B4-BE49-F238E27FC236}">
                <a16:creationId xmlns:a16="http://schemas.microsoft.com/office/drawing/2014/main" id="{0D07382C-DB60-9D09-FB7D-47747E1BC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sp>
        <p:nvSpPr>
          <p:cNvPr id="3" name="Content Placeholder 2"/>
          <p:cNvSpPr>
            <a:spLocks noGrp="1"/>
          </p:cNvSpPr>
          <p:nvPr>
            <p:ph idx="1"/>
          </p:nvPr>
        </p:nvSpPr>
        <p:spPr>
          <a:xfrm>
            <a:off x="815119" y="1248093"/>
            <a:ext cx="10771456" cy="4300937"/>
          </a:xfrm>
        </p:spPr>
        <p:txBody>
          <a:bodyPr>
            <a:normAutofit lnSpcReduction="10000"/>
          </a:bodyPr>
          <a:lstStyle/>
          <a:p>
            <a:r>
              <a:rPr lang="en-US" dirty="0"/>
              <a:t>Number of Individuals Served (meaningful engagement)</a:t>
            </a:r>
          </a:p>
          <a:p>
            <a:pPr lvl="1"/>
            <a:r>
              <a:rPr lang="en-US" dirty="0"/>
              <a:t>Household size</a:t>
            </a:r>
          </a:p>
          <a:p>
            <a:pPr lvl="1"/>
            <a:r>
              <a:rPr lang="en-US" dirty="0"/>
              <a:t>Demographics</a:t>
            </a:r>
          </a:p>
          <a:p>
            <a:r>
              <a:rPr lang="en-US" dirty="0"/>
              <a:t>Number of Individuals Housed</a:t>
            </a:r>
          </a:p>
          <a:p>
            <a:pPr lvl="1"/>
            <a:r>
              <a:rPr lang="en-US" dirty="0"/>
              <a:t>Proof of housing</a:t>
            </a:r>
          </a:p>
          <a:p>
            <a:r>
              <a:rPr lang="en-US" dirty="0"/>
              <a:t>Volunteers</a:t>
            </a:r>
          </a:p>
          <a:p>
            <a:pPr lvl="1"/>
            <a:r>
              <a:rPr lang="en-US" dirty="0"/>
              <a:t>Number of volunteers</a:t>
            </a:r>
          </a:p>
          <a:p>
            <a:pPr lvl="1"/>
            <a:r>
              <a:rPr lang="en-US" dirty="0"/>
              <a:t>Episodic vs. recurring</a:t>
            </a:r>
          </a:p>
          <a:p>
            <a:pPr lvl="1"/>
            <a:r>
              <a:rPr lang="en-US" dirty="0"/>
              <a:t>Number of hours</a:t>
            </a:r>
          </a:p>
          <a:p>
            <a:r>
              <a:rPr lang="en-US" i="1" dirty="0"/>
              <a:t>No identifying or confidential information</a:t>
            </a:r>
          </a:p>
        </p:txBody>
      </p:sp>
      <p:pic>
        <p:nvPicPr>
          <p:cNvPr id="8" name="Picture 7" descr="Logo&#10;&#10;Description automatically generated">
            <a:extLst>
              <a:ext uri="{FF2B5EF4-FFF2-40B4-BE49-F238E27FC236}">
                <a16:creationId xmlns:a16="http://schemas.microsoft.com/office/drawing/2014/main" id="{62B8E6E6-7C51-04E0-4BDC-143F4F3103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4049156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81" y="330889"/>
            <a:ext cx="8596668" cy="905164"/>
          </a:xfrm>
        </p:spPr>
        <p:txBody>
          <a:bodyPr>
            <a:normAutofit/>
          </a:bodyPr>
          <a:lstStyle/>
          <a:p>
            <a:r>
              <a:rPr lang="en-US" sz="3200" b="1" dirty="0">
                <a:latin typeface="+mn-lt"/>
              </a:rPr>
              <a:t>Reporting on Performance Measures </a:t>
            </a:r>
          </a:p>
        </p:txBody>
      </p:sp>
      <p:pic>
        <p:nvPicPr>
          <p:cNvPr id="5" name="Content Placeholder 4">
            <a:extLst>
              <a:ext uri="{FF2B5EF4-FFF2-40B4-BE49-F238E27FC236}">
                <a16:creationId xmlns:a16="http://schemas.microsoft.com/office/drawing/2014/main" id="{0D07382C-DB60-9D09-FB7D-47747E1BC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sp>
        <p:nvSpPr>
          <p:cNvPr id="3" name="Content Placeholder 2"/>
          <p:cNvSpPr>
            <a:spLocks noGrp="1"/>
          </p:cNvSpPr>
          <p:nvPr>
            <p:ph idx="1"/>
          </p:nvPr>
        </p:nvSpPr>
        <p:spPr>
          <a:xfrm>
            <a:off x="865224" y="1094241"/>
            <a:ext cx="9932211" cy="4915924"/>
          </a:xfrm>
        </p:spPr>
        <p:txBody>
          <a:bodyPr>
            <a:normAutofit lnSpcReduction="10000"/>
          </a:bodyPr>
          <a:lstStyle/>
          <a:p>
            <a:r>
              <a:rPr lang="en-US" dirty="0"/>
              <a:t>Member Responsibility</a:t>
            </a:r>
          </a:p>
          <a:p>
            <a:pPr lvl="1"/>
            <a:r>
              <a:rPr lang="en-US" dirty="0"/>
              <a:t>Report by the 15</a:t>
            </a:r>
            <a:r>
              <a:rPr lang="en-US" baseline="30000" dirty="0"/>
              <a:t>th</a:t>
            </a:r>
            <a:r>
              <a:rPr lang="en-US" dirty="0"/>
              <a:t> of the month for previous month (i.e. November 15</a:t>
            </a:r>
            <a:r>
              <a:rPr lang="en-US" baseline="30000" dirty="0"/>
              <a:t>th</a:t>
            </a:r>
            <a:r>
              <a:rPr lang="en-US" dirty="0"/>
              <a:t> for October updates)</a:t>
            </a:r>
          </a:p>
          <a:p>
            <a:pPr lvl="1"/>
            <a:r>
              <a:rPr lang="en-US" dirty="0"/>
              <a:t>Respond to and complete requests as soon as possible</a:t>
            </a:r>
          </a:p>
          <a:p>
            <a:r>
              <a:rPr lang="en-US" dirty="0"/>
              <a:t>Our Responsibility </a:t>
            </a:r>
          </a:p>
          <a:p>
            <a:pPr lvl="1"/>
            <a:r>
              <a:rPr lang="en-US" dirty="0"/>
              <a:t>Train members (initial, ongoing, one-on-one)</a:t>
            </a:r>
          </a:p>
          <a:p>
            <a:pPr lvl="1"/>
            <a:r>
              <a:rPr lang="en-US" dirty="0"/>
              <a:t>Review reports submitted regularly </a:t>
            </a:r>
          </a:p>
          <a:p>
            <a:pPr lvl="1"/>
            <a:r>
              <a:rPr lang="en-US" dirty="0"/>
              <a:t>Report to AmeriCorps</a:t>
            </a:r>
          </a:p>
          <a:p>
            <a:r>
              <a:rPr lang="en-US" dirty="0"/>
              <a:t>Site Responsibility </a:t>
            </a:r>
          </a:p>
          <a:p>
            <a:pPr lvl="1"/>
            <a:r>
              <a:rPr lang="en-US" dirty="0"/>
              <a:t>Support efforts to receive performance measure data </a:t>
            </a:r>
          </a:p>
          <a:p>
            <a:pPr lvl="1"/>
            <a:r>
              <a:rPr lang="en-US" dirty="0"/>
              <a:t>Provide time for member to work on reporting regularly</a:t>
            </a:r>
          </a:p>
          <a:p>
            <a:pPr lvl="1"/>
            <a:r>
              <a:rPr lang="en-US" dirty="0"/>
              <a:t>Submit any missing data – particularly if member exits service early</a:t>
            </a:r>
          </a:p>
        </p:txBody>
      </p:sp>
      <p:pic>
        <p:nvPicPr>
          <p:cNvPr id="7" name="Picture 6" descr="Logo&#10;&#10;Description automatically generated">
            <a:extLst>
              <a:ext uri="{FF2B5EF4-FFF2-40B4-BE49-F238E27FC236}">
                <a16:creationId xmlns:a16="http://schemas.microsoft.com/office/drawing/2014/main" id="{BD91AE56-EC2D-6557-DC70-4551025177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1239283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FE53-D202-62D8-D2BB-48636FBA26A0}"/>
              </a:ext>
            </a:extLst>
          </p:cNvPr>
          <p:cNvSpPr>
            <a:spLocks noGrp="1"/>
          </p:cNvSpPr>
          <p:nvPr>
            <p:ph type="title"/>
          </p:nvPr>
        </p:nvSpPr>
        <p:spPr>
          <a:xfrm>
            <a:off x="244856" y="184150"/>
            <a:ext cx="10515600" cy="1325563"/>
          </a:xfrm>
        </p:spPr>
        <p:txBody>
          <a:bodyPr>
            <a:normAutofit/>
          </a:bodyPr>
          <a:lstStyle/>
          <a:p>
            <a:r>
              <a:rPr lang="en-US" sz="3600" b="1" dirty="0"/>
              <a:t>Program Evaluation – Central Kentucky</a:t>
            </a:r>
          </a:p>
        </p:txBody>
      </p:sp>
      <p:sp>
        <p:nvSpPr>
          <p:cNvPr id="3" name="Content Placeholder 2">
            <a:extLst>
              <a:ext uri="{FF2B5EF4-FFF2-40B4-BE49-F238E27FC236}">
                <a16:creationId xmlns:a16="http://schemas.microsoft.com/office/drawing/2014/main" id="{39BC0536-A89D-68D2-E52C-C0F0F65917F7}"/>
              </a:ext>
            </a:extLst>
          </p:cNvPr>
          <p:cNvSpPr>
            <a:spLocks noGrp="1"/>
          </p:cNvSpPr>
          <p:nvPr>
            <p:ph idx="1"/>
          </p:nvPr>
        </p:nvSpPr>
        <p:spPr>
          <a:xfrm>
            <a:off x="504825" y="1253331"/>
            <a:ext cx="10515600" cy="5239544"/>
          </a:xfrm>
        </p:spPr>
        <p:txBody>
          <a:bodyPr/>
          <a:lstStyle/>
          <a:p>
            <a:r>
              <a:rPr lang="en-US" dirty="0"/>
              <a:t>Assessing the impact of the AmeriCorps member</a:t>
            </a:r>
          </a:p>
          <a:p>
            <a:r>
              <a:rPr lang="en-US" dirty="0"/>
              <a:t>Sites</a:t>
            </a:r>
          </a:p>
          <a:p>
            <a:pPr lvl="1"/>
            <a:r>
              <a:rPr lang="en-US" dirty="0"/>
              <a:t>Arbor Youth Services</a:t>
            </a:r>
          </a:p>
          <a:p>
            <a:pPr lvl="1"/>
            <a:r>
              <a:rPr lang="en-US" dirty="0"/>
              <a:t>Community Action Council</a:t>
            </a:r>
          </a:p>
          <a:p>
            <a:pPr lvl="1"/>
            <a:r>
              <a:rPr lang="en-US" dirty="0"/>
              <a:t>Elizabeth’s Village</a:t>
            </a:r>
          </a:p>
          <a:p>
            <a:pPr lvl="1"/>
            <a:r>
              <a:rPr lang="en-US" dirty="0"/>
              <a:t>Homeless and Housing Coalition</a:t>
            </a:r>
          </a:p>
          <a:p>
            <a:pPr lvl="1"/>
            <a:r>
              <a:rPr lang="en-US" dirty="0"/>
              <a:t>Hope’s Wings</a:t>
            </a:r>
          </a:p>
          <a:p>
            <a:pPr lvl="1"/>
            <a:r>
              <a:rPr lang="en-US" dirty="0"/>
              <a:t>Simon House</a:t>
            </a:r>
          </a:p>
          <a:p>
            <a:pPr lvl="1"/>
            <a:r>
              <a:rPr lang="en-US" dirty="0"/>
              <a:t>Sunshine Center</a:t>
            </a:r>
          </a:p>
          <a:p>
            <a:pPr lvl="1"/>
            <a:r>
              <a:rPr lang="en-US" dirty="0"/>
              <a:t>The Nest</a:t>
            </a:r>
          </a:p>
        </p:txBody>
      </p:sp>
      <p:pic>
        <p:nvPicPr>
          <p:cNvPr id="4" name="Content Placeholder 4">
            <a:extLst>
              <a:ext uri="{FF2B5EF4-FFF2-40B4-BE49-F238E27FC236}">
                <a16:creationId xmlns:a16="http://schemas.microsoft.com/office/drawing/2014/main" id="{F31AB1CF-87A9-4D51-4C22-8094BACD0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48C16A50-F8A0-4E9E-057F-5030F747EBC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1474275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Member Development</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735717"/>
            <a:ext cx="10515600" cy="4351338"/>
          </a:xfrm>
        </p:spPr>
        <p:txBody>
          <a:bodyPr/>
          <a:lstStyle/>
          <a:p>
            <a:r>
              <a:rPr lang="en-US" dirty="0"/>
              <a:t>Purpose:</a:t>
            </a:r>
          </a:p>
          <a:p>
            <a:pPr lvl="1"/>
            <a:r>
              <a:rPr lang="en-US" dirty="0"/>
              <a:t>Intentionally participate in the AmeriCorps program</a:t>
            </a:r>
          </a:p>
          <a:p>
            <a:pPr lvl="1"/>
            <a:r>
              <a:rPr lang="en-US" dirty="0"/>
              <a:t>Strengthen active citizenship</a:t>
            </a:r>
          </a:p>
          <a:p>
            <a:pPr lvl="1"/>
            <a:r>
              <a:rPr lang="en-US" dirty="0"/>
              <a:t>Encourage civic engagement mindset </a:t>
            </a:r>
          </a:p>
          <a:p>
            <a:r>
              <a:rPr lang="en-US" dirty="0"/>
              <a:t>Goal setting and reflections</a:t>
            </a:r>
          </a:p>
          <a:p>
            <a:r>
              <a:rPr lang="en-US" dirty="0"/>
              <a:t>4 Components</a:t>
            </a:r>
          </a:p>
          <a:p>
            <a:pPr lvl="1"/>
            <a:r>
              <a:rPr lang="en-US" dirty="0"/>
              <a:t>MLK Day of Service</a:t>
            </a:r>
          </a:p>
          <a:p>
            <a:pPr lvl="1"/>
            <a:r>
              <a:rPr lang="en-US" dirty="0"/>
              <a:t>Spring Service Project (construction)</a:t>
            </a:r>
          </a:p>
          <a:p>
            <a:pPr lvl="1"/>
            <a:r>
              <a:rPr lang="en-US" dirty="0"/>
              <a:t>Homeless Services Activity (K-Count, etc.)</a:t>
            </a:r>
          </a:p>
          <a:p>
            <a:pPr lvl="1"/>
            <a:r>
              <a:rPr lang="en-US" dirty="0"/>
              <a:t>Public Speaking Activity</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4AEC8AAD-EB69-BEB1-7A22-6FDA48DAA52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4150056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Other Training + Events</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p:txBody>
          <a:bodyPr>
            <a:normAutofit fontScale="92500" lnSpcReduction="20000"/>
          </a:bodyPr>
          <a:lstStyle/>
          <a:p>
            <a:r>
              <a:rPr lang="en-US" dirty="0"/>
              <a:t>Monthly Member Training</a:t>
            </a:r>
          </a:p>
          <a:p>
            <a:pPr lvl="1"/>
            <a:r>
              <a:rPr lang="en-US" dirty="0"/>
              <a:t>Content: program updates + special topic</a:t>
            </a:r>
          </a:p>
          <a:p>
            <a:pPr lvl="1"/>
            <a:r>
              <a:rPr lang="en-US" dirty="0"/>
              <a:t>Topics may include Crisis Prevention and Intervention, Trauma Informed Care, Implicit Bias, Time Management, Resiliency </a:t>
            </a:r>
          </a:p>
          <a:p>
            <a:r>
              <a:rPr lang="en-US" dirty="0"/>
              <a:t>AmeriCorps Launch </a:t>
            </a:r>
          </a:p>
          <a:p>
            <a:pPr lvl="1"/>
            <a:r>
              <a:rPr lang="en-US" dirty="0"/>
              <a:t>October 26</a:t>
            </a:r>
            <a:r>
              <a:rPr lang="en-US" baseline="30000" dirty="0"/>
              <a:t>th</a:t>
            </a:r>
            <a:r>
              <a:rPr lang="en-US" dirty="0"/>
              <a:t> and 27</a:t>
            </a:r>
            <a:r>
              <a:rPr lang="en-US" baseline="30000" dirty="0"/>
              <a:t>th</a:t>
            </a:r>
            <a:r>
              <a:rPr lang="en-US" dirty="0"/>
              <a:t> </a:t>
            </a:r>
          </a:p>
          <a:p>
            <a:r>
              <a:rPr lang="en-US" dirty="0"/>
              <a:t>Site Visits</a:t>
            </a:r>
          </a:p>
          <a:p>
            <a:pPr lvl="1"/>
            <a:r>
              <a:rPr lang="en-US" dirty="0"/>
              <a:t>Fall + spring (if needed)</a:t>
            </a:r>
          </a:p>
          <a:p>
            <a:r>
              <a:rPr lang="en-US" dirty="0"/>
              <a:t>AmeriCorps Week</a:t>
            </a:r>
          </a:p>
          <a:p>
            <a:pPr lvl="1"/>
            <a:r>
              <a:rPr lang="en-US" dirty="0"/>
              <a:t>March 2023</a:t>
            </a:r>
          </a:p>
          <a:p>
            <a:r>
              <a:rPr lang="en-US" dirty="0"/>
              <a:t>End of Year Training</a:t>
            </a:r>
          </a:p>
          <a:p>
            <a:pPr lvl="1"/>
            <a:r>
              <a:rPr lang="en-US" dirty="0"/>
              <a:t>Summer 2023</a:t>
            </a:r>
          </a:p>
          <a:p>
            <a:pPr lvl="1"/>
            <a:endParaRPr lang="en-US" dirty="0"/>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sp>
        <p:nvSpPr>
          <p:cNvPr id="7" name="Oval 6">
            <a:extLst>
              <a:ext uri="{FF2B5EF4-FFF2-40B4-BE49-F238E27FC236}">
                <a16:creationId xmlns:a16="http://schemas.microsoft.com/office/drawing/2014/main" id="{40C9C3A2-0141-3997-51C2-103F9E5E106E}"/>
              </a:ext>
            </a:extLst>
          </p:cNvPr>
          <p:cNvSpPr/>
          <p:nvPr/>
        </p:nvSpPr>
        <p:spPr>
          <a:xfrm>
            <a:off x="5734050" y="3160713"/>
            <a:ext cx="6038850" cy="2714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A64B7A4-A3AB-E10B-31D2-D115196E705E}"/>
              </a:ext>
            </a:extLst>
          </p:cNvPr>
          <p:cNvSpPr txBox="1"/>
          <p:nvPr/>
        </p:nvSpPr>
        <p:spPr>
          <a:xfrm>
            <a:off x="6400800" y="3787664"/>
            <a:ext cx="4705350" cy="1477328"/>
          </a:xfrm>
          <a:prstGeom prst="rect">
            <a:avLst/>
          </a:prstGeom>
          <a:noFill/>
        </p:spPr>
        <p:txBody>
          <a:bodyPr wrap="square" rtlCol="0">
            <a:spAutoFit/>
          </a:bodyPr>
          <a:lstStyle/>
          <a:p>
            <a:pPr algn="ctr"/>
            <a:r>
              <a:rPr lang="en-US" dirty="0"/>
              <a:t>AmeriCorps training and events are required, agreed to fulfill in their service agreement, and part of the 10% reserved from the AmeriCorps member’s hours</a:t>
            </a:r>
          </a:p>
        </p:txBody>
      </p:sp>
      <p:pic>
        <p:nvPicPr>
          <p:cNvPr id="8" name="Picture 7" descr="Logo&#10;&#10;Description automatically generated">
            <a:extLst>
              <a:ext uri="{FF2B5EF4-FFF2-40B4-BE49-F238E27FC236}">
                <a16:creationId xmlns:a16="http://schemas.microsoft.com/office/drawing/2014/main" id="{A09EE9DA-B624-D59D-840D-6E329D39F82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1814729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AE4E-470A-C2FD-F081-3D1DB5E360CB}"/>
              </a:ext>
            </a:extLst>
          </p:cNvPr>
          <p:cNvSpPr>
            <a:spLocks noGrp="1"/>
          </p:cNvSpPr>
          <p:nvPr>
            <p:ph type="title"/>
          </p:nvPr>
        </p:nvSpPr>
        <p:spPr>
          <a:xfrm>
            <a:off x="838200" y="1273682"/>
            <a:ext cx="10515600" cy="2852737"/>
          </a:xfrm>
        </p:spPr>
        <p:txBody>
          <a:bodyPr>
            <a:normAutofit/>
          </a:bodyPr>
          <a:lstStyle/>
          <a:p>
            <a:r>
              <a:rPr lang="en-US" sz="5000" dirty="0"/>
              <a:t>Member Supervision and Support</a:t>
            </a:r>
          </a:p>
        </p:txBody>
      </p:sp>
      <p:sp>
        <p:nvSpPr>
          <p:cNvPr id="3" name="Text Placeholder 2">
            <a:extLst>
              <a:ext uri="{FF2B5EF4-FFF2-40B4-BE49-F238E27FC236}">
                <a16:creationId xmlns:a16="http://schemas.microsoft.com/office/drawing/2014/main" id="{0C3D797C-52FB-5C98-ECB9-199E4494069A}"/>
              </a:ext>
            </a:extLst>
          </p:cNvPr>
          <p:cNvSpPr>
            <a:spLocks noGrp="1"/>
          </p:cNvSpPr>
          <p:nvPr>
            <p:ph type="body" idx="1"/>
          </p:nvPr>
        </p:nvSpPr>
        <p:spPr>
          <a:xfrm>
            <a:off x="838200" y="4157949"/>
            <a:ext cx="10515600" cy="1500187"/>
          </a:xfrm>
        </p:spPr>
        <p:txBody>
          <a:bodyPr/>
          <a:lstStyle/>
          <a:p>
            <a:endParaRPr lang="en-US" dirty="0"/>
          </a:p>
        </p:txBody>
      </p:sp>
      <p:pic>
        <p:nvPicPr>
          <p:cNvPr id="5" name="Picture 4" descr="Background pattern&#10;&#10;Description automatically generated">
            <a:extLst>
              <a:ext uri="{FF2B5EF4-FFF2-40B4-BE49-F238E27FC236}">
                <a16:creationId xmlns:a16="http://schemas.microsoft.com/office/drawing/2014/main" id="{63FC066D-4767-CF7B-77B0-4FB76305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8262"/>
            <a:ext cx="12192000" cy="1397318"/>
          </a:xfrm>
          <a:prstGeom prst="rect">
            <a:avLst/>
          </a:prstGeom>
        </p:spPr>
      </p:pic>
      <p:pic>
        <p:nvPicPr>
          <p:cNvPr id="6" name="Picture 5" descr="Logo&#10;&#10;Description automatically generated">
            <a:extLst>
              <a:ext uri="{FF2B5EF4-FFF2-40B4-BE49-F238E27FC236}">
                <a16:creationId xmlns:a16="http://schemas.microsoft.com/office/drawing/2014/main" id="{AE9D4213-39D3-28B6-E1F8-9C6815E6782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990306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Member Supervision</a:t>
            </a:r>
          </a:p>
        </p:txBody>
      </p:sp>
      <p:sp>
        <p:nvSpPr>
          <p:cNvPr id="3" name="Content Placeholder 2"/>
          <p:cNvSpPr>
            <a:spLocks noGrp="1"/>
          </p:cNvSpPr>
          <p:nvPr>
            <p:ph idx="1"/>
          </p:nvPr>
        </p:nvSpPr>
        <p:spPr>
          <a:xfrm>
            <a:off x="677334" y="1467975"/>
            <a:ext cx="8733366" cy="4420271"/>
          </a:xfrm>
        </p:spPr>
        <p:txBody>
          <a:bodyPr>
            <a:normAutofit fontScale="92500" lnSpcReduction="20000"/>
          </a:bodyPr>
          <a:lstStyle/>
          <a:p>
            <a:pPr fontAlgn="base">
              <a:buFont typeface="Wingdings" panose="05000000000000000000" pitchFamily="2" charset="2"/>
              <a:buChar char="§"/>
            </a:pPr>
            <a:r>
              <a:rPr lang="en-US" dirty="0">
                <a:solidFill>
                  <a:schemeClr val="tx1"/>
                </a:solidFill>
              </a:rPr>
              <a:t>Provide a comprehensive training and orientation for your member</a:t>
            </a:r>
          </a:p>
          <a:p>
            <a:pPr fontAlgn="base">
              <a:buFont typeface="Wingdings" panose="05000000000000000000" pitchFamily="2" charset="2"/>
              <a:buChar char="§"/>
            </a:pPr>
            <a:r>
              <a:rPr lang="en-US" dirty="0">
                <a:solidFill>
                  <a:schemeClr val="tx1"/>
                </a:solidFill>
              </a:rPr>
              <a:t>Review all relevant policies and procedures BEFORE the member begins serving people directly</a:t>
            </a:r>
          </a:p>
          <a:p>
            <a:pPr fontAlgn="base">
              <a:buFont typeface="Wingdings" panose="05000000000000000000" pitchFamily="2" charset="2"/>
              <a:buChar char="§"/>
            </a:pPr>
            <a:r>
              <a:rPr lang="en-US" dirty="0">
                <a:solidFill>
                  <a:schemeClr val="tx1"/>
                </a:solidFill>
              </a:rPr>
              <a:t>Dedicate time to meet with your </a:t>
            </a:r>
            <a:r>
              <a:rPr lang="en-US" dirty="0"/>
              <a:t>AmeriCorps</a:t>
            </a:r>
            <a:r>
              <a:rPr lang="en-US" dirty="0">
                <a:solidFill>
                  <a:schemeClr val="tx1"/>
                </a:solidFill>
              </a:rPr>
              <a:t> member each week</a:t>
            </a:r>
          </a:p>
          <a:p>
            <a:pPr fontAlgn="base">
              <a:buFont typeface="Wingdings" panose="05000000000000000000" pitchFamily="2" charset="2"/>
              <a:buChar char="§"/>
            </a:pPr>
            <a:r>
              <a:rPr lang="en-US" dirty="0">
                <a:solidFill>
                  <a:schemeClr val="tx1"/>
                </a:solidFill>
              </a:rPr>
              <a:t>Serve as supervisor, coach, and mentor</a:t>
            </a:r>
          </a:p>
          <a:p>
            <a:pPr fontAlgn="base">
              <a:buFont typeface="Wingdings" panose="05000000000000000000" pitchFamily="2" charset="2"/>
              <a:buChar char="§"/>
            </a:pPr>
            <a:r>
              <a:rPr lang="en-US" dirty="0">
                <a:solidFill>
                  <a:schemeClr val="tx1"/>
                </a:solidFill>
              </a:rPr>
              <a:t>Ensure timely approval of member timesheets</a:t>
            </a:r>
          </a:p>
          <a:p>
            <a:pPr fontAlgn="base">
              <a:buFont typeface="Wingdings" panose="05000000000000000000" pitchFamily="2" charset="2"/>
              <a:buChar char="§"/>
            </a:pPr>
            <a:r>
              <a:rPr lang="en-US" dirty="0">
                <a:solidFill>
                  <a:schemeClr val="tx1"/>
                </a:solidFill>
              </a:rPr>
              <a:t>Complete member evaluations twice per year</a:t>
            </a:r>
          </a:p>
          <a:p>
            <a:pPr fontAlgn="base">
              <a:buFont typeface="Wingdings" panose="05000000000000000000" pitchFamily="2" charset="2"/>
              <a:buChar char="§"/>
            </a:pPr>
            <a:r>
              <a:rPr lang="en-US" dirty="0"/>
              <a:t>Notify Homes for All </a:t>
            </a:r>
            <a:r>
              <a:rPr lang="en-US" b="1" dirty="0"/>
              <a:t>immediately</a:t>
            </a:r>
            <a:r>
              <a:rPr lang="en-US" dirty="0"/>
              <a:t> of any changes in supervision</a:t>
            </a:r>
            <a:endParaRPr lang="en-US" dirty="0">
              <a:solidFill>
                <a:schemeClr val="tx1"/>
              </a:solidFill>
            </a:endParaRPr>
          </a:p>
          <a:p>
            <a:pPr fontAlgn="base">
              <a:buFont typeface="Wingdings" panose="05000000000000000000" pitchFamily="2" charset="2"/>
              <a:buChar char="§"/>
            </a:pPr>
            <a:r>
              <a:rPr lang="en-US" dirty="0"/>
              <a:t>Regularly communicate with our staff</a:t>
            </a:r>
            <a:endParaRPr lang="en-US" dirty="0">
              <a:solidFill>
                <a:schemeClr val="tx1"/>
              </a:solidFill>
            </a:endParaRPr>
          </a:p>
          <a:p>
            <a:pPr fontAlgn="base">
              <a:buClr>
                <a:schemeClr val="accent4">
                  <a:lumMod val="75000"/>
                </a:schemeClr>
              </a:buCl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pic>
        <p:nvPicPr>
          <p:cNvPr id="5" name="Content Placeholder 4">
            <a:extLst>
              <a:ext uri="{FF2B5EF4-FFF2-40B4-BE49-F238E27FC236}">
                <a16:creationId xmlns:a16="http://schemas.microsoft.com/office/drawing/2014/main" id="{4C72D0E0-5E94-C66D-625E-92AF04F11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7" name="Picture 6" descr="Logo&#10;&#10;Description automatically generated">
            <a:extLst>
              <a:ext uri="{FF2B5EF4-FFF2-40B4-BE49-F238E27FC236}">
                <a16:creationId xmlns:a16="http://schemas.microsoft.com/office/drawing/2014/main" id="{C6427407-91B8-8D84-2864-3993DD97F7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66588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lstStyle/>
          <a:p>
            <a:r>
              <a:rPr lang="en-US" b="1" dirty="0">
                <a:latin typeface="+mn-lt"/>
              </a:rPr>
              <a:t>Member Evaluations</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520715"/>
            <a:ext cx="10515600" cy="4351338"/>
          </a:xfrm>
        </p:spPr>
        <p:txBody>
          <a:bodyPr/>
          <a:lstStyle/>
          <a:p>
            <a:r>
              <a:rPr lang="en-US" dirty="0"/>
              <a:t>2 times per term of service</a:t>
            </a:r>
          </a:p>
          <a:p>
            <a:pPr lvl="1"/>
            <a:r>
              <a:rPr lang="en-US" dirty="0"/>
              <a:t>Mid-service</a:t>
            </a:r>
          </a:p>
          <a:p>
            <a:pPr lvl="1"/>
            <a:r>
              <a:rPr lang="en-US" dirty="0"/>
              <a:t>End of service (year)</a:t>
            </a:r>
          </a:p>
          <a:p>
            <a:r>
              <a:rPr lang="en-US" dirty="0"/>
              <a:t>2 components</a:t>
            </a:r>
          </a:p>
          <a:p>
            <a:pPr lvl="1"/>
            <a:r>
              <a:rPr lang="en-US" dirty="0"/>
              <a:t>Program performance</a:t>
            </a:r>
          </a:p>
          <a:p>
            <a:pPr lvl="1"/>
            <a:r>
              <a:rPr lang="en-US" dirty="0"/>
              <a:t>Service site performance </a:t>
            </a:r>
          </a:p>
          <a:p>
            <a:r>
              <a:rPr lang="en-US" dirty="0"/>
              <a:t>What to include</a:t>
            </a:r>
          </a:p>
          <a:p>
            <a:pPr lvl="1"/>
            <a:r>
              <a:rPr lang="en-US" dirty="0"/>
              <a:t>Positive feedback</a:t>
            </a:r>
          </a:p>
          <a:p>
            <a:pPr lvl="1"/>
            <a:r>
              <a:rPr lang="en-US" dirty="0"/>
              <a:t>Constructive feedback</a:t>
            </a:r>
          </a:p>
          <a:p>
            <a:pPr lvl="1"/>
            <a:r>
              <a:rPr lang="en-US" dirty="0"/>
              <a:t>Nothing new </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49F2B690-6EBB-C32B-EA77-D9494014BB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09573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AE4E-470A-C2FD-F081-3D1DB5E360CB}"/>
              </a:ext>
            </a:extLst>
          </p:cNvPr>
          <p:cNvSpPr>
            <a:spLocks noGrp="1"/>
          </p:cNvSpPr>
          <p:nvPr>
            <p:ph type="title"/>
          </p:nvPr>
        </p:nvSpPr>
        <p:spPr>
          <a:xfrm>
            <a:off x="838200" y="1273682"/>
            <a:ext cx="10515600" cy="2852737"/>
          </a:xfrm>
        </p:spPr>
        <p:txBody>
          <a:bodyPr/>
          <a:lstStyle/>
          <a:p>
            <a:r>
              <a:rPr lang="en-US" dirty="0"/>
              <a:t>AmeriCorps 101</a:t>
            </a:r>
          </a:p>
        </p:txBody>
      </p:sp>
      <p:sp>
        <p:nvSpPr>
          <p:cNvPr id="3" name="Text Placeholder 2">
            <a:extLst>
              <a:ext uri="{FF2B5EF4-FFF2-40B4-BE49-F238E27FC236}">
                <a16:creationId xmlns:a16="http://schemas.microsoft.com/office/drawing/2014/main" id="{0C3D797C-52FB-5C98-ECB9-199E4494069A}"/>
              </a:ext>
            </a:extLst>
          </p:cNvPr>
          <p:cNvSpPr>
            <a:spLocks noGrp="1"/>
          </p:cNvSpPr>
          <p:nvPr>
            <p:ph type="body" idx="1"/>
          </p:nvPr>
        </p:nvSpPr>
        <p:spPr>
          <a:xfrm>
            <a:off x="838200" y="4157949"/>
            <a:ext cx="10515600" cy="1500187"/>
          </a:xfrm>
        </p:spPr>
        <p:txBody>
          <a:bodyPr/>
          <a:lstStyle/>
          <a:p>
            <a:r>
              <a:rPr lang="en-US" dirty="0"/>
              <a:t>Like Marine Corps, core of the earth, apple core</a:t>
            </a:r>
          </a:p>
        </p:txBody>
      </p:sp>
      <p:pic>
        <p:nvPicPr>
          <p:cNvPr id="5" name="Picture 4" descr="Background pattern&#10;&#10;Description automatically generated">
            <a:extLst>
              <a:ext uri="{FF2B5EF4-FFF2-40B4-BE49-F238E27FC236}">
                <a16:creationId xmlns:a16="http://schemas.microsoft.com/office/drawing/2014/main" id="{63FC066D-4767-CF7B-77B0-4FB76305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8262"/>
            <a:ext cx="12192000" cy="1397318"/>
          </a:xfrm>
          <a:prstGeom prst="rect">
            <a:avLst/>
          </a:prstGeom>
        </p:spPr>
      </p:pic>
      <p:pic>
        <p:nvPicPr>
          <p:cNvPr id="7" name="Picture 6" descr="Logo&#10;&#10;Description automatically generated">
            <a:extLst>
              <a:ext uri="{FF2B5EF4-FFF2-40B4-BE49-F238E27FC236}">
                <a16:creationId xmlns:a16="http://schemas.microsoft.com/office/drawing/2014/main" id="{F7FC3012-AAC8-6DE2-C102-CB7D18B58D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2520553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8" y="311760"/>
            <a:ext cx="10515600" cy="1325563"/>
          </a:xfrm>
        </p:spPr>
        <p:txBody>
          <a:bodyPr>
            <a:normAutofit/>
          </a:bodyPr>
          <a:lstStyle/>
          <a:p>
            <a:r>
              <a:rPr lang="en-US" sz="2800" b="1" dirty="0"/>
              <a:t>How Organizations Can Develop + Support Members</a:t>
            </a:r>
          </a:p>
        </p:txBody>
      </p:sp>
      <p:sp>
        <p:nvSpPr>
          <p:cNvPr id="3" name="Content Placeholder 2"/>
          <p:cNvSpPr>
            <a:spLocks noGrp="1"/>
          </p:cNvSpPr>
          <p:nvPr>
            <p:ph idx="1"/>
          </p:nvPr>
        </p:nvSpPr>
        <p:spPr>
          <a:xfrm>
            <a:off x="677334" y="1627632"/>
            <a:ext cx="8596668" cy="3880773"/>
          </a:xfrm>
        </p:spPr>
        <p:txBody>
          <a:bodyPr/>
          <a:lstStyle/>
          <a:p>
            <a:r>
              <a:rPr lang="en-US"/>
              <a:t>Formal</a:t>
            </a:r>
          </a:p>
          <a:p>
            <a:pPr lvl="1"/>
            <a:r>
              <a:rPr lang="en-US"/>
              <a:t>Trainings</a:t>
            </a:r>
          </a:p>
          <a:p>
            <a:pPr lvl="1"/>
            <a:r>
              <a:rPr lang="en-US"/>
              <a:t>Professional Development Opportunities </a:t>
            </a:r>
          </a:p>
          <a:p>
            <a:pPr lvl="1"/>
            <a:r>
              <a:rPr lang="en-US"/>
              <a:t>Staff Meetings/Retreats</a:t>
            </a:r>
          </a:p>
          <a:p>
            <a:r>
              <a:rPr lang="en-US"/>
              <a:t>Informal</a:t>
            </a:r>
          </a:p>
          <a:p>
            <a:pPr lvl="1"/>
            <a:r>
              <a:rPr lang="en-US"/>
              <a:t>Incorporate with weekly check-ins</a:t>
            </a:r>
          </a:p>
          <a:p>
            <a:pPr lvl="1"/>
            <a:r>
              <a:rPr lang="en-US"/>
              <a:t>Open door policies </a:t>
            </a:r>
          </a:p>
          <a:p>
            <a:pPr lvl="1"/>
            <a:r>
              <a:rPr lang="en-US"/>
              <a:t>Mentorship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961" y="2828555"/>
            <a:ext cx="4011939" cy="2679850"/>
          </a:xfrm>
          <a:prstGeom prst="rect">
            <a:avLst/>
          </a:prstGeom>
        </p:spPr>
      </p:pic>
      <p:pic>
        <p:nvPicPr>
          <p:cNvPr id="7" name="Content Placeholder 4">
            <a:extLst>
              <a:ext uri="{FF2B5EF4-FFF2-40B4-BE49-F238E27FC236}">
                <a16:creationId xmlns:a16="http://schemas.microsoft.com/office/drawing/2014/main" id="{0D07382C-DB60-9D09-FB7D-47747E1BC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9" name="Picture 8" descr="Logo&#10;&#10;Description automatically generated">
            <a:extLst>
              <a:ext uri="{FF2B5EF4-FFF2-40B4-BE49-F238E27FC236}">
                <a16:creationId xmlns:a16="http://schemas.microsoft.com/office/drawing/2014/main" id="{E1E7C79D-793A-D9AC-2F7F-297188309C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391092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96" y="526825"/>
            <a:ext cx="7555456" cy="699436"/>
          </a:xfrm>
        </p:spPr>
        <p:txBody>
          <a:bodyPr>
            <a:noAutofit/>
          </a:bodyPr>
          <a:lstStyle/>
          <a:p>
            <a:r>
              <a:rPr lang="en-US" sz="3600" b="1" dirty="0"/>
              <a:t>AmeriCorps Member Support</a:t>
            </a:r>
          </a:p>
        </p:txBody>
      </p:sp>
      <p:sp>
        <p:nvSpPr>
          <p:cNvPr id="3" name="Content Placeholder 2"/>
          <p:cNvSpPr>
            <a:spLocks noGrp="1"/>
          </p:cNvSpPr>
          <p:nvPr>
            <p:ph idx="1"/>
          </p:nvPr>
        </p:nvSpPr>
        <p:spPr>
          <a:xfrm>
            <a:off x="677334" y="1347450"/>
            <a:ext cx="8596668" cy="3880773"/>
          </a:xfrm>
        </p:spPr>
        <p:txBody>
          <a:bodyPr>
            <a:normAutofit fontScale="92500" lnSpcReduction="20000"/>
          </a:bodyPr>
          <a:lstStyle/>
          <a:p>
            <a:pPr>
              <a:buFont typeface="Wingdings" panose="05000000000000000000" pitchFamily="2" charset="2"/>
              <a:buChar char="§"/>
            </a:pPr>
            <a:r>
              <a:rPr lang="en-US" dirty="0"/>
              <a:t>Living Allowance Increase</a:t>
            </a:r>
          </a:p>
          <a:p>
            <a:pPr lvl="1">
              <a:buFont typeface="Wingdings" panose="05000000000000000000" pitchFamily="2" charset="2"/>
              <a:buChar char="§"/>
            </a:pPr>
            <a:r>
              <a:rPr lang="en-US" dirty="0"/>
              <a:t>Maximum of $33,004</a:t>
            </a:r>
          </a:p>
          <a:p>
            <a:pPr>
              <a:buFont typeface="Wingdings" panose="05000000000000000000" pitchFamily="2" charset="2"/>
              <a:buChar char="§"/>
            </a:pPr>
            <a:r>
              <a:rPr lang="en-US" dirty="0"/>
              <a:t>Housing</a:t>
            </a:r>
          </a:p>
          <a:p>
            <a:pPr>
              <a:buFont typeface="Wingdings" panose="05000000000000000000" pitchFamily="2" charset="2"/>
              <a:buChar char="§"/>
            </a:pPr>
            <a:r>
              <a:rPr lang="en-US" dirty="0"/>
              <a:t>Food/gifts</a:t>
            </a:r>
          </a:p>
          <a:p>
            <a:pPr>
              <a:buFont typeface="Wingdings" panose="05000000000000000000" pitchFamily="2" charset="2"/>
              <a:buChar char="§"/>
            </a:pPr>
            <a:r>
              <a:rPr lang="en-US" dirty="0"/>
              <a:t>Clothing/Promotional items (agency logo apparel)</a:t>
            </a:r>
          </a:p>
          <a:p>
            <a:pPr>
              <a:buFont typeface="Wingdings" panose="05000000000000000000" pitchFamily="2" charset="2"/>
              <a:buChar char="§"/>
            </a:pPr>
            <a:r>
              <a:rPr lang="en-US" dirty="0"/>
              <a:t>Health insurance</a:t>
            </a:r>
          </a:p>
          <a:p>
            <a:pPr>
              <a:buFont typeface="Wingdings" panose="05000000000000000000" pitchFamily="2" charset="2"/>
              <a:buChar char="§"/>
            </a:pPr>
            <a:r>
              <a:rPr lang="en-US" dirty="0"/>
              <a:t>Ongoing training</a:t>
            </a:r>
          </a:p>
          <a:p>
            <a:pPr marL="0" indent="0" algn="ctr">
              <a:buNone/>
            </a:pPr>
            <a:br>
              <a:rPr lang="en-US" dirty="0">
                <a:solidFill>
                  <a:schemeClr val="accent2">
                    <a:lumMod val="50000"/>
                  </a:schemeClr>
                </a:solidFill>
              </a:rPr>
            </a:br>
            <a:r>
              <a:rPr lang="en-US" b="1" dirty="0">
                <a:solidFill>
                  <a:schemeClr val="accent2">
                    <a:lumMod val="50000"/>
                  </a:schemeClr>
                </a:solidFill>
              </a:rPr>
              <a:t>Be fair and equitable in support to all AmeriCorps members serving with you!</a:t>
            </a:r>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001AFC9C-FBB8-A246-A688-2D3DB8DD64C3}" type="slidenum">
              <a:rPr lang="en-US" smtClean="0"/>
              <a:t>31</a:t>
            </a:fld>
            <a:endParaRPr lang="en-US"/>
          </a:p>
        </p:txBody>
      </p:sp>
      <p:pic>
        <p:nvPicPr>
          <p:cNvPr id="7"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9" name="Picture 8" descr="Logo&#10;&#10;Description automatically generated">
            <a:extLst>
              <a:ext uri="{FF2B5EF4-FFF2-40B4-BE49-F238E27FC236}">
                <a16:creationId xmlns:a16="http://schemas.microsoft.com/office/drawing/2014/main" id="{F122592B-9500-23DF-1D5F-E810D3A6679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106032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AE4E-470A-C2FD-F081-3D1DB5E360CB}"/>
              </a:ext>
            </a:extLst>
          </p:cNvPr>
          <p:cNvSpPr>
            <a:spLocks noGrp="1"/>
          </p:cNvSpPr>
          <p:nvPr>
            <p:ph type="title"/>
          </p:nvPr>
        </p:nvSpPr>
        <p:spPr>
          <a:xfrm>
            <a:off x="838200" y="1273682"/>
            <a:ext cx="10515600" cy="2852737"/>
          </a:xfrm>
        </p:spPr>
        <p:txBody>
          <a:bodyPr>
            <a:normAutofit/>
          </a:bodyPr>
          <a:lstStyle/>
          <a:p>
            <a:r>
              <a:rPr lang="en-US" sz="5000" dirty="0"/>
              <a:t>Key Policies + Procedures</a:t>
            </a:r>
          </a:p>
        </p:txBody>
      </p:sp>
      <p:sp>
        <p:nvSpPr>
          <p:cNvPr id="3" name="Text Placeholder 2">
            <a:extLst>
              <a:ext uri="{FF2B5EF4-FFF2-40B4-BE49-F238E27FC236}">
                <a16:creationId xmlns:a16="http://schemas.microsoft.com/office/drawing/2014/main" id="{0C3D797C-52FB-5C98-ECB9-199E4494069A}"/>
              </a:ext>
            </a:extLst>
          </p:cNvPr>
          <p:cNvSpPr>
            <a:spLocks noGrp="1"/>
          </p:cNvSpPr>
          <p:nvPr>
            <p:ph type="body" idx="1"/>
          </p:nvPr>
        </p:nvSpPr>
        <p:spPr>
          <a:xfrm>
            <a:off x="838200" y="4157949"/>
            <a:ext cx="10515600" cy="1500187"/>
          </a:xfrm>
        </p:spPr>
        <p:txBody>
          <a:bodyPr/>
          <a:lstStyle/>
          <a:p>
            <a:endParaRPr lang="en-US" dirty="0"/>
          </a:p>
        </p:txBody>
      </p:sp>
      <p:pic>
        <p:nvPicPr>
          <p:cNvPr id="5" name="Picture 4" descr="Background pattern&#10;&#10;Description automatically generated">
            <a:extLst>
              <a:ext uri="{FF2B5EF4-FFF2-40B4-BE49-F238E27FC236}">
                <a16:creationId xmlns:a16="http://schemas.microsoft.com/office/drawing/2014/main" id="{63FC066D-4767-CF7B-77B0-4FB76305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8262"/>
            <a:ext cx="12192000" cy="1397318"/>
          </a:xfrm>
          <a:prstGeom prst="rect">
            <a:avLst/>
          </a:prstGeom>
        </p:spPr>
      </p:pic>
      <p:pic>
        <p:nvPicPr>
          <p:cNvPr id="7" name="Picture 6" descr="Logo&#10;&#10;Description automatically generated">
            <a:extLst>
              <a:ext uri="{FF2B5EF4-FFF2-40B4-BE49-F238E27FC236}">
                <a16:creationId xmlns:a16="http://schemas.microsoft.com/office/drawing/2014/main" id="{F7FC3012-AAC8-6DE2-C102-CB7D18B58D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1242699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a:xfrm>
            <a:off x="244856" y="184150"/>
            <a:ext cx="10515600" cy="1325563"/>
          </a:xfrm>
        </p:spPr>
        <p:txBody>
          <a:bodyPr>
            <a:normAutofit/>
          </a:bodyPr>
          <a:lstStyle/>
          <a:p>
            <a:r>
              <a:rPr lang="en-US" sz="3600" b="1" dirty="0"/>
              <a:t>Prohibited Activities</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476249" y="1190624"/>
            <a:ext cx="9696451" cy="5076825"/>
          </a:xfrm>
        </p:spPr>
        <p:txBody>
          <a:bodyPr>
            <a:normAutofit/>
          </a:bodyPr>
          <a:lstStyle/>
          <a:p>
            <a:pPr marL="0" indent="0">
              <a:buNone/>
            </a:pPr>
            <a:r>
              <a:rPr lang="en-US" sz="1200" dirty="0">
                <a:effectLst/>
              </a:rPr>
              <a:t>While charging time to the AmeriCorps program, accumulating service or training hours, or otherwise performing activities supported by the AmeriCorps program or the Corporation, staff and members may not engage in the following activities: </a:t>
            </a:r>
          </a:p>
          <a:p>
            <a:pPr marL="0" indent="0">
              <a:buNone/>
            </a:pPr>
            <a:r>
              <a:rPr lang="en-US" sz="1200" dirty="0"/>
              <a:t>	</a:t>
            </a:r>
            <a:r>
              <a:rPr lang="en-US" sz="1200" dirty="0">
                <a:effectLst/>
              </a:rPr>
              <a:t>(1) Attempting to influence legislation; </a:t>
            </a:r>
          </a:p>
          <a:p>
            <a:pPr marL="0" indent="0">
              <a:buNone/>
            </a:pPr>
            <a:r>
              <a:rPr lang="en-US" sz="1200" dirty="0"/>
              <a:t>	</a:t>
            </a:r>
            <a:r>
              <a:rPr lang="en-US" sz="1200" dirty="0">
                <a:effectLst/>
              </a:rPr>
              <a:t>(2) Organizing or engaging in protests, petitions, boycotts, or strikes; </a:t>
            </a:r>
          </a:p>
          <a:p>
            <a:pPr marL="0" indent="0">
              <a:buNone/>
            </a:pPr>
            <a:r>
              <a:rPr lang="en-US" sz="1200" dirty="0"/>
              <a:t>	</a:t>
            </a:r>
            <a:r>
              <a:rPr lang="en-US" sz="1200" dirty="0">
                <a:effectLst/>
              </a:rPr>
              <a:t>(3) Assisting, promoting, or deterring union organizing; </a:t>
            </a:r>
          </a:p>
          <a:p>
            <a:pPr marL="0" indent="0">
              <a:buNone/>
            </a:pPr>
            <a:r>
              <a:rPr lang="en-US" sz="1200" dirty="0"/>
              <a:t>	</a:t>
            </a:r>
            <a:r>
              <a:rPr lang="en-US" sz="1200" dirty="0">
                <a:effectLst/>
              </a:rPr>
              <a:t>(4) Impairing existing contracts for services or collective bargaining agreements; </a:t>
            </a:r>
          </a:p>
          <a:p>
            <a:pPr marL="0" indent="0">
              <a:buNone/>
            </a:pPr>
            <a:r>
              <a:rPr lang="en-US" sz="1200" dirty="0"/>
              <a:t>	</a:t>
            </a:r>
            <a:r>
              <a:rPr lang="en-US" sz="1200" dirty="0">
                <a:effectLst/>
              </a:rPr>
              <a:t>(5) Engaging in partisan political activities, or other activities designed to influence the outcome of an election to 	any public office;</a:t>
            </a:r>
          </a:p>
          <a:p>
            <a:pPr marL="0" indent="0">
              <a:buNone/>
            </a:pPr>
            <a:r>
              <a:rPr lang="en-US" sz="1200" dirty="0"/>
              <a:t>	</a:t>
            </a:r>
            <a:r>
              <a:rPr lang="en-US" sz="1200" dirty="0">
                <a:effectLst/>
              </a:rPr>
              <a:t>(6) Participating in, or endorsing, events or activities that are likely to include advocacy for or against political 	parties, political platforms, political candidates, proposed legislation, or elected officials; </a:t>
            </a:r>
          </a:p>
          <a:p>
            <a:pPr marL="0" indent="0">
              <a:buNone/>
            </a:pPr>
            <a:r>
              <a:rPr lang="en-US" sz="1200" dirty="0"/>
              <a:t>	</a:t>
            </a:r>
            <a:r>
              <a:rPr lang="en-US" sz="1200" dirty="0">
                <a:effectLst/>
              </a:rPr>
              <a:t>(7) Engaging in religious instruction, conducting worship services, providing instruction as part of a program that 	includes mandatory religious instruction or worship, constructing or operating facilities devoted to religious instruction 	or worship, maintaining facilities primarily or inherently devoted to religious instruction or worship, or engaging in any 	form of religious proselytization; </a:t>
            </a:r>
          </a:p>
          <a:p>
            <a:pPr marL="0" indent="0">
              <a:buNone/>
            </a:pPr>
            <a:r>
              <a:rPr lang="en-US" sz="1200" dirty="0">
                <a:effectLst/>
              </a:rPr>
              <a:t>	</a:t>
            </a:r>
            <a:endParaRPr lang="en-US" sz="1200" dirty="0"/>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E8D31A95-6006-494E-5528-E3071AE6B1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60456" y="312896"/>
            <a:ext cx="1070006" cy="736282"/>
          </a:xfrm>
          <a:prstGeom prst="rect">
            <a:avLst/>
          </a:prstGeom>
        </p:spPr>
      </p:pic>
    </p:spTree>
    <p:extLst>
      <p:ext uri="{BB962C8B-B14F-4D97-AF65-F5344CB8AC3E}">
        <p14:creationId xmlns:p14="http://schemas.microsoft.com/office/powerpoint/2010/main" val="440665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0BE-105F-76DE-34D2-415C2B2CC254}"/>
              </a:ext>
            </a:extLst>
          </p:cNvPr>
          <p:cNvSpPr>
            <a:spLocks noGrp="1"/>
          </p:cNvSpPr>
          <p:nvPr>
            <p:ph type="title"/>
          </p:nvPr>
        </p:nvSpPr>
        <p:spPr/>
        <p:txBody>
          <a:bodyPr>
            <a:normAutofit/>
          </a:bodyPr>
          <a:lstStyle/>
          <a:p>
            <a:r>
              <a:rPr lang="en-US" sz="3600" b="1" dirty="0"/>
              <a:t>Prohibited Activities cont.</a:t>
            </a:r>
            <a:endParaRPr lang="en-US" sz="3600" dirty="0"/>
          </a:p>
        </p:txBody>
      </p:sp>
      <p:sp>
        <p:nvSpPr>
          <p:cNvPr id="3" name="Content Placeholder 2">
            <a:extLst>
              <a:ext uri="{FF2B5EF4-FFF2-40B4-BE49-F238E27FC236}">
                <a16:creationId xmlns:a16="http://schemas.microsoft.com/office/drawing/2014/main" id="{84F1F083-A47D-51B7-1E93-BB105C62A85F}"/>
              </a:ext>
            </a:extLst>
          </p:cNvPr>
          <p:cNvSpPr>
            <a:spLocks noGrp="1"/>
          </p:cNvSpPr>
          <p:nvPr>
            <p:ph idx="1"/>
          </p:nvPr>
        </p:nvSpPr>
        <p:spPr>
          <a:xfrm>
            <a:off x="838200" y="1447800"/>
            <a:ext cx="10515600" cy="4729163"/>
          </a:xfrm>
        </p:spPr>
        <p:txBody>
          <a:bodyPr>
            <a:normAutofit/>
          </a:bodyPr>
          <a:lstStyle/>
          <a:p>
            <a:pPr marL="0" indent="0">
              <a:buNone/>
            </a:pPr>
            <a:r>
              <a:rPr lang="en-US" sz="1200" dirty="0">
                <a:effectLst/>
              </a:rPr>
              <a:t>(8) Providing a direct benefit to –</a:t>
            </a:r>
          </a:p>
          <a:p>
            <a:pPr marL="0" indent="0">
              <a:buNone/>
            </a:pPr>
            <a:r>
              <a:rPr lang="en-US" sz="1200" dirty="0"/>
              <a:t>	</a:t>
            </a:r>
            <a:r>
              <a:rPr lang="en-US" sz="1200" dirty="0">
                <a:effectLst/>
              </a:rPr>
              <a:t>(</a:t>
            </a:r>
            <a:r>
              <a:rPr lang="en-US" sz="1200" dirty="0" err="1">
                <a:effectLst/>
              </a:rPr>
              <a:t>i</a:t>
            </a:r>
            <a:r>
              <a:rPr lang="en-US" sz="1200" dirty="0">
                <a:effectLst/>
              </a:rPr>
              <a:t>) A business organized for profit; </a:t>
            </a:r>
          </a:p>
          <a:p>
            <a:pPr marL="0" indent="0">
              <a:buNone/>
            </a:pPr>
            <a:r>
              <a:rPr lang="en-US" sz="1200" dirty="0"/>
              <a:t>	</a:t>
            </a:r>
            <a:r>
              <a:rPr lang="en-US" sz="1200" dirty="0">
                <a:effectLst/>
              </a:rPr>
              <a:t>(ii) A labor union; </a:t>
            </a:r>
          </a:p>
          <a:p>
            <a:pPr marL="0" indent="0">
              <a:buNone/>
            </a:pPr>
            <a:r>
              <a:rPr lang="en-US" sz="1200" dirty="0"/>
              <a:t>	</a:t>
            </a:r>
            <a:r>
              <a:rPr lang="en-US" sz="1200" dirty="0">
                <a:effectLst/>
              </a:rPr>
              <a:t>(iii) A partisan political organization; </a:t>
            </a:r>
          </a:p>
          <a:p>
            <a:pPr marL="0" indent="0">
              <a:buNone/>
            </a:pPr>
            <a:r>
              <a:rPr lang="en-US" sz="1200" dirty="0"/>
              <a:t>	</a:t>
            </a:r>
            <a:r>
              <a:rPr lang="en-US" sz="1200" dirty="0">
                <a:effectLst/>
              </a:rPr>
              <a:t>(iv) A nonprofit organization that fails to comply with the restrictions contained in section 501(c)(3) of the Internal Revenue 		Code of 1986 except that nothing in this section shall be construed to prevent participants from engaging in advocacy 		activities undertaken at their own initiative; </a:t>
            </a:r>
          </a:p>
          <a:p>
            <a:pPr marL="0" indent="0">
              <a:buNone/>
            </a:pPr>
            <a:r>
              <a:rPr lang="en-US" sz="1200" dirty="0"/>
              <a:t>	</a:t>
            </a:r>
            <a:r>
              <a:rPr lang="en-US" sz="1200" dirty="0">
                <a:effectLst/>
              </a:rPr>
              <a:t>(v) An organization engaged in the religious activities described in </a:t>
            </a:r>
            <a:r>
              <a:rPr lang="en-US" sz="1200" dirty="0">
                <a:effectLst/>
                <a:hlinkClick r:id="rId3"/>
              </a:rPr>
              <a:t>paragraph (g)</a:t>
            </a:r>
            <a:r>
              <a:rPr lang="en-US" sz="1200" dirty="0">
                <a:effectLst/>
              </a:rPr>
              <a:t> of this section, unless Corporation 			assistance is not used to support those religious activities; and </a:t>
            </a:r>
          </a:p>
          <a:p>
            <a:pPr marL="0" indent="0">
              <a:buNone/>
            </a:pPr>
            <a:r>
              <a:rPr lang="en-US" sz="1200" dirty="0">
                <a:effectLst/>
              </a:rPr>
              <a:t>(9) Conducting a voter registration drive or using Corporation funds to conduct a voter registration drive; </a:t>
            </a:r>
          </a:p>
          <a:p>
            <a:pPr marL="0" indent="0">
              <a:buNone/>
            </a:pPr>
            <a:r>
              <a:rPr lang="en-US" sz="1200" dirty="0">
                <a:effectLst/>
              </a:rPr>
              <a:t>(10) Providing abortion services or referrals for receipt of such services; and </a:t>
            </a:r>
          </a:p>
          <a:p>
            <a:pPr marL="0" indent="0">
              <a:buNone/>
            </a:pPr>
            <a:r>
              <a:rPr lang="en-US" sz="1200" dirty="0">
                <a:effectLst/>
              </a:rPr>
              <a:t>(11) Such other activities as the Corporation may prohibit. </a:t>
            </a:r>
          </a:p>
          <a:p>
            <a:pPr marL="0" indent="0">
              <a:buNone/>
            </a:pPr>
            <a:endParaRPr lang="en-US" sz="1200" dirty="0">
              <a:effectLst/>
            </a:endParaRPr>
          </a:p>
          <a:p>
            <a:pPr marL="0" indent="0" algn="ctr">
              <a:buNone/>
            </a:pPr>
            <a:r>
              <a:rPr lang="en-US" sz="2000" dirty="0"/>
              <a:t>***</a:t>
            </a:r>
            <a:r>
              <a:rPr lang="en-US" sz="2000" dirty="0">
                <a:effectLst/>
              </a:rPr>
              <a:t>Individuals may exercise their rights as private citizens and may participate in the activities listed above on their initiative, on non-AmeriCorps time, and using non-Corporation funds. Individuals should not wear the AmeriCorps logo while doing so***</a:t>
            </a:r>
          </a:p>
          <a:p>
            <a:endParaRPr lang="en-US" dirty="0"/>
          </a:p>
        </p:txBody>
      </p:sp>
      <p:pic>
        <p:nvPicPr>
          <p:cNvPr id="4" name="Content Placeholder 4">
            <a:extLst>
              <a:ext uri="{FF2B5EF4-FFF2-40B4-BE49-F238E27FC236}">
                <a16:creationId xmlns:a16="http://schemas.microsoft.com/office/drawing/2014/main" id="{76605592-29AD-A618-C46E-7BA976772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F7E825D5-0720-097B-52C0-1A647AA4C50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60456" y="312896"/>
            <a:ext cx="1070006" cy="736282"/>
          </a:xfrm>
          <a:prstGeom prst="rect">
            <a:avLst/>
          </a:prstGeom>
        </p:spPr>
      </p:pic>
    </p:spTree>
    <p:extLst>
      <p:ext uri="{BB962C8B-B14F-4D97-AF65-F5344CB8AC3E}">
        <p14:creationId xmlns:p14="http://schemas.microsoft.com/office/powerpoint/2010/main" val="718688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COVID-19 + Teleservice</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p:txBody>
          <a:bodyPr/>
          <a:lstStyle/>
          <a:p>
            <a:r>
              <a:rPr lang="en-US" dirty="0"/>
              <a:t>Members should serve on-site when possible</a:t>
            </a:r>
          </a:p>
          <a:p>
            <a:pPr lvl="1"/>
            <a:r>
              <a:rPr lang="en-US" dirty="0"/>
              <a:t>Need established supervisory structure if serving at home</a:t>
            </a:r>
          </a:p>
          <a:p>
            <a:pPr lvl="2"/>
            <a:r>
              <a:rPr lang="en-US" dirty="0"/>
              <a:t>i.e. hybrid schedules</a:t>
            </a:r>
          </a:p>
          <a:p>
            <a:pPr lvl="2"/>
            <a:r>
              <a:rPr lang="en-US" dirty="0"/>
              <a:t>Regular communication</a:t>
            </a:r>
          </a:p>
          <a:p>
            <a:pPr lvl="2"/>
            <a:r>
              <a:rPr lang="en-US" dirty="0"/>
              <a:t>Verifying hours</a:t>
            </a:r>
          </a:p>
          <a:p>
            <a:r>
              <a:rPr lang="en-US" dirty="0"/>
              <a:t>Vaccine expectations vs requirements</a:t>
            </a:r>
          </a:p>
          <a:p>
            <a:r>
              <a:rPr lang="en-US" dirty="0"/>
              <a:t>Health and safety protocols </a:t>
            </a:r>
          </a:p>
          <a:p>
            <a:endParaRPr lang="en-US" dirty="0"/>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15EF20E7-11E0-7E02-CC37-667C67825A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138175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Transportation + Mileage</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825625"/>
            <a:ext cx="8142962" cy="4351338"/>
          </a:xfrm>
        </p:spPr>
        <p:txBody>
          <a:bodyPr/>
          <a:lstStyle/>
          <a:p>
            <a:r>
              <a:rPr lang="en-US" dirty="0"/>
              <a:t>Inform member of any transportation expectations at the start of service</a:t>
            </a:r>
          </a:p>
          <a:p>
            <a:r>
              <a:rPr lang="en-US" dirty="0"/>
              <a:t>Provide mileage reimbursement for client transport, home visits, etc. in personal vehicle</a:t>
            </a:r>
          </a:p>
          <a:p>
            <a:r>
              <a:rPr lang="en-US" dirty="0"/>
              <a:t>Keep a copy of their valid driver’s license and auto insurance for vehicle on file </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338E38E9-855A-5ABE-0DD9-C30DA94DC6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3689266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lstStyle/>
          <a:p>
            <a:r>
              <a:rPr lang="en-US" b="1" dirty="0"/>
              <a:t>AmeriCorps Branding</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p:txBody>
          <a:bodyPr/>
          <a:lstStyle/>
          <a:p>
            <a:r>
              <a:rPr lang="en-US" dirty="0"/>
              <a:t>New logo in effect starting this year!</a:t>
            </a:r>
          </a:p>
          <a:p>
            <a:r>
              <a:rPr lang="en-US" dirty="0"/>
              <a:t>Use it on</a:t>
            </a:r>
          </a:p>
          <a:p>
            <a:pPr lvl="1"/>
            <a:r>
              <a:rPr lang="en-US" dirty="0"/>
              <a:t>Business cards, email signature, website</a:t>
            </a:r>
          </a:p>
          <a:p>
            <a:r>
              <a:rPr lang="en-US" dirty="0"/>
              <a:t>Your organization must identify itself as an AmeriCorps Service Site </a:t>
            </a:r>
          </a:p>
          <a:p>
            <a:pPr lvl="1"/>
            <a:r>
              <a:rPr lang="en-US" dirty="0"/>
              <a:t>We can send you signage!</a:t>
            </a:r>
          </a:p>
          <a:p>
            <a:r>
              <a:rPr lang="en-US" dirty="0"/>
              <a:t>Member needs to ALWAYS wear something with the logo</a:t>
            </a:r>
          </a:p>
          <a:p>
            <a:pPr lvl="1"/>
            <a:r>
              <a:rPr lang="en-US" dirty="0"/>
              <a:t>We provide gear</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882CAD8A-EB4F-8597-838F-3B5276F489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4152095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Safety</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690688"/>
            <a:ext cx="10515600" cy="4351338"/>
          </a:xfrm>
        </p:spPr>
        <p:txBody>
          <a:bodyPr/>
          <a:lstStyle/>
          <a:p>
            <a:r>
              <a:rPr lang="en-US" dirty="0"/>
              <a:t>Anticipate and plan for safety issues</a:t>
            </a:r>
          </a:p>
          <a:p>
            <a:r>
              <a:rPr lang="en-US" dirty="0"/>
              <a:t>Workers Compensation Coverage through HHCK</a:t>
            </a:r>
          </a:p>
          <a:p>
            <a:pPr lvl="1"/>
            <a:r>
              <a:rPr lang="en-US" dirty="0"/>
              <a:t>Notify Holly or Caitlin immediately</a:t>
            </a:r>
          </a:p>
          <a:p>
            <a:pPr lvl="1"/>
            <a:r>
              <a:rPr lang="en-US" dirty="0"/>
              <a:t>Complete claim form </a:t>
            </a:r>
          </a:p>
          <a:p>
            <a:pPr lvl="1"/>
            <a:r>
              <a:rPr lang="en-US" dirty="0"/>
              <a:t>Submit to KEMI</a:t>
            </a:r>
          </a:p>
          <a:p>
            <a:r>
              <a:rPr lang="en-US" dirty="0"/>
              <a:t>Member mental health </a:t>
            </a:r>
          </a:p>
          <a:p>
            <a:pPr lvl="1"/>
            <a:r>
              <a:rPr lang="en-US" dirty="0"/>
              <a:t>Overdoses, death, etc. </a:t>
            </a:r>
          </a:p>
          <a:p>
            <a:pPr marL="0" indent="0">
              <a:buNone/>
            </a:pPr>
            <a:endParaRPr lang="en-US" dirty="0"/>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0E5618CA-7447-97E9-5716-B61190F2E6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2993267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Standards of Conduct + Disciplinary</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200" y="1726453"/>
            <a:ext cx="10515600" cy="4351338"/>
          </a:xfrm>
        </p:spPr>
        <p:txBody>
          <a:bodyPr/>
          <a:lstStyle/>
          <a:p>
            <a:r>
              <a:rPr lang="en-US" dirty="0"/>
              <a:t>Member Standards of Conduct</a:t>
            </a:r>
          </a:p>
          <a:p>
            <a:pPr lvl="1"/>
            <a:r>
              <a:rPr lang="en-US" dirty="0"/>
              <a:t>Level 1, 2, 3 </a:t>
            </a:r>
          </a:p>
          <a:p>
            <a:pPr lvl="1"/>
            <a:r>
              <a:rPr lang="en-US" dirty="0"/>
              <a:t>Use Corrective Action Plan</a:t>
            </a:r>
          </a:p>
          <a:p>
            <a:r>
              <a:rPr lang="en-US" dirty="0"/>
              <a:t>Performance-based issues</a:t>
            </a:r>
          </a:p>
          <a:p>
            <a:pPr lvl="1"/>
            <a:r>
              <a:rPr lang="en-US" dirty="0"/>
              <a:t>Use Member Action Plan</a:t>
            </a:r>
          </a:p>
          <a:p>
            <a:r>
              <a:rPr lang="en-US" dirty="0"/>
              <a:t>Removal from service</a:t>
            </a:r>
          </a:p>
          <a:p>
            <a:pPr lvl="1"/>
            <a:r>
              <a:rPr lang="en-US" dirty="0"/>
              <a:t>Release from AmeriCorps only happens at the program level</a:t>
            </a:r>
          </a:p>
          <a:p>
            <a:pPr lvl="1"/>
            <a:r>
              <a:rPr lang="en-US" dirty="0"/>
              <a:t>Documentation needed </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66885B38-7DB3-9E27-9E47-A2501839661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424285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AmeriCorps Overview</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838199" y="1536908"/>
            <a:ext cx="11353801" cy="4351338"/>
          </a:xfrm>
        </p:spPr>
        <p:txBody>
          <a:bodyPr>
            <a:normAutofit/>
          </a:bodyPr>
          <a:lstStyle/>
          <a:p>
            <a:r>
              <a:rPr lang="en-US" sz="2000" dirty="0"/>
              <a:t>Federally funded national service program since 1994</a:t>
            </a:r>
          </a:p>
          <a:p>
            <a:r>
              <a:rPr lang="en-US" sz="2000" dirty="0"/>
              <a:t>Supported by the Serve Kentucky state commission</a:t>
            </a:r>
          </a:p>
          <a:p>
            <a:r>
              <a:rPr lang="en-US" sz="2000" dirty="0"/>
              <a:t>22+ AmeriCorps programs in Kentucky </a:t>
            </a:r>
          </a:p>
          <a:p>
            <a:r>
              <a:rPr lang="en-US" sz="2000" dirty="0"/>
              <a:t>Homes for All is the only KY program primarily focused on housing and homelessness</a:t>
            </a:r>
          </a:p>
          <a:p>
            <a:pPr lvl="1"/>
            <a:r>
              <a:rPr lang="en-US" sz="1600" dirty="0"/>
              <a:t>Goal is to provide services to 2500 individuals and house 1000 of them </a:t>
            </a:r>
          </a:p>
          <a:p>
            <a:r>
              <a:rPr lang="en-US" sz="2000" dirty="0"/>
              <a:t>Categories of AmeriCorps member:</a:t>
            </a:r>
          </a:p>
          <a:p>
            <a:pPr lvl="1"/>
            <a:r>
              <a:rPr lang="en-US" sz="1600" dirty="0"/>
              <a:t>Construction</a:t>
            </a:r>
          </a:p>
          <a:p>
            <a:pPr lvl="1"/>
            <a:r>
              <a:rPr lang="en-US" sz="1600" dirty="0"/>
              <a:t>Homeless Services</a:t>
            </a:r>
          </a:p>
          <a:p>
            <a:pPr lvl="1"/>
            <a:r>
              <a:rPr lang="en-US" sz="1600" dirty="0"/>
              <a:t>Housing Services</a:t>
            </a:r>
          </a:p>
          <a:p>
            <a:r>
              <a:rPr lang="en-US" sz="2000" dirty="0"/>
              <a:t>Terms of service:</a:t>
            </a:r>
          </a:p>
          <a:p>
            <a:pPr lvl="1"/>
            <a:r>
              <a:rPr lang="en-US" sz="1600" dirty="0"/>
              <a:t>August 1</a:t>
            </a:r>
            <a:r>
              <a:rPr lang="en-US" sz="1600" baseline="30000" dirty="0"/>
              <a:t>st</a:t>
            </a:r>
            <a:r>
              <a:rPr lang="en-US" sz="1600" dirty="0"/>
              <a:t> until July 31</a:t>
            </a:r>
            <a:r>
              <a:rPr lang="en-US" sz="1600" baseline="30000" dirty="0"/>
              <a:t>st</a:t>
            </a:r>
            <a:r>
              <a:rPr lang="en-US" sz="1600" dirty="0"/>
              <a:t> </a:t>
            </a:r>
          </a:p>
          <a:p>
            <a:pPr lvl="1"/>
            <a:r>
              <a:rPr lang="en-US" sz="1600" dirty="0"/>
              <a:t>1700, 1200, or 900 hour slot types</a:t>
            </a:r>
          </a:p>
          <a:p>
            <a:pPr marL="457200" lvl="1" indent="0">
              <a:buNone/>
            </a:pPr>
            <a:endParaRPr lang="en-US" sz="1600" dirty="0"/>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56342AB8-FFBF-DA99-E2EE-CA0DF24170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61471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AE4E-470A-C2FD-F081-3D1DB5E360CB}"/>
              </a:ext>
            </a:extLst>
          </p:cNvPr>
          <p:cNvSpPr>
            <a:spLocks noGrp="1"/>
          </p:cNvSpPr>
          <p:nvPr>
            <p:ph type="title"/>
          </p:nvPr>
        </p:nvSpPr>
        <p:spPr>
          <a:xfrm>
            <a:off x="838200" y="1273682"/>
            <a:ext cx="10515600" cy="2852737"/>
          </a:xfrm>
        </p:spPr>
        <p:txBody>
          <a:bodyPr/>
          <a:lstStyle/>
          <a:p>
            <a:r>
              <a:rPr lang="en-US" dirty="0"/>
              <a:t>Wrapping Up</a:t>
            </a:r>
          </a:p>
        </p:txBody>
      </p:sp>
      <p:sp>
        <p:nvSpPr>
          <p:cNvPr id="3" name="Text Placeholder 2">
            <a:extLst>
              <a:ext uri="{FF2B5EF4-FFF2-40B4-BE49-F238E27FC236}">
                <a16:creationId xmlns:a16="http://schemas.microsoft.com/office/drawing/2014/main" id="{0C3D797C-52FB-5C98-ECB9-199E4494069A}"/>
              </a:ext>
            </a:extLst>
          </p:cNvPr>
          <p:cNvSpPr>
            <a:spLocks noGrp="1"/>
          </p:cNvSpPr>
          <p:nvPr>
            <p:ph type="body" idx="1"/>
          </p:nvPr>
        </p:nvSpPr>
        <p:spPr>
          <a:xfrm>
            <a:off x="838200" y="4157949"/>
            <a:ext cx="10515600" cy="1500187"/>
          </a:xfrm>
        </p:spPr>
        <p:txBody>
          <a:bodyPr/>
          <a:lstStyle/>
          <a:p>
            <a:endParaRPr lang="en-US" dirty="0"/>
          </a:p>
        </p:txBody>
      </p:sp>
      <p:pic>
        <p:nvPicPr>
          <p:cNvPr id="5" name="Picture 4" descr="Background pattern&#10;&#10;Description automatically generated">
            <a:extLst>
              <a:ext uri="{FF2B5EF4-FFF2-40B4-BE49-F238E27FC236}">
                <a16:creationId xmlns:a16="http://schemas.microsoft.com/office/drawing/2014/main" id="{63FC066D-4767-CF7B-77B0-4FB76305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8262"/>
            <a:ext cx="12192000" cy="1397318"/>
          </a:xfrm>
          <a:prstGeom prst="rect">
            <a:avLst/>
          </a:prstGeom>
        </p:spPr>
      </p:pic>
      <p:pic>
        <p:nvPicPr>
          <p:cNvPr id="7" name="Picture 6" descr="Logo&#10;&#10;Description automatically generated">
            <a:extLst>
              <a:ext uri="{FF2B5EF4-FFF2-40B4-BE49-F238E27FC236}">
                <a16:creationId xmlns:a16="http://schemas.microsoft.com/office/drawing/2014/main" id="{F7FC3012-AAC8-6DE2-C102-CB7D18B58D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2336408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p:txBody>
          <a:bodyPr/>
          <a:lstStyle/>
          <a:p>
            <a:r>
              <a:rPr lang="en-US" dirty="0"/>
              <a:t>Service Site Agreement</a:t>
            </a:r>
          </a:p>
          <a:p>
            <a:pPr lvl="1"/>
            <a:r>
              <a:rPr lang="en-US" dirty="0"/>
              <a:t>Via </a:t>
            </a:r>
            <a:r>
              <a:rPr lang="en-US" dirty="0" err="1"/>
              <a:t>Signwell</a:t>
            </a:r>
            <a:r>
              <a:rPr lang="en-US" dirty="0"/>
              <a:t> </a:t>
            </a:r>
          </a:p>
          <a:p>
            <a:r>
              <a:rPr lang="en-US" dirty="0"/>
              <a:t>America Learns Account</a:t>
            </a:r>
          </a:p>
          <a:p>
            <a:pPr lvl="1"/>
            <a:r>
              <a:rPr lang="en-US" dirty="0"/>
              <a:t>Welcome email for new supervisors</a:t>
            </a:r>
          </a:p>
          <a:p>
            <a:r>
              <a:rPr lang="en-US" dirty="0"/>
              <a:t>Member and Site Expectations Agreement</a:t>
            </a:r>
          </a:p>
          <a:p>
            <a:pPr lvl="1"/>
            <a:r>
              <a:rPr lang="en-US" dirty="0"/>
              <a:t>Within first two weeks of member’s start of service</a:t>
            </a:r>
          </a:p>
          <a:p>
            <a:r>
              <a:rPr lang="en-US" dirty="0"/>
              <a:t>Site Contribution</a:t>
            </a:r>
          </a:p>
          <a:p>
            <a:pPr lvl="1"/>
            <a:r>
              <a:rPr lang="en-US" dirty="0"/>
              <a:t>Quarterly payment plan available </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6" name="Picture 5" descr="Logo&#10;&#10;Description automatically generated">
            <a:extLst>
              <a:ext uri="{FF2B5EF4-FFF2-40B4-BE49-F238E27FC236}">
                <a16:creationId xmlns:a16="http://schemas.microsoft.com/office/drawing/2014/main" id="{B50334A0-8EA6-4C24-8CB4-9305CE24B2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1316255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6C85-B3F8-A3B6-2664-143CECBA867E}"/>
              </a:ext>
            </a:extLst>
          </p:cNvPr>
          <p:cNvSpPr>
            <a:spLocks noGrp="1"/>
          </p:cNvSpPr>
          <p:nvPr>
            <p:ph type="title"/>
          </p:nvPr>
        </p:nvSpPr>
        <p:spPr/>
        <p:txBody>
          <a:bodyPr/>
          <a:lstStyle/>
          <a:p>
            <a:r>
              <a:rPr lang="en-US" b="1" dirty="0"/>
              <a:t>Upcoming Events</a:t>
            </a:r>
          </a:p>
        </p:txBody>
      </p:sp>
      <p:sp>
        <p:nvSpPr>
          <p:cNvPr id="3" name="Content Placeholder 2">
            <a:extLst>
              <a:ext uri="{FF2B5EF4-FFF2-40B4-BE49-F238E27FC236}">
                <a16:creationId xmlns:a16="http://schemas.microsoft.com/office/drawing/2014/main" id="{226D15E4-8F25-F088-8AF7-3884D08F7A02}"/>
              </a:ext>
            </a:extLst>
          </p:cNvPr>
          <p:cNvSpPr>
            <a:spLocks noGrp="1"/>
          </p:cNvSpPr>
          <p:nvPr>
            <p:ph idx="1"/>
          </p:nvPr>
        </p:nvSpPr>
        <p:spPr/>
        <p:txBody>
          <a:bodyPr/>
          <a:lstStyle/>
          <a:p>
            <a:r>
              <a:rPr lang="en-US" dirty="0"/>
              <a:t>AmeriCorps Year Starts</a:t>
            </a:r>
          </a:p>
          <a:p>
            <a:pPr lvl="1"/>
            <a:r>
              <a:rPr lang="en-US" dirty="0"/>
              <a:t>August 1</a:t>
            </a:r>
            <a:r>
              <a:rPr lang="en-US" baseline="30000" dirty="0"/>
              <a:t>st</a:t>
            </a:r>
            <a:r>
              <a:rPr lang="en-US" dirty="0"/>
              <a:t> </a:t>
            </a:r>
          </a:p>
          <a:p>
            <a:r>
              <a:rPr lang="en-US" dirty="0"/>
              <a:t>Member Orientation</a:t>
            </a:r>
          </a:p>
          <a:p>
            <a:pPr lvl="1"/>
            <a:r>
              <a:rPr lang="en-US" dirty="0"/>
              <a:t>August 17</a:t>
            </a:r>
            <a:r>
              <a:rPr lang="en-US" baseline="30000" dirty="0"/>
              <a:t>th</a:t>
            </a:r>
            <a:r>
              <a:rPr lang="en-US" dirty="0"/>
              <a:t> to the 19</a:t>
            </a:r>
            <a:r>
              <a:rPr lang="en-US" baseline="30000" dirty="0"/>
              <a:t>th</a:t>
            </a:r>
            <a:r>
              <a:rPr lang="en-US" dirty="0"/>
              <a:t> (required)</a:t>
            </a:r>
          </a:p>
          <a:p>
            <a:r>
              <a:rPr lang="en-US" dirty="0"/>
              <a:t>AmeriCorps Launch </a:t>
            </a:r>
          </a:p>
          <a:p>
            <a:pPr lvl="1"/>
            <a:r>
              <a:rPr lang="en-US" dirty="0"/>
              <a:t>October  26</a:t>
            </a:r>
            <a:r>
              <a:rPr lang="en-US" baseline="30000" dirty="0"/>
              <a:t>th</a:t>
            </a:r>
            <a:r>
              <a:rPr lang="en-US" dirty="0"/>
              <a:t>-27</a:t>
            </a:r>
            <a:r>
              <a:rPr lang="en-US" baseline="30000" dirty="0"/>
              <a:t>th </a:t>
            </a:r>
            <a:r>
              <a:rPr lang="en-US" dirty="0"/>
              <a:t>(required)</a:t>
            </a:r>
          </a:p>
          <a:p>
            <a:r>
              <a:rPr lang="en-US" dirty="0"/>
              <a:t>Site Visits</a:t>
            </a:r>
          </a:p>
          <a:p>
            <a:pPr lvl="1"/>
            <a:r>
              <a:rPr lang="en-US" dirty="0"/>
              <a:t>Fall 2022 (both members and supervisors)</a:t>
            </a:r>
          </a:p>
        </p:txBody>
      </p:sp>
      <p:pic>
        <p:nvPicPr>
          <p:cNvPr id="4" name="Picture 3" descr="Logo&#10;&#10;Description automatically generated">
            <a:extLst>
              <a:ext uri="{FF2B5EF4-FFF2-40B4-BE49-F238E27FC236}">
                <a16:creationId xmlns:a16="http://schemas.microsoft.com/office/drawing/2014/main" id="{B3D89A53-8EB1-FDC8-FDD6-D5399C58C0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pic>
        <p:nvPicPr>
          <p:cNvPr id="5" name="Content Placeholder 4">
            <a:extLst>
              <a:ext uri="{FF2B5EF4-FFF2-40B4-BE49-F238E27FC236}">
                <a16:creationId xmlns:a16="http://schemas.microsoft.com/office/drawing/2014/main" id="{8256B61A-D457-26B9-6DBA-2A6E5CC7C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spTree>
    <p:extLst>
      <p:ext uri="{BB962C8B-B14F-4D97-AF65-F5344CB8AC3E}">
        <p14:creationId xmlns:p14="http://schemas.microsoft.com/office/powerpoint/2010/main" val="1447448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HHCK Staff</a:t>
            </a:r>
          </a:p>
        </p:txBody>
      </p:sp>
      <p:sp>
        <p:nvSpPr>
          <p:cNvPr id="3" name="Content Placeholder 2"/>
          <p:cNvSpPr>
            <a:spLocks noGrp="1"/>
          </p:cNvSpPr>
          <p:nvPr>
            <p:ph idx="1"/>
          </p:nvPr>
        </p:nvSpPr>
        <p:spPr>
          <a:xfrm>
            <a:off x="677333" y="1589089"/>
            <a:ext cx="8993045" cy="4421076"/>
          </a:xfrm>
        </p:spPr>
        <p:txBody>
          <a:bodyPr>
            <a:normAutofit fontScale="85000" lnSpcReduction="20000"/>
          </a:bodyPr>
          <a:lstStyle/>
          <a:p>
            <a:pPr>
              <a:buFont typeface="Wingdings" panose="05000000000000000000" pitchFamily="2" charset="2"/>
              <a:buChar char="§"/>
            </a:pPr>
            <a:r>
              <a:rPr lang="en-US" dirty="0"/>
              <a:t>Caitlin Bottoms – Program Director – </a:t>
            </a:r>
            <a:r>
              <a:rPr lang="en-US" dirty="0">
                <a:hlinkClick r:id="rId3"/>
              </a:rPr>
              <a:t>cbottoms@hhck.org</a:t>
            </a:r>
            <a:r>
              <a:rPr lang="en-US" dirty="0"/>
              <a:t> </a:t>
            </a:r>
          </a:p>
          <a:p>
            <a:pPr lvl="1">
              <a:buFont typeface="Wingdings" panose="05000000000000000000" pitchFamily="2" charset="2"/>
              <a:buChar char="§"/>
            </a:pPr>
            <a:r>
              <a:rPr lang="en-US" dirty="0"/>
              <a:t>General program questions, training, site support</a:t>
            </a:r>
          </a:p>
          <a:p>
            <a:pPr>
              <a:buFont typeface="Wingdings" panose="05000000000000000000" pitchFamily="2" charset="2"/>
              <a:buChar char="§"/>
            </a:pPr>
            <a:r>
              <a:rPr lang="en-US" dirty="0"/>
              <a:t>Holly Dennis – Member Coordinator – </a:t>
            </a:r>
            <a:r>
              <a:rPr lang="en-US" dirty="0">
                <a:hlinkClick r:id="rId4"/>
              </a:rPr>
              <a:t>hdennis@hhck.org</a:t>
            </a:r>
            <a:endParaRPr lang="en-US" dirty="0"/>
          </a:p>
          <a:p>
            <a:pPr lvl="1">
              <a:buFont typeface="Wingdings" panose="05000000000000000000" pitchFamily="2" charset="2"/>
              <a:buChar char="§"/>
            </a:pPr>
            <a:r>
              <a:rPr lang="en-US" dirty="0"/>
              <a:t>Member recruitment, training, support</a:t>
            </a:r>
          </a:p>
          <a:p>
            <a:pPr>
              <a:buFont typeface="Wingdings" panose="05000000000000000000" pitchFamily="2" charset="2"/>
              <a:buChar char="§"/>
            </a:pPr>
            <a:r>
              <a:rPr lang="en-US" dirty="0"/>
              <a:t>Wendy Tucker – Director of Finance – </a:t>
            </a:r>
            <a:r>
              <a:rPr lang="en-US" dirty="0">
                <a:hlinkClick r:id="rId5"/>
              </a:rPr>
              <a:t>wtucker@hhck.org</a:t>
            </a:r>
            <a:r>
              <a:rPr lang="en-US" dirty="0"/>
              <a:t> </a:t>
            </a:r>
          </a:p>
          <a:p>
            <a:pPr lvl="1">
              <a:buFont typeface="Wingdings" panose="05000000000000000000" pitchFamily="2" charset="2"/>
              <a:buChar char="§"/>
            </a:pPr>
            <a:r>
              <a:rPr lang="en-US" dirty="0"/>
              <a:t>Site contribution, HHCK membership</a:t>
            </a:r>
          </a:p>
          <a:p>
            <a:pPr marL="0" indent="0">
              <a:buNone/>
            </a:pPr>
            <a:endParaRPr lang="en-US" dirty="0"/>
          </a:p>
          <a:p>
            <a:pPr marL="0" indent="0" algn="ctr">
              <a:buNone/>
            </a:pPr>
            <a:r>
              <a:rPr lang="en-US" dirty="0"/>
              <a:t>502-223-1834</a:t>
            </a:r>
          </a:p>
          <a:p>
            <a:pPr marL="0" indent="0" algn="ctr">
              <a:buNone/>
            </a:pPr>
            <a:r>
              <a:rPr lang="en-US" dirty="0">
                <a:hlinkClick r:id="rId6"/>
              </a:rPr>
              <a:t>www.hhck.org</a:t>
            </a:r>
            <a:r>
              <a:rPr lang="en-US" dirty="0"/>
              <a:t> </a:t>
            </a:r>
          </a:p>
          <a:p>
            <a:pPr marL="0" indent="0" algn="ctr">
              <a:buNone/>
            </a:pPr>
            <a:r>
              <a:rPr lang="en-US" dirty="0">
                <a:hlinkClick r:id="rId7"/>
              </a:rPr>
              <a:t>https://www.hhck.org/site-and-supervisor-resources</a:t>
            </a:r>
            <a:r>
              <a:rPr lang="en-US" dirty="0"/>
              <a:t> </a:t>
            </a:r>
          </a:p>
          <a:p>
            <a:pPr marL="0" indent="0" algn="ctr">
              <a:buNone/>
            </a:pPr>
            <a:r>
              <a:rPr lang="en-US" dirty="0"/>
              <a:t>Tab: Homes for All AmeriCorps / Site and Supervisor Resources</a:t>
            </a:r>
          </a:p>
        </p:txBody>
      </p:sp>
      <p:pic>
        <p:nvPicPr>
          <p:cNvPr id="5" name="Content Placeholder 4">
            <a:extLst>
              <a:ext uri="{FF2B5EF4-FFF2-40B4-BE49-F238E27FC236}">
                <a16:creationId xmlns:a16="http://schemas.microsoft.com/office/drawing/2014/main" id="{19897DA2-3BDE-2E18-5BE6-BF69140528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7" name="Picture 6" descr="Logo&#10;&#10;Description automatically generated">
            <a:extLst>
              <a:ext uri="{FF2B5EF4-FFF2-40B4-BE49-F238E27FC236}">
                <a16:creationId xmlns:a16="http://schemas.microsoft.com/office/drawing/2014/main" id="{55AD1437-D4EC-CD73-EADC-08A34629A7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302738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14E6-6B5C-273A-FCD4-CE149D982ECD}"/>
              </a:ext>
            </a:extLst>
          </p:cNvPr>
          <p:cNvSpPr>
            <a:spLocks noGrp="1"/>
          </p:cNvSpPr>
          <p:nvPr>
            <p:ph type="title"/>
          </p:nvPr>
        </p:nvSpPr>
        <p:spPr/>
        <p:txBody>
          <a:bodyPr>
            <a:normAutofit/>
          </a:bodyPr>
          <a:lstStyle/>
          <a:p>
            <a:r>
              <a:rPr lang="en-US" sz="3600" b="1" dirty="0"/>
              <a:t>2022-2023 AmeriCorps Sites</a:t>
            </a:r>
          </a:p>
        </p:txBody>
      </p:sp>
      <p:sp>
        <p:nvSpPr>
          <p:cNvPr id="3" name="Content Placeholder 2">
            <a:extLst>
              <a:ext uri="{FF2B5EF4-FFF2-40B4-BE49-F238E27FC236}">
                <a16:creationId xmlns:a16="http://schemas.microsoft.com/office/drawing/2014/main" id="{95FEEB4D-5D18-C485-88A6-B852F5BB68A0}"/>
              </a:ext>
            </a:extLst>
          </p:cNvPr>
          <p:cNvSpPr>
            <a:spLocks noGrp="1"/>
          </p:cNvSpPr>
          <p:nvPr>
            <p:ph idx="1"/>
          </p:nvPr>
        </p:nvSpPr>
        <p:spPr>
          <a:xfrm>
            <a:off x="341466" y="1536908"/>
            <a:ext cx="7932958" cy="4351338"/>
          </a:xfrm>
        </p:spPr>
        <p:txBody>
          <a:bodyPr>
            <a:normAutofit fontScale="92500" lnSpcReduction="20000"/>
          </a:bodyPr>
          <a:lstStyle/>
          <a:p>
            <a:r>
              <a:rPr lang="en-US" sz="2200" dirty="0"/>
              <a:t>Arbor Youth Services (Lexington)</a:t>
            </a:r>
          </a:p>
          <a:p>
            <a:r>
              <a:rPr lang="en-US" sz="2200" dirty="0"/>
              <a:t>Beattyville Housing</a:t>
            </a:r>
          </a:p>
          <a:p>
            <a:r>
              <a:rPr lang="en-US" sz="2200" dirty="0"/>
              <a:t>Bethany Haven (Bardstown)</a:t>
            </a:r>
          </a:p>
          <a:p>
            <a:r>
              <a:rPr lang="en-US" sz="2200" dirty="0" err="1"/>
              <a:t>CAReS</a:t>
            </a:r>
            <a:r>
              <a:rPr lang="en-US" sz="2200" dirty="0"/>
              <a:t> (Ashland)</a:t>
            </a:r>
          </a:p>
          <a:p>
            <a:r>
              <a:rPr lang="en-US" sz="2200" dirty="0"/>
              <a:t>Community Action Council (Lexington)</a:t>
            </a:r>
          </a:p>
          <a:p>
            <a:r>
              <a:rPr lang="en-US" sz="2200" dirty="0"/>
              <a:t>Elizabeth’s Village (Georgetown)</a:t>
            </a:r>
          </a:p>
          <a:p>
            <a:r>
              <a:rPr lang="en-US" sz="2200" dirty="0"/>
              <a:t>Family Scholar House (Louisville)</a:t>
            </a:r>
          </a:p>
          <a:p>
            <a:r>
              <a:rPr lang="en-US" sz="2200" dirty="0"/>
              <a:t>Frontier Housing (Morehead)</a:t>
            </a:r>
          </a:p>
          <a:p>
            <a:r>
              <a:rPr lang="en-US" sz="2200" dirty="0"/>
              <a:t>Gateway Homeless Coalition (Morehead)</a:t>
            </a:r>
          </a:p>
          <a:p>
            <a:r>
              <a:rPr lang="en-US" sz="2200" dirty="0"/>
              <a:t>HHCK (Frankfort)</a:t>
            </a:r>
          </a:p>
          <a:p>
            <a:r>
              <a:rPr lang="en-US" sz="2200" dirty="0"/>
              <a:t>Housing Opportunities of Northern Kentucky (Covington)</a:t>
            </a:r>
          </a:p>
          <a:p>
            <a:r>
              <a:rPr lang="en-US" sz="2200" dirty="0"/>
              <a:t>Hope’s Wings Domestic Violence Program (Richmond)</a:t>
            </a:r>
          </a:p>
        </p:txBody>
      </p:sp>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sp>
        <p:nvSpPr>
          <p:cNvPr id="7" name="TextBox 6">
            <a:extLst>
              <a:ext uri="{FF2B5EF4-FFF2-40B4-BE49-F238E27FC236}">
                <a16:creationId xmlns:a16="http://schemas.microsoft.com/office/drawing/2014/main" id="{9AD810DD-7CC3-F4FE-68B1-CA221998BCCD}"/>
              </a:ext>
            </a:extLst>
          </p:cNvPr>
          <p:cNvSpPr txBox="1"/>
          <p:nvPr/>
        </p:nvSpPr>
        <p:spPr>
          <a:xfrm>
            <a:off x="6357703" y="1536908"/>
            <a:ext cx="4826910" cy="3170099"/>
          </a:xfrm>
          <a:prstGeom prst="rect">
            <a:avLst/>
          </a:prstGeom>
          <a:noFill/>
        </p:spPr>
        <p:txBody>
          <a:bodyPr wrap="square">
            <a:spAutoFit/>
          </a:bodyPr>
          <a:lstStyle/>
          <a:p>
            <a:pPr marL="285750" indent="-285750">
              <a:buFont typeface="Arial" panose="020B0604020202020204" pitchFamily="34" charset="0"/>
              <a:buChar char="•"/>
            </a:pPr>
            <a:r>
              <a:rPr lang="en-US" sz="2000" dirty="0"/>
              <a:t>Lexington Fair Housing Council</a:t>
            </a:r>
          </a:p>
          <a:p>
            <a:pPr marL="285750" indent="-285750">
              <a:buFont typeface="Arial" panose="020B0604020202020204" pitchFamily="34" charset="0"/>
              <a:buChar char="•"/>
            </a:pPr>
            <a:r>
              <a:rPr lang="en-US" sz="2000" dirty="0"/>
              <a:t>Paducah Alliance of Neighbors</a:t>
            </a:r>
          </a:p>
          <a:p>
            <a:pPr marL="285750" indent="-285750">
              <a:buFont typeface="Arial" panose="020B0604020202020204" pitchFamily="34" charset="0"/>
              <a:buChar char="•"/>
            </a:pPr>
            <a:r>
              <a:rPr lang="en-US" sz="2000" dirty="0"/>
              <a:t>Partnership Housing (Booneville)</a:t>
            </a:r>
          </a:p>
          <a:p>
            <a:pPr marL="285750" indent="-285750">
              <a:buFont typeface="Arial" panose="020B0604020202020204" pitchFamily="34" charset="0"/>
              <a:buChar char="•"/>
            </a:pPr>
            <a:r>
              <a:rPr lang="en-US" sz="2000" dirty="0"/>
              <a:t>Red Bird Mission (Beverly)</a:t>
            </a:r>
          </a:p>
          <a:p>
            <a:pPr marL="285750" indent="-285750">
              <a:buFont typeface="Arial" panose="020B0604020202020204" pitchFamily="34" charset="0"/>
              <a:buChar char="•"/>
            </a:pPr>
            <a:r>
              <a:rPr lang="en-US" sz="2000" dirty="0"/>
              <a:t>Safe Harbor (Ashland)</a:t>
            </a:r>
          </a:p>
          <a:p>
            <a:pPr marL="285750" indent="-285750">
              <a:buFont typeface="Arial" panose="020B0604020202020204" pitchFamily="34" charset="0"/>
              <a:buChar char="•"/>
            </a:pPr>
            <a:r>
              <a:rPr lang="en-US" sz="2000" dirty="0"/>
              <a:t>Shelter of Hope (Ashland)</a:t>
            </a:r>
          </a:p>
          <a:p>
            <a:pPr marL="285750" indent="-285750">
              <a:buFont typeface="Arial" panose="020B0604020202020204" pitchFamily="34" charset="0"/>
              <a:buChar char="•"/>
            </a:pPr>
            <a:r>
              <a:rPr lang="en-US" sz="2000" dirty="0"/>
              <a:t>Simon House (Frankfort)</a:t>
            </a:r>
          </a:p>
          <a:p>
            <a:pPr marL="285750" indent="-285750">
              <a:buFont typeface="Arial" panose="020B0604020202020204" pitchFamily="34" charset="0"/>
              <a:buChar char="•"/>
            </a:pPr>
            <a:r>
              <a:rPr lang="en-US" sz="2000" dirty="0"/>
              <a:t>St. John Center (Louisville)</a:t>
            </a:r>
          </a:p>
          <a:p>
            <a:pPr marL="285750" indent="-285750">
              <a:buFont typeface="Arial" panose="020B0604020202020204" pitchFamily="34" charset="0"/>
              <a:buChar char="•"/>
            </a:pPr>
            <a:r>
              <a:rPr lang="en-US" sz="2000" dirty="0"/>
              <a:t>The Nest (Lexington)</a:t>
            </a:r>
          </a:p>
          <a:p>
            <a:pPr marL="285750" indent="-285750">
              <a:buFont typeface="Arial" panose="020B0604020202020204" pitchFamily="34" charset="0"/>
              <a:buChar char="•"/>
            </a:pPr>
            <a:r>
              <a:rPr lang="en-US" sz="2000" dirty="0"/>
              <a:t>The Sunshine Center (Frankfort)</a:t>
            </a:r>
          </a:p>
        </p:txBody>
      </p:sp>
      <p:pic>
        <p:nvPicPr>
          <p:cNvPr id="8" name="Picture 7" descr="Logo&#10;&#10;Description automatically generated">
            <a:extLst>
              <a:ext uri="{FF2B5EF4-FFF2-40B4-BE49-F238E27FC236}">
                <a16:creationId xmlns:a16="http://schemas.microsoft.com/office/drawing/2014/main" id="{C9B8CD3C-C95A-D533-00EA-C733A2C35A4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spTree>
    <p:extLst>
      <p:ext uri="{BB962C8B-B14F-4D97-AF65-F5344CB8AC3E}">
        <p14:creationId xmlns:p14="http://schemas.microsoft.com/office/powerpoint/2010/main" val="98616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Service Language</a:t>
            </a:r>
          </a:p>
        </p:txBody>
      </p:sp>
      <p:sp>
        <p:nvSpPr>
          <p:cNvPr id="3" name="Content Placeholder 2"/>
          <p:cNvSpPr>
            <a:spLocks noGrp="1"/>
          </p:cNvSpPr>
          <p:nvPr>
            <p:ph idx="1"/>
          </p:nvPr>
        </p:nvSpPr>
        <p:spPr>
          <a:xfrm>
            <a:off x="677333" y="1512196"/>
            <a:ext cx="9281313" cy="4755600"/>
          </a:xfrm>
        </p:spPr>
        <p:txBody>
          <a:bodyPr>
            <a:normAutofit/>
          </a:bodyPr>
          <a:lstStyle/>
          <a:p>
            <a:r>
              <a:rPr lang="en-US" dirty="0"/>
              <a:t>AmeriCorps Member</a:t>
            </a:r>
          </a:p>
          <a:p>
            <a:r>
              <a:rPr lang="en-US" dirty="0"/>
              <a:t>Term of service</a:t>
            </a:r>
          </a:p>
          <a:p>
            <a:r>
              <a:rPr lang="en-US" dirty="0"/>
              <a:t>Living allowance</a:t>
            </a:r>
          </a:p>
          <a:p>
            <a:r>
              <a:rPr lang="en-US" dirty="0"/>
              <a:t>Never:</a:t>
            </a:r>
          </a:p>
          <a:p>
            <a:pPr lvl="1"/>
            <a:r>
              <a:rPr lang="en-US" dirty="0"/>
              <a:t>Hire</a:t>
            </a:r>
          </a:p>
          <a:p>
            <a:pPr lvl="1"/>
            <a:r>
              <a:rPr lang="en-US" dirty="0"/>
              <a:t>Work</a:t>
            </a:r>
          </a:p>
          <a:p>
            <a:pPr lvl="1"/>
            <a:r>
              <a:rPr lang="en-US" dirty="0"/>
              <a:t>Intern</a:t>
            </a:r>
          </a:p>
          <a:p>
            <a:pPr lvl="1"/>
            <a:r>
              <a:rPr lang="en-US" dirty="0"/>
              <a:t>Employ</a:t>
            </a:r>
          </a:p>
        </p:txBody>
      </p:sp>
      <p:pic>
        <p:nvPicPr>
          <p:cNvPr id="6" name="Picture 5" descr="Logo&#10;&#10;Description automatically generated">
            <a:extLst>
              <a:ext uri="{FF2B5EF4-FFF2-40B4-BE49-F238E27FC236}">
                <a16:creationId xmlns:a16="http://schemas.microsoft.com/office/drawing/2014/main" id="{A52CE939-198B-3024-D08A-1FCA427F45C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8120" y="312421"/>
            <a:ext cx="1262414" cy="868680"/>
          </a:xfrm>
          <a:prstGeom prst="rect">
            <a:avLst/>
          </a:prstGeom>
        </p:spPr>
      </p:pic>
      <p:pic>
        <p:nvPicPr>
          <p:cNvPr id="7" name="Content Placeholder 4">
            <a:extLst>
              <a:ext uri="{FF2B5EF4-FFF2-40B4-BE49-F238E27FC236}">
                <a16:creationId xmlns:a16="http://schemas.microsoft.com/office/drawing/2014/main" id="{202CDE78-81D3-FAAF-7A0F-9EF6D9E0B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spTree>
    <p:extLst>
      <p:ext uri="{BB962C8B-B14F-4D97-AF65-F5344CB8AC3E}">
        <p14:creationId xmlns:p14="http://schemas.microsoft.com/office/powerpoint/2010/main" val="315206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AE4E-470A-C2FD-F081-3D1DB5E360CB}"/>
              </a:ext>
            </a:extLst>
          </p:cNvPr>
          <p:cNvSpPr>
            <a:spLocks noGrp="1"/>
          </p:cNvSpPr>
          <p:nvPr>
            <p:ph type="title"/>
          </p:nvPr>
        </p:nvSpPr>
        <p:spPr>
          <a:xfrm>
            <a:off x="838200" y="1273682"/>
            <a:ext cx="10515600" cy="2852737"/>
          </a:xfrm>
        </p:spPr>
        <p:txBody>
          <a:bodyPr>
            <a:normAutofit/>
          </a:bodyPr>
          <a:lstStyle/>
          <a:p>
            <a:r>
              <a:rPr lang="en-US" sz="4000" dirty="0"/>
              <a:t>Partnering with the AmeriCorps Program</a:t>
            </a:r>
          </a:p>
        </p:txBody>
      </p:sp>
      <p:sp>
        <p:nvSpPr>
          <p:cNvPr id="3" name="Text Placeholder 2">
            <a:extLst>
              <a:ext uri="{FF2B5EF4-FFF2-40B4-BE49-F238E27FC236}">
                <a16:creationId xmlns:a16="http://schemas.microsoft.com/office/drawing/2014/main" id="{0C3D797C-52FB-5C98-ECB9-199E4494069A}"/>
              </a:ext>
            </a:extLst>
          </p:cNvPr>
          <p:cNvSpPr>
            <a:spLocks noGrp="1"/>
          </p:cNvSpPr>
          <p:nvPr>
            <p:ph type="body" idx="1"/>
          </p:nvPr>
        </p:nvSpPr>
        <p:spPr>
          <a:xfrm>
            <a:off x="838200" y="4157949"/>
            <a:ext cx="10515600" cy="1500187"/>
          </a:xfrm>
        </p:spPr>
        <p:txBody>
          <a:bodyPr/>
          <a:lstStyle/>
          <a:p>
            <a:endParaRPr lang="en-US" dirty="0"/>
          </a:p>
        </p:txBody>
      </p:sp>
      <p:pic>
        <p:nvPicPr>
          <p:cNvPr id="5" name="Picture 4" descr="Background pattern&#10;&#10;Description automatically generated">
            <a:extLst>
              <a:ext uri="{FF2B5EF4-FFF2-40B4-BE49-F238E27FC236}">
                <a16:creationId xmlns:a16="http://schemas.microsoft.com/office/drawing/2014/main" id="{63FC066D-4767-CF7B-77B0-4FB76305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8262"/>
            <a:ext cx="12192000" cy="1397318"/>
          </a:xfrm>
          <a:prstGeom prst="rect">
            <a:avLst/>
          </a:prstGeom>
        </p:spPr>
      </p:pic>
      <p:pic>
        <p:nvPicPr>
          <p:cNvPr id="7" name="Picture 6" descr="Logo&#10;&#10;Description automatically generated">
            <a:extLst>
              <a:ext uri="{FF2B5EF4-FFF2-40B4-BE49-F238E27FC236}">
                <a16:creationId xmlns:a16="http://schemas.microsoft.com/office/drawing/2014/main" id="{F7FC3012-AAC8-6DE2-C102-CB7D18B58D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417159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HHCK’s Role </a:t>
            </a:r>
          </a:p>
        </p:txBody>
      </p:sp>
      <p:sp>
        <p:nvSpPr>
          <p:cNvPr id="3" name="Content Placeholder 2"/>
          <p:cNvSpPr>
            <a:spLocks noGrp="1"/>
          </p:cNvSpPr>
          <p:nvPr>
            <p:ph idx="1"/>
          </p:nvPr>
        </p:nvSpPr>
        <p:spPr>
          <a:xfrm>
            <a:off x="677333" y="1512196"/>
            <a:ext cx="9281313" cy="4755600"/>
          </a:xfrm>
        </p:spPr>
        <p:txBody>
          <a:bodyPr>
            <a:normAutofit fontScale="92500" lnSpcReduction="10000"/>
          </a:bodyPr>
          <a:lstStyle/>
          <a:p>
            <a:r>
              <a:rPr lang="en-US" b="1" dirty="0"/>
              <a:t>at the program level, we will</a:t>
            </a:r>
          </a:p>
          <a:p>
            <a:pPr lvl="1"/>
            <a:r>
              <a:rPr lang="en-US" dirty="0"/>
              <a:t>Administer the federal grant in full compliance of regulations </a:t>
            </a:r>
          </a:p>
          <a:p>
            <a:pPr lvl="1"/>
            <a:r>
              <a:rPr lang="en-US" dirty="0"/>
              <a:t>Complete all necessary member background checks</a:t>
            </a:r>
          </a:p>
          <a:p>
            <a:pPr lvl="1"/>
            <a:r>
              <a:rPr lang="en-US" dirty="0"/>
              <a:t>Train and orient members</a:t>
            </a:r>
          </a:p>
          <a:p>
            <a:pPr lvl="1"/>
            <a:r>
              <a:rPr lang="en-US" dirty="0"/>
              <a:t>Provide support to sites and members</a:t>
            </a:r>
          </a:p>
          <a:p>
            <a:pPr lvl="1"/>
            <a:r>
              <a:rPr lang="en-US" dirty="0"/>
              <a:t>Encourage member development </a:t>
            </a:r>
          </a:p>
          <a:p>
            <a:pPr lvl="1"/>
            <a:r>
              <a:rPr lang="en-US" dirty="0"/>
              <a:t>Report on program goals and member progress to AmeriCorps </a:t>
            </a:r>
          </a:p>
          <a:p>
            <a:r>
              <a:rPr lang="en-US" b="1" dirty="0"/>
              <a:t>in partnership with you, we will</a:t>
            </a:r>
          </a:p>
          <a:p>
            <a:pPr lvl="1"/>
            <a:r>
              <a:rPr lang="en-US" dirty="0"/>
              <a:t>Ensure AmeriCorps members are eligible and enrolled to begin service</a:t>
            </a:r>
          </a:p>
          <a:p>
            <a:pPr lvl="1"/>
            <a:r>
              <a:rPr lang="en-US" dirty="0"/>
              <a:t>Supervise and mentor members</a:t>
            </a:r>
          </a:p>
          <a:p>
            <a:pPr lvl="1"/>
            <a:r>
              <a:rPr lang="en-US" dirty="0"/>
              <a:t>Guarantee member safety</a:t>
            </a:r>
          </a:p>
          <a:p>
            <a:pPr lvl="1"/>
            <a:r>
              <a:rPr lang="en-US" dirty="0"/>
              <a:t>Support goals of the Homes for All AmeriCorps program</a:t>
            </a:r>
          </a:p>
          <a:p>
            <a:endParaRPr lang="en-US" dirty="0"/>
          </a:p>
        </p:txBody>
      </p:sp>
      <p:pic>
        <p:nvPicPr>
          <p:cNvPr id="5" name="Picture 4" descr="Logo&#10;&#10;Description automatically generated">
            <a:extLst>
              <a:ext uri="{FF2B5EF4-FFF2-40B4-BE49-F238E27FC236}">
                <a16:creationId xmlns:a16="http://schemas.microsoft.com/office/drawing/2014/main" id="{94986ADE-0BE8-2E8A-2AC9-A766BDB7AC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106791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Service Site Role + Key Responsibilities</a:t>
            </a:r>
          </a:p>
        </p:txBody>
      </p:sp>
      <p:sp>
        <p:nvSpPr>
          <p:cNvPr id="3" name="Content Placeholder 2"/>
          <p:cNvSpPr>
            <a:spLocks noGrp="1"/>
          </p:cNvSpPr>
          <p:nvPr>
            <p:ph idx="1"/>
          </p:nvPr>
        </p:nvSpPr>
        <p:spPr>
          <a:xfrm>
            <a:off x="677332" y="1512196"/>
            <a:ext cx="10840899" cy="4755600"/>
          </a:xfrm>
        </p:spPr>
        <p:txBody>
          <a:bodyPr>
            <a:normAutofit lnSpcReduction="10000"/>
          </a:bodyPr>
          <a:lstStyle/>
          <a:p>
            <a:r>
              <a:rPr lang="en-US" dirty="0"/>
              <a:t>Provide quality supervision and mentorship</a:t>
            </a:r>
          </a:p>
          <a:p>
            <a:r>
              <a:rPr lang="en-US" dirty="0"/>
              <a:t>Offer the tools to be successful</a:t>
            </a:r>
          </a:p>
          <a:p>
            <a:pPr lvl="1"/>
            <a:r>
              <a:rPr lang="en-US" dirty="0"/>
              <a:t>Office space, equipment, technology, access to internet</a:t>
            </a:r>
          </a:p>
          <a:p>
            <a:r>
              <a:rPr lang="en-US" dirty="0"/>
              <a:t>Support data collection and performance measure reporting</a:t>
            </a:r>
          </a:p>
          <a:p>
            <a:r>
              <a:rPr lang="en-US" dirty="0"/>
              <a:t>Communicate regularly with our staff</a:t>
            </a:r>
          </a:p>
          <a:p>
            <a:r>
              <a:rPr lang="en-US" dirty="0"/>
              <a:t>Support the goals of AmeriCorps and the AmeriCorps member development</a:t>
            </a:r>
          </a:p>
          <a:p>
            <a:r>
              <a:rPr lang="en-US" dirty="0"/>
              <a:t>Ensure the member has sufficient opportunity to complete their term of service and required hours</a:t>
            </a:r>
          </a:p>
          <a:p>
            <a:pPr lvl="1"/>
            <a:r>
              <a:rPr lang="en-US" dirty="0"/>
              <a:t>37.5 hours per week</a:t>
            </a:r>
          </a:p>
          <a:p>
            <a:endParaRPr lang="en-US" dirty="0"/>
          </a:p>
        </p:txBody>
      </p:sp>
      <p:pic>
        <p:nvPicPr>
          <p:cNvPr id="5" name="Picture 4" descr="Logo&#10;&#10;Description automatically generated">
            <a:extLst>
              <a:ext uri="{FF2B5EF4-FFF2-40B4-BE49-F238E27FC236}">
                <a16:creationId xmlns:a16="http://schemas.microsoft.com/office/drawing/2014/main" id="{94986ADE-0BE8-2E8A-2AC9-A766BDB7AC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pic>
        <p:nvPicPr>
          <p:cNvPr id="6" name="Content Placeholder 4">
            <a:extLst>
              <a:ext uri="{FF2B5EF4-FFF2-40B4-BE49-F238E27FC236}">
                <a16:creationId xmlns:a16="http://schemas.microsoft.com/office/drawing/2014/main" id="{9073127D-FA1F-FAEB-98FB-6B1219F077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spTree>
    <p:extLst>
      <p:ext uri="{BB962C8B-B14F-4D97-AF65-F5344CB8AC3E}">
        <p14:creationId xmlns:p14="http://schemas.microsoft.com/office/powerpoint/2010/main" val="273758084"/>
      </p:ext>
    </p:extLst>
  </p:cSld>
  <p:clrMapOvr>
    <a:masterClrMapping/>
  </p:clrMapOvr>
</p:sld>
</file>

<file path=ppt/theme/theme1.xml><?xml version="1.0" encoding="utf-8"?>
<a:theme xmlns:a="http://schemas.openxmlformats.org/drawingml/2006/main" name="Office Theme">
  <a:themeElements>
    <a:clrScheme name="AmeriCorps">
      <a:dk1>
        <a:srgbClr val="FFFFFF"/>
      </a:dk1>
      <a:lt1>
        <a:srgbClr val="000000"/>
      </a:lt1>
      <a:dk2>
        <a:srgbClr val="FFFFFF"/>
      </a:dk2>
      <a:lt2>
        <a:srgbClr val="E7E6E6"/>
      </a:lt2>
      <a:accent1>
        <a:srgbClr val="B82128"/>
      </a:accent1>
      <a:accent2>
        <a:srgbClr val="FFF4D2"/>
      </a:accent2>
      <a:accent3>
        <a:srgbClr val="7F7B82"/>
      </a:accent3>
      <a:accent4>
        <a:srgbClr val="2DC4B6"/>
      </a:accent4>
      <a:accent5>
        <a:srgbClr val="1550ED"/>
      </a:accent5>
      <a:accent6>
        <a:srgbClr val="70AD47"/>
      </a:accent6>
      <a:hlink>
        <a:srgbClr val="FFFFFF"/>
      </a:hlink>
      <a:folHlink>
        <a:srgbClr val="FFF4D2"/>
      </a:folHlink>
    </a:clrScheme>
    <a:fontScheme name="Custom 2">
      <a:majorFont>
        <a:latin typeface="Century Gothic (bold)"/>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 id="{1F1B0028-2F35-4BB5-9683-0BFDD86EF2DC}" vid="{F231FB3F-65A8-4282-8A41-3C87F91BC8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AmeriCorps PPT Template</Template>
  <TotalTime>392</TotalTime>
  <Words>2113</Words>
  <Application>Microsoft Office PowerPoint</Application>
  <PresentationFormat>Widescreen</PresentationFormat>
  <Paragraphs>407</Paragraphs>
  <Slides>43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Century Gothic</vt:lpstr>
      <vt:lpstr>Century Gothic (bold)</vt:lpstr>
      <vt:lpstr>Wingdings</vt:lpstr>
      <vt:lpstr>Office Theme</vt:lpstr>
      <vt:lpstr>PowerPoint Presentation</vt:lpstr>
      <vt:lpstr>AmeriCorps Program Staff </vt:lpstr>
      <vt:lpstr>AmeriCorps 101</vt:lpstr>
      <vt:lpstr>AmeriCorps Overview</vt:lpstr>
      <vt:lpstr>2022-2023 AmeriCorps Sites</vt:lpstr>
      <vt:lpstr>Service Language</vt:lpstr>
      <vt:lpstr>Partnering with the AmeriCorps Program</vt:lpstr>
      <vt:lpstr>HHCK’s Role </vt:lpstr>
      <vt:lpstr>Service Site Role + Key Responsibilities</vt:lpstr>
      <vt:lpstr>Recruitment + Finding A Member</vt:lpstr>
      <vt:lpstr>Advertising + Interviewing</vt:lpstr>
      <vt:lpstr>Member Paperwork + Enrollment</vt:lpstr>
      <vt:lpstr>Member Orientation</vt:lpstr>
      <vt:lpstr>Before the Member Arrives</vt:lpstr>
      <vt:lpstr>Service Site Orientation</vt:lpstr>
      <vt:lpstr>AmeriCorps Orientation</vt:lpstr>
      <vt:lpstr>Member Service Year</vt:lpstr>
      <vt:lpstr>Terms of Service</vt:lpstr>
      <vt:lpstr>Member Benefits</vt:lpstr>
      <vt:lpstr>Member Position Description</vt:lpstr>
      <vt:lpstr>Timesheets</vt:lpstr>
      <vt:lpstr>Performance Measures: What’s Reported</vt:lpstr>
      <vt:lpstr>Reporting on Performance Measures </vt:lpstr>
      <vt:lpstr>Program Evaluation – Central Kentucky</vt:lpstr>
      <vt:lpstr>Member Development</vt:lpstr>
      <vt:lpstr>Other Training + Events</vt:lpstr>
      <vt:lpstr>Member Supervision and Support</vt:lpstr>
      <vt:lpstr>Member Supervision</vt:lpstr>
      <vt:lpstr>Member Evaluations</vt:lpstr>
      <vt:lpstr>How Organizations Can Develop + Support Members</vt:lpstr>
      <vt:lpstr>AmeriCorps Member Support</vt:lpstr>
      <vt:lpstr>Key Policies + Procedures</vt:lpstr>
      <vt:lpstr>Prohibited Activities</vt:lpstr>
      <vt:lpstr>Prohibited Activities cont.</vt:lpstr>
      <vt:lpstr>COVID-19 + Teleservice</vt:lpstr>
      <vt:lpstr>Transportation + Mileage</vt:lpstr>
      <vt:lpstr>AmeriCorps Branding</vt:lpstr>
      <vt:lpstr>Safety</vt:lpstr>
      <vt:lpstr>Standards of Conduct + Disciplinary</vt:lpstr>
      <vt:lpstr>Wrapping Up</vt:lpstr>
      <vt:lpstr>Next Steps</vt:lpstr>
      <vt:lpstr>Upcoming Events</vt:lpstr>
      <vt:lpstr>HHCK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Szabo</dc:creator>
  <cp:lastModifiedBy>Caitlin Szabo</cp:lastModifiedBy>
  <cp:revision>14</cp:revision>
  <dcterms:created xsi:type="dcterms:W3CDTF">2022-06-28T14:55:17Z</dcterms:created>
  <dcterms:modified xsi:type="dcterms:W3CDTF">2022-07-12T13:13:13Z</dcterms:modified>
</cp:coreProperties>
</file>