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5" r:id="rId2"/>
    <p:sldMasterId id="2147483842" r:id="rId3"/>
  </p:sldMasterIdLst>
  <p:notesMasterIdLst>
    <p:notesMasterId r:id="rId87"/>
  </p:notesMasterIdLst>
  <p:handoutMasterIdLst>
    <p:handoutMasterId r:id="rId88"/>
  </p:handoutMasterIdLst>
  <p:sldIdLst>
    <p:sldId id="257" r:id="rId4"/>
    <p:sldId id="258" r:id="rId5"/>
    <p:sldId id="259" r:id="rId6"/>
    <p:sldId id="267" r:id="rId7"/>
    <p:sldId id="260" r:id="rId8"/>
    <p:sldId id="266" r:id="rId9"/>
    <p:sldId id="344" r:id="rId10"/>
    <p:sldId id="341" r:id="rId11"/>
    <p:sldId id="261" r:id="rId12"/>
    <p:sldId id="264" r:id="rId13"/>
    <p:sldId id="265" r:id="rId14"/>
    <p:sldId id="370" r:id="rId15"/>
    <p:sldId id="386" r:id="rId16"/>
    <p:sldId id="387" r:id="rId17"/>
    <p:sldId id="388" r:id="rId18"/>
    <p:sldId id="389" r:id="rId19"/>
    <p:sldId id="390" r:id="rId20"/>
    <p:sldId id="391" r:id="rId21"/>
    <p:sldId id="392" r:id="rId22"/>
    <p:sldId id="393" r:id="rId23"/>
    <p:sldId id="394" r:id="rId24"/>
    <p:sldId id="371" r:id="rId25"/>
    <p:sldId id="273" r:id="rId26"/>
    <p:sldId id="274" r:id="rId27"/>
    <p:sldId id="277" r:id="rId28"/>
    <p:sldId id="278" r:id="rId29"/>
    <p:sldId id="311" r:id="rId30"/>
    <p:sldId id="275" r:id="rId31"/>
    <p:sldId id="315" r:id="rId32"/>
    <p:sldId id="276" r:id="rId33"/>
    <p:sldId id="314" r:id="rId34"/>
    <p:sldId id="281" r:id="rId35"/>
    <p:sldId id="334" r:id="rId36"/>
    <p:sldId id="372" r:id="rId37"/>
    <p:sldId id="375" r:id="rId38"/>
    <p:sldId id="280" r:id="rId39"/>
    <p:sldId id="282" r:id="rId40"/>
    <p:sldId id="284" r:id="rId41"/>
    <p:sldId id="289" r:id="rId42"/>
    <p:sldId id="291" r:id="rId43"/>
    <p:sldId id="395" r:id="rId44"/>
    <p:sldId id="288" r:id="rId45"/>
    <p:sldId id="286" r:id="rId46"/>
    <p:sldId id="287" r:id="rId47"/>
    <p:sldId id="285" r:id="rId48"/>
    <p:sldId id="290" r:id="rId49"/>
    <p:sldId id="292" r:id="rId50"/>
    <p:sldId id="339" r:id="rId51"/>
    <p:sldId id="294" r:id="rId52"/>
    <p:sldId id="295" r:id="rId53"/>
    <p:sldId id="296" r:id="rId54"/>
    <p:sldId id="347" r:id="rId55"/>
    <p:sldId id="335" r:id="rId56"/>
    <p:sldId id="312" r:id="rId57"/>
    <p:sldId id="336" r:id="rId58"/>
    <p:sldId id="376" r:id="rId59"/>
    <p:sldId id="300" r:id="rId60"/>
    <p:sldId id="301" r:id="rId61"/>
    <p:sldId id="345" r:id="rId62"/>
    <p:sldId id="348" r:id="rId63"/>
    <p:sldId id="302" r:id="rId64"/>
    <p:sldId id="303" r:id="rId65"/>
    <p:sldId id="304" r:id="rId66"/>
    <p:sldId id="305" r:id="rId67"/>
    <p:sldId id="306" r:id="rId68"/>
    <p:sldId id="307" r:id="rId69"/>
    <p:sldId id="308" r:id="rId70"/>
    <p:sldId id="310" r:id="rId71"/>
    <p:sldId id="349" r:id="rId72"/>
    <p:sldId id="357" r:id="rId73"/>
    <p:sldId id="368" r:id="rId74"/>
    <p:sldId id="369" r:id="rId75"/>
    <p:sldId id="351" r:id="rId76"/>
    <p:sldId id="360" r:id="rId77"/>
    <p:sldId id="350" r:id="rId78"/>
    <p:sldId id="366" r:id="rId79"/>
    <p:sldId id="352" r:id="rId80"/>
    <p:sldId id="361" r:id="rId81"/>
    <p:sldId id="365" r:id="rId82"/>
    <p:sldId id="353" r:id="rId83"/>
    <p:sldId id="364" r:id="rId84"/>
    <p:sldId id="355" r:id="rId85"/>
    <p:sldId id="367" r:id="rId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3229" autoAdjust="0"/>
  </p:normalViewPr>
  <p:slideViewPr>
    <p:cSldViewPr>
      <p:cViewPr varScale="1">
        <p:scale>
          <a:sx n="108" d="100"/>
          <a:sy n="108" d="100"/>
        </p:scale>
        <p:origin x="280" y="192"/>
      </p:cViewPr>
      <p:guideLst>
        <p:guide orient="horz" pos="2160"/>
        <p:guide pos="2880"/>
      </p:guideLst>
    </p:cSldViewPr>
  </p:slideViewPr>
  <p:notesTextViewPr>
    <p:cViewPr>
      <p:scale>
        <a:sx n="1" d="1"/>
        <a:sy n="1" d="1"/>
      </p:scale>
      <p:origin x="0" y="0"/>
    </p:cViewPr>
  </p:notesTextViewPr>
  <p:sorterViewPr>
    <p:cViewPr>
      <p:scale>
        <a:sx n="100" d="100"/>
        <a:sy n="100" d="100"/>
      </p:scale>
      <p:origin x="0" y="140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F07CFFE-4DF1-7F4C-82D4-F7666C82EE1D}" type="datetimeFigureOut">
              <a:rPr lang="en-US" smtClean="0"/>
              <a:t>8/11/21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95F7730-1D62-F047-8E13-406EBC60FA13}" type="slidenum">
              <a:rPr lang="en-US" smtClean="0"/>
              <a:t>‹#›</a:t>
            </a:fld>
            <a:endParaRPr lang="en-US"/>
          </a:p>
        </p:txBody>
      </p:sp>
    </p:spTree>
    <p:extLst>
      <p:ext uri="{BB962C8B-B14F-4D97-AF65-F5344CB8AC3E}">
        <p14:creationId xmlns:p14="http://schemas.microsoft.com/office/powerpoint/2010/main" val="377911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89C72B-A459-4141-91AC-8224E063BD3D}" type="datetimeFigureOut">
              <a:rPr lang="en-US" smtClean="0"/>
              <a:t>8/11/21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0F086D6-FB72-40DD-B255-A4AC00FF2255}" type="slidenum">
              <a:rPr lang="en-US" smtClean="0"/>
              <a:t>‹#›</a:t>
            </a:fld>
            <a:endParaRPr lang="en-US"/>
          </a:p>
        </p:txBody>
      </p:sp>
    </p:spTree>
    <p:extLst>
      <p:ext uri="{BB962C8B-B14F-4D97-AF65-F5344CB8AC3E}">
        <p14:creationId xmlns:p14="http://schemas.microsoft.com/office/powerpoint/2010/main" val="248134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28E5E-763B-4422-87F4-57ED77616C28}" type="slidenum">
              <a:rPr lang="en-US" smtClean="0"/>
              <a:t>1</a:t>
            </a:fld>
            <a:endParaRPr lang="en-US"/>
          </a:p>
        </p:txBody>
      </p:sp>
    </p:spTree>
    <p:extLst>
      <p:ext uri="{BB962C8B-B14F-4D97-AF65-F5344CB8AC3E}">
        <p14:creationId xmlns:p14="http://schemas.microsoft.com/office/powerpoint/2010/main" val="268656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borrow $500,</a:t>
            </a:r>
            <a:r>
              <a:rPr lang="en-US" baseline="0" dirty="0"/>
              <a:t> on day 15, you owe $619.  Let’s assume you can only repay $319.  The lender will extend the loan for $319, plus a fee ($73.40), for another two weeks.  At the end of the month you still owe $392.  IF you repay the remainder at this time, you have paid $</a:t>
            </a:r>
            <a:endParaRPr lang="en-US" dirty="0"/>
          </a:p>
        </p:txBody>
      </p:sp>
      <p:sp>
        <p:nvSpPr>
          <p:cNvPr id="4" name="Slide Number Placeholder 3"/>
          <p:cNvSpPr>
            <a:spLocks noGrp="1"/>
          </p:cNvSpPr>
          <p:nvPr>
            <p:ph type="sldNum" sz="quarter" idx="10"/>
          </p:nvPr>
        </p:nvSpPr>
        <p:spPr/>
        <p:txBody>
          <a:bodyPr/>
          <a:lstStyle/>
          <a:p>
            <a:fld id="{04574585-B9A4-41B8-B136-C8F190091464}" type="slidenum">
              <a:rPr lang="en-US" smtClean="0"/>
              <a:t>63</a:t>
            </a:fld>
            <a:endParaRPr lang="en-US"/>
          </a:p>
        </p:txBody>
      </p:sp>
    </p:spTree>
    <p:extLst>
      <p:ext uri="{BB962C8B-B14F-4D97-AF65-F5344CB8AC3E}">
        <p14:creationId xmlns:p14="http://schemas.microsoft.com/office/powerpoint/2010/main" val="90742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F086D6-FB72-40DD-B255-A4AC00FF2255}" type="slidenum">
              <a:rPr lang="en-US" smtClean="0"/>
              <a:t>74</a:t>
            </a:fld>
            <a:endParaRPr lang="en-US"/>
          </a:p>
        </p:txBody>
      </p:sp>
    </p:spTree>
    <p:extLst>
      <p:ext uri="{BB962C8B-B14F-4D97-AF65-F5344CB8AC3E}">
        <p14:creationId xmlns:p14="http://schemas.microsoft.com/office/powerpoint/2010/main" val="391352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086D6-FB72-40DD-B255-A4AC00FF2255}" type="slidenum">
              <a:rPr lang="en-US" smtClean="0"/>
              <a:t>3</a:t>
            </a:fld>
            <a:endParaRPr lang="en-US"/>
          </a:p>
        </p:txBody>
      </p:sp>
    </p:spTree>
    <p:extLst>
      <p:ext uri="{BB962C8B-B14F-4D97-AF65-F5344CB8AC3E}">
        <p14:creationId xmlns:p14="http://schemas.microsoft.com/office/powerpoint/2010/main" val="306969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ln/>
        </p:spPr>
      </p:sp>
      <p:sp>
        <p:nvSpPr>
          <p:cNvPr id="143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68895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17015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69187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086D6-FB72-40DD-B255-A4AC00FF2255}" type="slidenum">
              <a:rPr lang="en-US" smtClean="0"/>
              <a:t>29</a:t>
            </a:fld>
            <a:endParaRPr lang="en-US"/>
          </a:p>
        </p:txBody>
      </p:sp>
    </p:spTree>
    <p:extLst>
      <p:ext uri="{BB962C8B-B14F-4D97-AF65-F5344CB8AC3E}">
        <p14:creationId xmlns:p14="http://schemas.microsoft.com/office/powerpoint/2010/main" val="280996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 per month difference between the worst</a:t>
            </a:r>
            <a:r>
              <a:rPr lang="en-US" baseline="0" dirty="0"/>
              <a:t> credit scores and the best.  = $1152 / year.  Between 620-639 and 680-699 = $73/month, $876/year</a:t>
            </a:r>
            <a:endParaRPr lang="en-US" dirty="0"/>
          </a:p>
        </p:txBody>
      </p:sp>
      <p:sp>
        <p:nvSpPr>
          <p:cNvPr id="4" name="Slide Number Placeholder 3"/>
          <p:cNvSpPr>
            <a:spLocks noGrp="1"/>
          </p:cNvSpPr>
          <p:nvPr>
            <p:ph type="sldNum" sz="quarter" idx="10"/>
          </p:nvPr>
        </p:nvSpPr>
        <p:spPr/>
        <p:txBody>
          <a:bodyPr/>
          <a:lstStyle/>
          <a:p>
            <a:fld id="{04574585-B9A4-41B8-B136-C8F190091464}" type="slidenum">
              <a:rPr lang="en-US" smtClean="0"/>
              <a:t>44</a:t>
            </a:fld>
            <a:endParaRPr lang="en-US"/>
          </a:p>
        </p:txBody>
      </p:sp>
    </p:spTree>
    <p:extLst>
      <p:ext uri="{BB962C8B-B14F-4D97-AF65-F5344CB8AC3E}">
        <p14:creationId xmlns:p14="http://schemas.microsoft.com/office/powerpoint/2010/main" val="1543379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581150" cy="6858000"/>
            <a:chOff x="134471" y="0"/>
            <a:chExt cx="1581220" cy="685800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6"/>
          <p:cNvGrpSpPr>
            <a:grpSpLocks/>
          </p:cNvGrpSpPr>
          <p:nvPr/>
        </p:nvGrpSpPr>
        <p:grpSpPr bwMode="auto">
          <a:xfrm>
            <a:off x="7546975" y="0"/>
            <a:ext cx="1597025" cy="6858000"/>
            <a:chOff x="7413812" y="0"/>
            <a:chExt cx="1597734" cy="6858000"/>
          </a:xfrm>
        </p:grpSpPr>
        <p:pic>
          <p:nvPicPr>
            <p:cNvPr id="8" name="Picture 10" descr="Overlay-Blank.jpg"/>
            <p:cNvPicPr>
              <a:picLocks noChangeAspect="1"/>
            </p:cNvPicPr>
            <p:nvPr userDrawn="1"/>
          </p:nvPicPr>
          <p:blipFill>
            <a:blip r:embed="rId2">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2" descr="HR-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US"/>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1" name="Date Placeholder 3"/>
          <p:cNvSpPr>
            <a:spLocks noGrp="1"/>
          </p:cNvSpPr>
          <p:nvPr>
            <p:ph type="dt" sz="half" idx="10"/>
          </p:nvPr>
        </p:nvSpPr>
        <p:spPr>
          <a:xfrm>
            <a:off x="5257800" y="6356350"/>
            <a:ext cx="2133600" cy="365125"/>
          </a:xfrm>
        </p:spPr>
        <p:txBody>
          <a:bodyPr wrap="square" numCol="1" anchorCtr="0" compatLnSpc="1">
            <a:prstTxWarp prst="textNoShape">
              <a:avLst/>
            </a:prstTxWarp>
          </a:bodyPr>
          <a:lstStyle>
            <a:lvl1pPr>
              <a:defRPr smtClean="0">
                <a:solidFill>
                  <a:schemeClr val="tx2"/>
                </a:solidFill>
              </a:defRPr>
            </a:lvl1pPr>
          </a:lstStyle>
          <a:p>
            <a:fld id="{FEFCD208-DCCF-4839-9496-FD6E65EA2035}" type="datetimeFigureOut">
              <a:rPr lang="en-US" smtClean="0"/>
              <a:t>8/11/21</a:t>
            </a:fld>
            <a:endParaRPr lang="en-US"/>
          </a:p>
        </p:txBody>
      </p:sp>
      <p:sp>
        <p:nvSpPr>
          <p:cNvPr id="12"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4733089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Overlay-Bl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424441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5" name="Group 8"/>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2478080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1768222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7696200" cy="6858000"/>
            <a:chOff x="0" y="0"/>
            <a:chExt cx="7696200" cy="685800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16862"/>
            <a:stretch>
              <a:fillRect/>
            </a:stretch>
          </p:blipFill>
          <p:spPr bwMode="auto">
            <a:xfrm>
              <a:off x="0" y="0"/>
              <a:ext cx="746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28309"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620000" y="381001"/>
            <a:ext cx="1447800" cy="56975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137329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4384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4384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2"/>
          <p:cNvSpPr>
            <a:spLocks noGrp="1" noChangeArrowheads="1"/>
          </p:cNvSpPr>
          <p:nvPr>
            <p:ph type="sldNum" sz="quarter" idx="10"/>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3405922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3094" t="3125" r="3094" b="15627"/>
          <a:stretch>
            <a:fillRect/>
          </a:stretch>
        </p:blipFill>
        <p:spPr bwMode="auto">
          <a:xfrm>
            <a:off x="6781800" y="228600"/>
            <a:ext cx="2133600" cy="1387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5"/>
          <p:cNvSpPr>
            <a:spLocks noChangeArrowheads="1"/>
          </p:cNvSpPr>
          <p:nvPr userDrawn="1"/>
        </p:nvSpPr>
        <p:spPr bwMode="auto">
          <a:xfrm>
            <a:off x="0" y="1752600"/>
            <a:ext cx="9144000" cy="5334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200">
              <a:solidFill>
                <a:schemeClr val="bg1"/>
              </a:solidFill>
            </a:endParaRPr>
          </a:p>
        </p:txBody>
      </p:sp>
      <p:sp>
        <p:nvSpPr>
          <p:cNvPr id="4" name="Slide Number Placeholder 4"/>
          <p:cNvSpPr>
            <a:spLocks noGrp="1"/>
          </p:cNvSpPr>
          <p:nvPr>
            <p:ph type="sldNum" sz="quarter" idx="10"/>
          </p:nvPr>
        </p:nvSpPr>
        <p:spPr>
          <a:xfrm>
            <a:off x="3886200" y="6553200"/>
            <a:ext cx="1066800" cy="304800"/>
          </a:xfrm>
        </p:spPr>
        <p:txBody>
          <a:bodyPr/>
          <a:lstStyle>
            <a:lvl1pPr>
              <a:defRPr/>
            </a:lvl1pPr>
          </a:lstStyle>
          <a:p>
            <a:fld id="{BA2B39F2-80B5-482D-8FD7-839289210C23}" type="slidenum">
              <a:rPr lang="en-US"/>
              <a:pPr/>
              <a:t>‹#›</a:t>
            </a:fld>
            <a:endParaRPr lang="en-US"/>
          </a:p>
        </p:txBody>
      </p:sp>
    </p:spTree>
    <p:extLst>
      <p:ext uri="{BB962C8B-B14F-4D97-AF65-F5344CB8AC3E}">
        <p14:creationId xmlns:p14="http://schemas.microsoft.com/office/powerpoint/2010/main" val="116850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3886200" y="6553200"/>
            <a:ext cx="1066800" cy="304800"/>
          </a:xfrm>
        </p:spPr>
        <p:txBody>
          <a:bodyPr/>
          <a:lstStyle>
            <a:lvl1pPr>
              <a:defRPr/>
            </a:lvl1pPr>
          </a:lstStyle>
          <a:p>
            <a:fld id="{8C14C475-D37D-4290-BFB2-1A0B0C1FA170}" type="slidenum">
              <a:rPr lang="en-US"/>
              <a:pPr/>
              <a:t>‹#›</a:t>
            </a:fld>
            <a:endParaRPr lang="en-US"/>
          </a:p>
        </p:txBody>
      </p:sp>
    </p:spTree>
    <p:extLst>
      <p:ext uri="{BB962C8B-B14F-4D97-AF65-F5344CB8AC3E}">
        <p14:creationId xmlns:p14="http://schemas.microsoft.com/office/powerpoint/2010/main" val="3815861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8458200" y="0"/>
            <a:ext cx="457200" cy="68580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Slide Number Placeholder 4"/>
          <p:cNvSpPr>
            <a:spLocks noGrp="1"/>
          </p:cNvSpPr>
          <p:nvPr>
            <p:ph type="sldNum" sz="quarter" idx="10"/>
          </p:nvPr>
        </p:nvSpPr>
        <p:spPr>
          <a:xfrm>
            <a:off x="3886200" y="6553200"/>
            <a:ext cx="1066800" cy="304800"/>
          </a:xfrm>
        </p:spPr>
        <p:txBody>
          <a:bodyPr/>
          <a:lstStyle>
            <a:lvl1pPr>
              <a:defRPr/>
            </a:lvl1pPr>
          </a:lstStyle>
          <a:p>
            <a:fld id="{C4126BC3-6793-4D39-AE92-5EE556F5FEC9}" type="slidenum">
              <a:rPr lang="en-US"/>
              <a:pPr/>
              <a:t>‹#›</a:t>
            </a:fld>
            <a:endParaRPr lang="en-US"/>
          </a:p>
        </p:txBody>
      </p:sp>
    </p:spTree>
    <p:extLst>
      <p:ext uri="{BB962C8B-B14F-4D97-AF65-F5344CB8AC3E}">
        <p14:creationId xmlns:p14="http://schemas.microsoft.com/office/powerpoint/2010/main" val="824403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1581150" cy="6858000"/>
            <a:chOff x="134471" y="0"/>
            <a:chExt cx="1581220" cy="685800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6"/>
          <p:cNvGrpSpPr>
            <a:grpSpLocks/>
          </p:cNvGrpSpPr>
          <p:nvPr/>
        </p:nvGrpSpPr>
        <p:grpSpPr bwMode="auto">
          <a:xfrm>
            <a:off x="7546975" y="0"/>
            <a:ext cx="1597025" cy="6858000"/>
            <a:chOff x="7413812" y="0"/>
            <a:chExt cx="1597734" cy="6858000"/>
          </a:xfrm>
        </p:grpSpPr>
        <p:pic>
          <p:nvPicPr>
            <p:cNvPr id="8" name="Picture 10" descr="Overlay-Blank.jpg"/>
            <p:cNvPicPr>
              <a:picLocks noChangeAspect="1"/>
            </p:cNvPicPr>
            <p:nvPr userDrawn="1"/>
          </p:nvPicPr>
          <p:blipFill>
            <a:blip r:embed="rId2">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2" descr="HR-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US"/>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1" name="Date Placeholder 3"/>
          <p:cNvSpPr>
            <a:spLocks noGrp="1"/>
          </p:cNvSpPr>
          <p:nvPr>
            <p:ph type="dt" sz="half" idx="10"/>
          </p:nvPr>
        </p:nvSpPr>
        <p:spPr>
          <a:xfrm>
            <a:off x="5257800" y="6356350"/>
            <a:ext cx="2133600" cy="365125"/>
          </a:xfrm>
        </p:spPr>
        <p:txBody>
          <a:bodyPr wrap="square" numCol="1" anchorCtr="0" compatLnSpc="1">
            <a:prstTxWarp prst="textNoShape">
              <a:avLst/>
            </a:prstTxWarp>
          </a:bodyPr>
          <a:lstStyle>
            <a:lvl1pPr>
              <a:defRPr smtClean="0">
                <a:solidFill>
                  <a:schemeClr val="tx2"/>
                </a:solidFill>
              </a:defRPr>
            </a:lvl1pPr>
          </a:lstStyle>
          <a:p>
            <a:pPr>
              <a:defRPr/>
            </a:pPr>
            <a:fld id="{A06DC1D3-84FF-4C52-966D-F954D2B08A59}" type="datetime1">
              <a:rPr lang="en-US"/>
              <a:pPr>
                <a:defRPr/>
              </a:pPr>
              <a:t>8/11/21</a:t>
            </a:fld>
            <a:endParaRPr lang="en-US"/>
          </a:p>
        </p:txBody>
      </p:sp>
      <p:sp>
        <p:nvSpPr>
          <p:cNvPr id="12"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pPr>
              <a:defRPr/>
            </a:pPr>
            <a:endParaRPr lang="en-US"/>
          </a:p>
        </p:txBody>
      </p:sp>
    </p:spTree>
    <p:extLst>
      <p:ext uri="{BB962C8B-B14F-4D97-AF65-F5344CB8AC3E}">
        <p14:creationId xmlns:p14="http://schemas.microsoft.com/office/powerpoint/2010/main" val="3738223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smtClean="0"/>
            </a:lvl1pPr>
          </a:lstStyle>
          <a:p>
            <a:pPr>
              <a:defRPr/>
            </a:pPr>
            <a:fld id="{FADA2EC7-3DFE-4C77-93A2-26D5C78B4B35}" type="slidenum">
              <a:rPr lang="en-US"/>
              <a:pPr>
                <a:defRPr/>
              </a:pPr>
              <a:t>‹#›</a:t>
            </a:fld>
            <a:endParaRPr lang="en-US"/>
          </a:p>
        </p:txBody>
      </p:sp>
    </p:spTree>
    <p:extLst>
      <p:ext uri="{BB962C8B-B14F-4D97-AF65-F5344CB8AC3E}">
        <p14:creationId xmlns:p14="http://schemas.microsoft.com/office/powerpoint/2010/main" val="250740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908781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581150" cy="6858000"/>
            <a:chOff x="134471" y="0"/>
            <a:chExt cx="158122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6"/>
          <p:cNvGrpSpPr>
            <a:grpSpLocks/>
          </p:cNvGrpSpPr>
          <p:nvPr/>
        </p:nvGrpSpPr>
        <p:grpSpPr bwMode="auto">
          <a:xfrm>
            <a:off x="7546975" y="0"/>
            <a:ext cx="1597025" cy="6858000"/>
            <a:chOff x="7413812" y="0"/>
            <a:chExt cx="1597734" cy="6858000"/>
          </a:xfrm>
        </p:grpSpPr>
        <p:pic>
          <p:nvPicPr>
            <p:cNvPr id="9" name="Picture 10" descr="Overlay-Blank.jpg"/>
            <p:cNvPicPr>
              <a:picLocks noChangeAspect="1"/>
            </p:cNvPicPr>
            <p:nvPr userDrawn="1"/>
          </p:nvPicPr>
          <p:blipFill>
            <a:blip r:embed="rId2">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2" descr="HR-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US"/>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pPr lvl="0"/>
            <a:r>
              <a:rPr lang="en-US" noProof="0"/>
              <a:t>Click icon to add picture</a:t>
            </a:r>
            <a:endParaRPr noProof="0"/>
          </a:p>
        </p:txBody>
      </p:sp>
      <p:sp>
        <p:nvSpPr>
          <p:cNvPr id="12" name="Date Placeholder 3"/>
          <p:cNvSpPr>
            <a:spLocks noGrp="1"/>
          </p:cNvSpPr>
          <p:nvPr>
            <p:ph type="dt" sz="half" idx="13"/>
          </p:nvPr>
        </p:nvSpPr>
        <p:spPr>
          <a:xfrm>
            <a:off x="5257800" y="6356350"/>
            <a:ext cx="2133600" cy="365125"/>
          </a:xfrm>
        </p:spPr>
        <p:txBody>
          <a:bodyPr/>
          <a:lstStyle>
            <a:lvl1pPr>
              <a:defRPr>
                <a:solidFill>
                  <a:schemeClr val="tx2"/>
                </a:solidFill>
              </a:defRPr>
            </a:lvl1pPr>
          </a:lstStyle>
          <a:p>
            <a:pPr>
              <a:defRPr/>
            </a:pPr>
            <a:endParaRPr lang="en-US" altLang="en-US"/>
          </a:p>
        </p:txBody>
      </p:sp>
      <p:sp>
        <p:nvSpPr>
          <p:cNvPr id="13" name="Footer Placeholder 4"/>
          <p:cNvSpPr>
            <a:spLocks noGrp="1"/>
          </p:cNvSpPr>
          <p:nvPr>
            <p:ph type="ftr" sz="quarter" idx="14"/>
          </p:nvPr>
        </p:nvSpPr>
        <p:spPr>
          <a:xfrm>
            <a:off x="1752600" y="6356350"/>
            <a:ext cx="2895600" cy="365125"/>
          </a:xfrm>
        </p:spPr>
        <p:txBody>
          <a:bodyPr/>
          <a:lstStyle>
            <a:lvl1pPr>
              <a:defRPr>
                <a:solidFill>
                  <a:schemeClr val="tx2"/>
                </a:solidFill>
              </a:defRPr>
            </a:lvl1pPr>
          </a:lstStyle>
          <a:p>
            <a:pPr>
              <a:defRPr/>
            </a:pPr>
            <a:endParaRPr lang="en-US" altLang="en-US"/>
          </a:p>
        </p:txBody>
      </p:sp>
    </p:spTree>
    <p:extLst>
      <p:ext uri="{BB962C8B-B14F-4D97-AF65-F5344CB8AC3E}">
        <p14:creationId xmlns:p14="http://schemas.microsoft.com/office/powerpoint/2010/main" val="307390132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grpSp>
        <p:nvGrpSpPr>
          <p:cNvPr id="4" name="Group 9"/>
          <p:cNvGrpSpPr>
            <a:grpSpLocks/>
          </p:cNvGrpSpPr>
          <p:nvPr/>
        </p:nvGrpSpPr>
        <p:grpSpPr bwMode="auto">
          <a:xfrm>
            <a:off x="0" y="0"/>
            <a:ext cx="9144000" cy="1190625"/>
            <a:chOff x="0" y="0"/>
            <a:chExt cx="9144000" cy="1191256"/>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0"/>
          <p:cNvGrpSpPr>
            <a:grpSpLocks/>
          </p:cNvGrpSpPr>
          <p:nvPr/>
        </p:nvGrpSpPr>
        <p:grpSpPr bwMode="auto">
          <a:xfrm flipV="1">
            <a:off x="0" y="5667375"/>
            <a:ext cx="9144000" cy="1190625"/>
            <a:chOff x="0" y="0"/>
            <a:chExt cx="9144000" cy="1191256"/>
          </a:xfrm>
        </p:grpSpPr>
        <p:pic>
          <p:nvPicPr>
            <p:cNvPr id="8" name="Picture 10" descr="Overlay-Blank.jpg"/>
            <p:cNvPicPr>
              <a:picLocks noChangeAspect="1"/>
            </p:cNvPicPr>
            <p:nvPr userDrawn="1"/>
          </p:nvPicPr>
          <p:blipFill>
            <a:blip r:embed="rId2">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2" descr="HR-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3259138"/>
            <a:ext cx="603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54200" y="1851212"/>
            <a:ext cx="5446714" cy="1730375"/>
          </a:xfrm>
        </p:spPr>
        <p:txBody>
          <a:bodyPr anchor="b"/>
          <a:lstStyle>
            <a:lvl1pPr algn="ctr">
              <a:lnSpc>
                <a:spcPts val="6800"/>
              </a:lnSpc>
              <a:defRPr sz="6500" b="0" cap="none" baseline="0">
                <a:latin typeface="+mj-lt"/>
              </a:defRPr>
            </a:lvl1pPr>
          </a:lstStyle>
          <a:p>
            <a:r>
              <a:rPr lang="en-US"/>
              <a:t>Click to edit Master title style</a:t>
            </a:r>
            <a:endParaRPr/>
          </a:p>
        </p:txBody>
      </p:sp>
      <p:sp>
        <p:nvSpPr>
          <p:cNvPr id="3" name="Text Placeholder 2"/>
          <p:cNvSpPr>
            <a:spLocks noGrp="1"/>
          </p:cNvSpPr>
          <p:nvPr>
            <p:ph type="body" idx="1"/>
          </p:nvPr>
        </p:nvSpPr>
        <p:spPr>
          <a:xfrm>
            <a:off x="1854200" y="3576918"/>
            <a:ext cx="5446714" cy="829982"/>
          </a:xfrm>
        </p:spPr>
        <p:txBody>
          <a:bodyPr>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Date Placeholder 3"/>
          <p:cNvSpPr>
            <a:spLocks noGrp="1"/>
          </p:cNvSpPr>
          <p:nvPr>
            <p:ph type="dt" sz="half" idx="10"/>
          </p:nvPr>
        </p:nvSpPr>
        <p:spPr/>
        <p:txBody>
          <a:bodyPr wrap="square" numCol="1" anchorCtr="0" compatLnSpc="1">
            <a:prstTxWarp prst="textNoShape">
              <a:avLst/>
            </a:prstTxWarp>
          </a:bodyPr>
          <a:lstStyle>
            <a:lvl1pPr>
              <a:defRPr smtClean="0">
                <a:solidFill>
                  <a:srgbClr val="A08BD6"/>
                </a:solidFill>
              </a:defRPr>
            </a:lvl1pPr>
          </a:lstStyle>
          <a:p>
            <a:pPr>
              <a:defRPr/>
            </a:pPr>
            <a:fld id="{5FE15EF9-CFA4-46BB-9481-8A567F59FB0C}" type="datetime1">
              <a:rPr lang="en-US"/>
              <a:pPr>
                <a:defRPr/>
              </a:pPr>
              <a:t>8/11/21</a:t>
            </a:fld>
            <a:endParaRPr lang="en-US"/>
          </a:p>
        </p:txBody>
      </p:sp>
      <p:sp>
        <p:nvSpPr>
          <p:cNvPr id="12" name="Footer Placeholder 4"/>
          <p:cNvSpPr>
            <a:spLocks noGrp="1"/>
          </p:cNvSpPr>
          <p:nvPr>
            <p:ph type="ftr" sz="quarter" idx="11"/>
          </p:nvPr>
        </p:nvSpPr>
        <p:spPr/>
        <p:txBody>
          <a:bodyPr/>
          <a:lstStyle>
            <a:lvl1pPr>
              <a:defRPr/>
            </a:lvl1pPr>
          </a:lstStyle>
          <a:p>
            <a:pPr>
              <a:defRPr/>
            </a:pPr>
            <a:r>
              <a:rPr lang="en-US"/>
              <a:t>
              </a:t>
            </a:r>
          </a:p>
        </p:txBody>
      </p:sp>
      <p:sp>
        <p:nvSpPr>
          <p:cNvPr id="13" name="Slide Number Placeholder 5"/>
          <p:cNvSpPr>
            <a:spLocks noGrp="1"/>
          </p:cNvSpPr>
          <p:nvPr>
            <p:ph type="sldNum" sz="quarter" idx="12"/>
          </p:nvPr>
        </p:nvSpPr>
        <p:spPr/>
        <p:txBody>
          <a:bodyPr/>
          <a:lstStyle>
            <a:lvl1pPr>
              <a:defRPr smtClean="0"/>
            </a:lvl1pPr>
          </a:lstStyle>
          <a:p>
            <a:pPr>
              <a:defRPr/>
            </a:pPr>
            <a:fld id="{2EB191C6-BD51-4FD3-AD6D-6636B78A4E3B}" type="slidenum">
              <a:rPr lang="en-US"/>
              <a:pPr>
                <a:defRPr/>
              </a:pPr>
              <a:t>‹#›</a:t>
            </a:fld>
            <a:endParaRPr lang="en-US"/>
          </a:p>
        </p:txBody>
      </p:sp>
    </p:spTree>
    <p:extLst>
      <p:ext uri="{BB962C8B-B14F-4D97-AF65-F5344CB8AC3E}">
        <p14:creationId xmlns:p14="http://schemas.microsoft.com/office/powerpoint/2010/main" val="83466143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p:cNvGrpSpPr>
            <a:grpSpLocks/>
          </p:cNvGrpSpPr>
          <p:nvPr/>
        </p:nvGrpSpPr>
        <p:grpSpPr bwMode="auto">
          <a:xfrm>
            <a:off x="0" y="1373188"/>
            <a:ext cx="9144000" cy="5484812"/>
            <a:chOff x="0" y="1372650"/>
            <a:chExt cx="9144000" cy="548535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4"/>
          <p:cNvSpPr>
            <a:spLocks noGrp="1"/>
          </p:cNvSpPr>
          <p:nvPr>
            <p:ph type="dt" sz="half" idx="10"/>
          </p:nvPr>
        </p:nvSpPr>
        <p:spPr/>
        <p:txBody>
          <a:bodyPr/>
          <a:lstStyle>
            <a:lvl1pPr>
              <a:defRPr/>
            </a:lvl1pPr>
          </a:lstStyle>
          <a:p>
            <a:pPr>
              <a:defRPr/>
            </a:pPr>
            <a:endParaRPr lang="en-US" altLang="en-US"/>
          </a:p>
        </p:txBody>
      </p:sp>
      <p:sp>
        <p:nvSpPr>
          <p:cNvPr id="9" name="Footer Placeholder 5"/>
          <p:cNvSpPr>
            <a:spLocks noGrp="1"/>
          </p:cNvSpPr>
          <p:nvPr>
            <p:ph type="ftr" sz="quarter" idx="11"/>
          </p:nvPr>
        </p:nvSpPr>
        <p:spPr/>
        <p:txBody>
          <a:bodyPr/>
          <a:lstStyle>
            <a:lvl1pPr>
              <a:defRPr/>
            </a:lvl1pPr>
          </a:lstStyle>
          <a:p>
            <a:pPr>
              <a:defRPr/>
            </a:pPr>
            <a:endParaRPr lang="en-US" altLang="en-US"/>
          </a:p>
        </p:txBody>
      </p:sp>
      <p:sp>
        <p:nvSpPr>
          <p:cNvPr id="10" name="Slide Number Placeholder 6"/>
          <p:cNvSpPr>
            <a:spLocks noGrp="1"/>
          </p:cNvSpPr>
          <p:nvPr>
            <p:ph type="sldNum" sz="quarter" idx="12"/>
          </p:nvPr>
        </p:nvSpPr>
        <p:spPr/>
        <p:txBody>
          <a:bodyPr/>
          <a:lstStyle>
            <a:lvl1pPr>
              <a:defRPr smtClean="0"/>
            </a:lvl1pPr>
          </a:lstStyle>
          <a:p>
            <a:pPr>
              <a:defRPr/>
            </a:pPr>
            <a:fld id="{7B0278FA-822C-4AD6-AF99-501A122F1C6C}" type="slidenum">
              <a:rPr lang="en-US"/>
              <a:pPr>
                <a:defRPr/>
              </a:pPr>
              <a:t>‹#›</a:t>
            </a:fld>
            <a:endParaRPr lang="en-US"/>
          </a:p>
        </p:txBody>
      </p:sp>
    </p:spTree>
    <p:extLst>
      <p:ext uri="{BB962C8B-B14F-4D97-AF65-F5344CB8AC3E}">
        <p14:creationId xmlns:p14="http://schemas.microsoft.com/office/powerpoint/2010/main" val="3573365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1373188"/>
            <a:ext cx="9144000" cy="5484812"/>
            <a:chOff x="0" y="1372650"/>
            <a:chExt cx="9144000" cy="5485350"/>
          </a:xfrm>
        </p:grpSpPr>
        <p:pic>
          <p:nvPicPr>
            <p:cNvPr id="8"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Overlay-HorizontalBridge.jpg"/>
          <p:cNvPicPr>
            <a:picLocks noChangeAspect="1"/>
          </p:cNvPicPr>
          <p:nvPr/>
        </p:nvPicPr>
        <p:blipFill>
          <a:blip r:embed="rId3"/>
          <a:srcRect t="23425" r="61031" b="39764"/>
          <a:stretch>
            <a:fillRect/>
          </a:stretch>
        </p:blipFill>
        <p:spPr>
          <a:xfrm>
            <a:off x="4765675" y="2460625"/>
            <a:ext cx="3563938" cy="98425"/>
          </a:xfrm>
          <a:prstGeom prst="rect">
            <a:avLst/>
          </a:prstGeom>
          <a:solidFill>
            <a:schemeClr val="bg2">
              <a:lumMod val="40000"/>
              <a:lumOff val="60000"/>
            </a:schemeClr>
          </a:solidFill>
        </p:spPr>
      </p:pic>
      <p:pic>
        <p:nvPicPr>
          <p:cNvPr id="11" name="Picture 10" descr="Overlay-HorizontalBridge.jpg"/>
          <p:cNvPicPr>
            <a:picLocks noChangeAspect="1"/>
          </p:cNvPicPr>
          <p:nvPr/>
        </p:nvPicPr>
        <p:blipFill>
          <a:blip r:embed="rId3"/>
          <a:srcRect t="23425" r="61031" b="39764"/>
          <a:stretch>
            <a:fillRect/>
          </a:stretch>
        </p:blipFill>
        <p:spPr>
          <a:xfrm>
            <a:off x="779463" y="2460625"/>
            <a:ext cx="3563937" cy="98425"/>
          </a:xfrm>
          <a:prstGeom prst="rect">
            <a:avLst/>
          </a:prstGeom>
          <a:solidFill>
            <a:schemeClr val="bg2">
              <a:lumMod val="40000"/>
              <a:lumOff val="60000"/>
            </a:schemeClr>
          </a:solidFill>
        </p:spPr>
      </p:pic>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66048"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Date Placeholder 6"/>
          <p:cNvSpPr>
            <a:spLocks noGrp="1"/>
          </p:cNvSpPr>
          <p:nvPr>
            <p:ph type="dt" sz="half" idx="10"/>
          </p:nvPr>
        </p:nvSpPr>
        <p:spPr/>
        <p:txBody>
          <a:bodyPr/>
          <a:lstStyle>
            <a:lvl1pPr>
              <a:defRPr/>
            </a:lvl1pPr>
          </a:lstStyle>
          <a:p>
            <a:pPr>
              <a:defRPr/>
            </a:pPr>
            <a:endParaRPr lang="en-US" altLang="en-US"/>
          </a:p>
        </p:txBody>
      </p:sp>
      <p:sp>
        <p:nvSpPr>
          <p:cNvPr id="13" name="Footer Placeholder 7"/>
          <p:cNvSpPr>
            <a:spLocks noGrp="1"/>
          </p:cNvSpPr>
          <p:nvPr>
            <p:ph type="ftr" sz="quarter" idx="11"/>
          </p:nvPr>
        </p:nvSpPr>
        <p:spPr/>
        <p:txBody>
          <a:bodyPr/>
          <a:lstStyle>
            <a:lvl1pPr>
              <a:defRPr/>
            </a:lvl1pPr>
          </a:lstStyle>
          <a:p>
            <a:pPr>
              <a:defRPr/>
            </a:pPr>
            <a:endParaRPr lang="en-US" altLang="en-US"/>
          </a:p>
        </p:txBody>
      </p:sp>
      <p:sp>
        <p:nvSpPr>
          <p:cNvPr id="14" name="Slide Number Placeholder 8"/>
          <p:cNvSpPr>
            <a:spLocks noGrp="1"/>
          </p:cNvSpPr>
          <p:nvPr>
            <p:ph type="sldNum" sz="quarter" idx="12"/>
          </p:nvPr>
        </p:nvSpPr>
        <p:spPr/>
        <p:txBody>
          <a:bodyPr/>
          <a:lstStyle>
            <a:lvl1pPr>
              <a:defRPr smtClean="0"/>
            </a:lvl1pPr>
          </a:lstStyle>
          <a:p>
            <a:pPr>
              <a:defRPr/>
            </a:pPr>
            <a:fld id="{18016180-F375-41A3-B987-735718BF818C}" type="slidenum">
              <a:rPr lang="en-US"/>
              <a:pPr>
                <a:defRPr/>
              </a:pPr>
              <a:t>‹#›</a:t>
            </a:fld>
            <a:endParaRPr lang="en-US"/>
          </a:p>
        </p:txBody>
      </p:sp>
    </p:spTree>
    <p:extLst>
      <p:ext uri="{BB962C8B-B14F-4D97-AF65-F5344CB8AC3E}">
        <p14:creationId xmlns:p14="http://schemas.microsoft.com/office/powerpoint/2010/main" val="1090732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1373188"/>
            <a:ext cx="9144000" cy="5484812"/>
            <a:chOff x="0" y="1372650"/>
            <a:chExt cx="9144000" cy="5485350"/>
          </a:xfrm>
        </p:grpSpPr>
        <p:pic>
          <p:nvPicPr>
            <p:cNvPr id="4"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6" name="Date Placeholder 2"/>
          <p:cNvSpPr>
            <a:spLocks noGrp="1"/>
          </p:cNvSpPr>
          <p:nvPr>
            <p:ph type="dt" sz="half" idx="10"/>
          </p:nvPr>
        </p:nvSpPr>
        <p:spPr/>
        <p:txBody>
          <a:bodyPr/>
          <a:lstStyle>
            <a:lvl1pPr>
              <a:defRPr/>
            </a:lvl1pPr>
          </a:lstStyle>
          <a:p>
            <a:pPr>
              <a:defRPr/>
            </a:pPr>
            <a:endParaRPr lang="en-US" altLang="en-US"/>
          </a:p>
        </p:txBody>
      </p:sp>
      <p:sp>
        <p:nvSpPr>
          <p:cNvPr id="7" name="Footer Placeholder 3"/>
          <p:cNvSpPr>
            <a:spLocks noGrp="1"/>
          </p:cNvSpPr>
          <p:nvPr>
            <p:ph type="ftr" sz="quarter" idx="11"/>
          </p:nvPr>
        </p:nvSpPr>
        <p:spPr/>
        <p:txBody>
          <a:bodyPr/>
          <a:lstStyle>
            <a:lvl1pPr>
              <a:defRPr/>
            </a:lvl1pPr>
          </a:lstStyle>
          <a:p>
            <a:pPr>
              <a:defRPr/>
            </a:pPr>
            <a:endParaRPr lang="en-US" altLang="en-US"/>
          </a:p>
        </p:txBody>
      </p:sp>
      <p:sp>
        <p:nvSpPr>
          <p:cNvPr id="8" name="Slide Number Placeholder 4"/>
          <p:cNvSpPr>
            <a:spLocks noGrp="1"/>
          </p:cNvSpPr>
          <p:nvPr>
            <p:ph type="sldNum" sz="quarter" idx="12"/>
          </p:nvPr>
        </p:nvSpPr>
        <p:spPr/>
        <p:txBody>
          <a:bodyPr/>
          <a:lstStyle>
            <a:lvl1pPr>
              <a:defRPr smtClean="0"/>
            </a:lvl1pPr>
          </a:lstStyle>
          <a:p>
            <a:pPr>
              <a:defRPr/>
            </a:pPr>
            <a:fld id="{26A1D0F9-B196-4C2D-A8C7-A05786C976BE}" type="slidenum">
              <a:rPr lang="en-US"/>
              <a:pPr>
                <a:defRPr/>
              </a:pPr>
              <a:t>‹#›</a:t>
            </a:fld>
            <a:endParaRPr lang="en-US"/>
          </a:p>
        </p:txBody>
      </p:sp>
    </p:spTree>
    <p:extLst>
      <p:ext uri="{BB962C8B-B14F-4D97-AF65-F5344CB8AC3E}">
        <p14:creationId xmlns:p14="http://schemas.microsoft.com/office/powerpoint/2010/main" val="4273676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Overlay-Bl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ltLang="en-US"/>
          </a:p>
        </p:txBody>
      </p:sp>
      <p:sp>
        <p:nvSpPr>
          <p:cNvPr id="4" name="Footer Placeholder 2"/>
          <p:cNvSpPr>
            <a:spLocks noGrp="1"/>
          </p:cNvSpPr>
          <p:nvPr>
            <p:ph type="ftr" sz="quarter" idx="11"/>
          </p:nvPr>
        </p:nvSpPr>
        <p:spPr/>
        <p:txBody>
          <a:bodyPr/>
          <a:lstStyle>
            <a:lvl1pPr>
              <a:defRPr/>
            </a:lvl1pPr>
          </a:lstStyle>
          <a:p>
            <a:pPr>
              <a:defRPr/>
            </a:pPr>
            <a:endParaRPr lang="en-US" altLang="en-US"/>
          </a:p>
        </p:txBody>
      </p:sp>
      <p:sp>
        <p:nvSpPr>
          <p:cNvPr id="5" name="Slide Number Placeholder 3"/>
          <p:cNvSpPr>
            <a:spLocks noGrp="1"/>
          </p:cNvSpPr>
          <p:nvPr>
            <p:ph type="sldNum" sz="quarter" idx="12"/>
          </p:nvPr>
        </p:nvSpPr>
        <p:spPr/>
        <p:txBody>
          <a:bodyPr/>
          <a:lstStyle>
            <a:lvl1pPr>
              <a:defRPr smtClean="0"/>
            </a:lvl1pPr>
          </a:lstStyle>
          <a:p>
            <a:pPr>
              <a:defRPr/>
            </a:pPr>
            <a:fld id="{65FFF056-55EE-425F-8E5D-931886B6996A}" type="slidenum">
              <a:rPr lang="en-US"/>
              <a:pPr>
                <a:defRPr/>
              </a:pPr>
              <a:t>‹#›</a:t>
            </a:fld>
            <a:endParaRPr lang="en-US"/>
          </a:p>
        </p:txBody>
      </p:sp>
    </p:spTree>
    <p:extLst>
      <p:ext uri="{BB962C8B-B14F-4D97-AF65-F5344CB8AC3E}">
        <p14:creationId xmlns:p14="http://schemas.microsoft.com/office/powerpoint/2010/main" val="589152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1"/>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pPr>
              <a:defRPr/>
            </a:pPr>
            <a:endParaRPr lang="en-US" altLang="en-US"/>
          </a:p>
        </p:txBody>
      </p:sp>
      <p:sp>
        <p:nvSpPr>
          <p:cNvPr id="9" name="Footer Placeholder 5"/>
          <p:cNvSpPr>
            <a:spLocks noGrp="1"/>
          </p:cNvSpPr>
          <p:nvPr>
            <p:ph type="ftr" sz="quarter" idx="11"/>
          </p:nvPr>
        </p:nvSpPr>
        <p:spPr/>
        <p:txBody>
          <a:bodyPr/>
          <a:lstStyle>
            <a:lvl1pPr>
              <a:defRPr>
                <a:solidFill>
                  <a:schemeClr val="tx2"/>
                </a:solidFill>
              </a:defRPr>
            </a:lvl1pPr>
          </a:lstStyle>
          <a:p>
            <a:pPr>
              <a:defRPr/>
            </a:pPr>
            <a:endParaRPr lang="en-US" altLang="en-US"/>
          </a:p>
        </p:txBody>
      </p:sp>
      <p:sp>
        <p:nvSpPr>
          <p:cNvPr id="10" name="Slide Number Placeholder 6"/>
          <p:cNvSpPr>
            <a:spLocks noGrp="1"/>
          </p:cNvSpPr>
          <p:nvPr>
            <p:ph type="sldNum" sz="quarter" idx="12"/>
          </p:nvPr>
        </p:nvSpPr>
        <p:spPr/>
        <p:txBody>
          <a:bodyPr/>
          <a:lstStyle>
            <a:lvl1pPr>
              <a:defRPr smtClean="0"/>
            </a:lvl1pPr>
          </a:lstStyle>
          <a:p>
            <a:pPr>
              <a:defRPr/>
            </a:pPr>
            <a:fld id="{F830C857-1D4E-401D-B877-2F9189445D30}" type="slidenum">
              <a:rPr lang="en-US"/>
              <a:pPr>
                <a:defRPr/>
              </a:pPr>
              <a:t>‹#›</a:t>
            </a:fld>
            <a:endParaRPr lang="en-US"/>
          </a:p>
        </p:txBody>
      </p:sp>
    </p:spTree>
    <p:extLst>
      <p:ext uri="{BB962C8B-B14F-4D97-AF65-F5344CB8AC3E}">
        <p14:creationId xmlns:p14="http://schemas.microsoft.com/office/powerpoint/2010/main" val="5638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Overlay-Bl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ltLang="en-US"/>
          </a:p>
        </p:txBody>
      </p:sp>
      <p:sp>
        <p:nvSpPr>
          <p:cNvPr id="7" name="Footer Placeholder 5"/>
          <p:cNvSpPr>
            <a:spLocks noGrp="1"/>
          </p:cNvSpPr>
          <p:nvPr>
            <p:ph type="ftr" sz="quarter" idx="11"/>
          </p:nvPr>
        </p:nvSpPr>
        <p:spPr/>
        <p:txBody>
          <a:bodyPr/>
          <a:lstStyle>
            <a:lvl1pPr>
              <a:defRPr/>
            </a:lvl1pPr>
          </a:lstStyle>
          <a:p>
            <a:pPr>
              <a:defRPr/>
            </a:pPr>
            <a:endParaRPr lang="en-US" altLang="en-US"/>
          </a:p>
        </p:txBody>
      </p:sp>
      <p:sp>
        <p:nvSpPr>
          <p:cNvPr id="8" name="Slide Number Placeholder 6"/>
          <p:cNvSpPr>
            <a:spLocks noGrp="1"/>
          </p:cNvSpPr>
          <p:nvPr>
            <p:ph type="sldNum" sz="quarter" idx="12"/>
          </p:nvPr>
        </p:nvSpPr>
        <p:spPr/>
        <p:txBody>
          <a:bodyPr/>
          <a:lstStyle>
            <a:lvl1pPr>
              <a:defRPr smtClean="0"/>
            </a:lvl1pPr>
          </a:lstStyle>
          <a:p>
            <a:pPr>
              <a:defRPr/>
            </a:pPr>
            <a:fld id="{E54D862A-0FA7-4C72-917A-E39236A415EB}" type="slidenum">
              <a:rPr lang="en-US"/>
              <a:pPr>
                <a:defRPr/>
              </a:pPr>
              <a:t>‹#›</a:t>
            </a:fld>
            <a:endParaRPr lang="en-US"/>
          </a:p>
        </p:txBody>
      </p:sp>
    </p:spTree>
    <p:extLst>
      <p:ext uri="{BB962C8B-B14F-4D97-AF65-F5344CB8AC3E}">
        <p14:creationId xmlns:p14="http://schemas.microsoft.com/office/powerpoint/2010/main" val="1058158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5" name="Group 8"/>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pPr>
              <a:defRPr/>
            </a:pPr>
            <a:endParaRPr lang="en-US" altLang="en-US"/>
          </a:p>
        </p:txBody>
      </p:sp>
      <p:sp>
        <p:nvSpPr>
          <p:cNvPr id="9" name="Footer Placeholder 5"/>
          <p:cNvSpPr>
            <a:spLocks noGrp="1"/>
          </p:cNvSpPr>
          <p:nvPr>
            <p:ph type="ftr" sz="quarter" idx="11"/>
          </p:nvPr>
        </p:nvSpPr>
        <p:spPr/>
        <p:txBody>
          <a:bodyPr/>
          <a:lstStyle>
            <a:lvl1pPr>
              <a:defRPr/>
            </a:lvl1pPr>
          </a:lstStyle>
          <a:p>
            <a:pPr>
              <a:defRPr/>
            </a:pPr>
            <a:endParaRPr lang="en-US" altLang="en-US"/>
          </a:p>
        </p:txBody>
      </p:sp>
      <p:sp>
        <p:nvSpPr>
          <p:cNvPr id="10" name="Slide Number Placeholder 6"/>
          <p:cNvSpPr>
            <a:spLocks noGrp="1"/>
          </p:cNvSpPr>
          <p:nvPr>
            <p:ph type="sldNum" sz="quarter" idx="12"/>
          </p:nvPr>
        </p:nvSpPr>
        <p:spPr/>
        <p:txBody>
          <a:bodyPr/>
          <a:lstStyle>
            <a:lvl1pPr>
              <a:defRPr smtClean="0"/>
            </a:lvl1pPr>
          </a:lstStyle>
          <a:p>
            <a:pPr>
              <a:defRPr/>
            </a:pPr>
            <a:fld id="{A41843C3-9902-474D-A6EB-92A625E1D9BF}" type="slidenum">
              <a:rPr lang="en-US"/>
              <a:pPr>
                <a:defRPr/>
              </a:pPr>
              <a:t>‹#›</a:t>
            </a:fld>
            <a:endParaRPr lang="en-US"/>
          </a:p>
        </p:txBody>
      </p:sp>
    </p:spTree>
    <p:extLst>
      <p:ext uri="{BB962C8B-B14F-4D97-AF65-F5344CB8AC3E}">
        <p14:creationId xmlns:p14="http://schemas.microsoft.com/office/powerpoint/2010/main" val="2929956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smtClean="0"/>
            </a:lvl1pPr>
          </a:lstStyle>
          <a:p>
            <a:pPr>
              <a:defRPr/>
            </a:pPr>
            <a:fld id="{E841F418-B5E1-48AA-BB05-8DE1BBE2E981}" type="slidenum">
              <a:rPr lang="en-US"/>
              <a:pPr>
                <a:defRPr/>
              </a:pPr>
              <a:t>‹#›</a:t>
            </a:fld>
            <a:endParaRPr lang="en-US"/>
          </a:p>
        </p:txBody>
      </p:sp>
    </p:spTree>
    <p:extLst>
      <p:ext uri="{BB962C8B-B14F-4D97-AF65-F5344CB8AC3E}">
        <p14:creationId xmlns:p14="http://schemas.microsoft.com/office/powerpoint/2010/main" val="4221762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581150" cy="6858000"/>
            <a:chOff x="134471" y="0"/>
            <a:chExt cx="158122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6"/>
          <p:cNvGrpSpPr>
            <a:grpSpLocks/>
          </p:cNvGrpSpPr>
          <p:nvPr/>
        </p:nvGrpSpPr>
        <p:grpSpPr bwMode="auto">
          <a:xfrm>
            <a:off x="7546975" y="0"/>
            <a:ext cx="1597025" cy="6858000"/>
            <a:chOff x="7413812" y="0"/>
            <a:chExt cx="1597734" cy="6858000"/>
          </a:xfrm>
        </p:grpSpPr>
        <p:pic>
          <p:nvPicPr>
            <p:cNvPr id="9" name="Picture 10" descr="Overlay-Blank.jpg"/>
            <p:cNvPicPr>
              <a:picLocks noChangeAspect="1"/>
            </p:cNvPicPr>
            <p:nvPr userDrawn="1"/>
          </p:nvPicPr>
          <p:blipFill>
            <a:blip r:embed="rId2">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2" descr="HR-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US"/>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pPr lvl="0"/>
            <a:r>
              <a:rPr lang="en-US" noProof="0"/>
              <a:t>Click icon to add picture</a:t>
            </a:r>
            <a:endParaRPr noProof="0"/>
          </a:p>
        </p:txBody>
      </p:sp>
      <p:sp>
        <p:nvSpPr>
          <p:cNvPr id="12" name="Date Placeholder 3"/>
          <p:cNvSpPr>
            <a:spLocks noGrp="1"/>
          </p:cNvSpPr>
          <p:nvPr>
            <p:ph type="dt" sz="half" idx="13"/>
          </p:nvPr>
        </p:nvSpPr>
        <p:spPr>
          <a:xfrm>
            <a:off x="5257800" y="6356350"/>
            <a:ext cx="2133600" cy="365125"/>
          </a:xfrm>
        </p:spPr>
        <p:txBody>
          <a:bodyPr/>
          <a:lstStyle>
            <a:lvl1pPr>
              <a:defRPr>
                <a:solidFill>
                  <a:schemeClr val="tx2"/>
                </a:solidFill>
              </a:defRPr>
            </a:lvl1pPr>
          </a:lstStyle>
          <a:p>
            <a:fld id="{FEFCD208-DCCF-4839-9496-FD6E65EA2035}" type="datetimeFigureOut">
              <a:rPr lang="en-US" smtClean="0"/>
              <a:t>8/11/21</a:t>
            </a:fld>
            <a:endParaRPr lang="en-US"/>
          </a:p>
        </p:txBody>
      </p:sp>
      <p:sp>
        <p:nvSpPr>
          <p:cNvPr id="13" name="Footer Placeholder 4"/>
          <p:cNvSpPr>
            <a:spLocks noGrp="1"/>
          </p:cNvSpPr>
          <p:nvPr>
            <p:ph type="ftr" sz="quarter" idx="14"/>
          </p:nvPr>
        </p:nvSpPr>
        <p:spPr>
          <a:xfrm>
            <a:off x="1752600" y="6356350"/>
            <a:ext cx="2895600" cy="365125"/>
          </a:xfrm>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56150302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7696200" cy="6858000"/>
            <a:chOff x="0" y="0"/>
            <a:chExt cx="7696200" cy="685800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16862"/>
            <a:stretch>
              <a:fillRect/>
            </a:stretch>
          </p:blipFill>
          <p:spPr bwMode="auto">
            <a:xfrm>
              <a:off x="0" y="0"/>
              <a:ext cx="746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28309"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620000" y="381001"/>
            <a:ext cx="1447800" cy="56975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smtClean="0"/>
            </a:lvl1pPr>
          </a:lstStyle>
          <a:p>
            <a:pPr>
              <a:defRPr/>
            </a:pPr>
            <a:fld id="{E4DFA587-5B69-4BD8-80B4-0895D64EDE58}" type="slidenum">
              <a:rPr lang="en-US"/>
              <a:pPr>
                <a:defRPr/>
              </a:pPr>
              <a:t>‹#›</a:t>
            </a:fld>
            <a:endParaRPr lang="en-US"/>
          </a:p>
        </p:txBody>
      </p:sp>
    </p:spTree>
    <p:extLst>
      <p:ext uri="{BB962C8B-B14F-4D97-AF65-F5344CB8AC3E}">
        <p14:creationId xmlns:p14="http://schemas.microsoft.com/office/powerpoint/2010/main" val="1262625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8458200" y="0"/>
            <a:ext cx="457200" cy="68580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Slide Number Placeholder 4"/>
          <p:cNvSpPr>
            <a:spLocks noGrp="1"/>
          </p:cNvSpPr>
          <p:nvPr>
            <p:ph type="sldNum" sz="quarter" idx="10"/>
          </p:nvPr>
        </p:nvSpPr>
        <p:spPr>
          <a:xfrm>
            <a:off x="3886200" y="6553200"/>
            <a:ext cx="1066800" cy="304800"/>
          </a:xfrm>
        </p:spPr>
        <p:txBody>
          <a:bodyPr/>
          <a:lstStyle>
            <a:lvl1pPr>
              <a:defRPr/>
            </a:lvl1pPr>
          </a:lstStyle>
          <a:p>
            <a:fld id="{C4126BC3-6793-4D39-AE92-5EE556F5FEC9}" type="slidenum">
              <a:rPr lang="en-US"/>
              <a:pPr/>
              <a:t>‹#›</a:t>
            </a:fld>
            <a:endParaRPr lang="en-US"/>
          </a:p>
        </p:txBody>
      </p:sp>
    </p:spTree>
    <p:extLst>
      <p:ext uri="{BB962C8B-B14F-4D97-AF65-F5344CB8AC3E}">
        <p14:creationId xmlns:p14="http://schemas.microsoft.com/office/powerpoint/2010/main" val="3201942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3094" t="3125" r="3094" b="15627"/>
          <a:stretch>
            <a:fillRect/>
          </a:stretch>
        </p:blipFill>
        <p:spPr bwMode="auto">
          <a:xfrm>
            <a:off x="6781800" y="228600"/>
            <a:ext cx="2133600" cy="1387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5"/>
          <p:cNvSpPr>
            <a:spLocks noChangeArrowheads="1"/>
          </p:cNvSpPr>
          <p:nvPr userDrawn="1"/>
        </p:nvSpPr>
        <p:spPr bwMode="auto">
          <a:xfrm>
            <a:off x="0" y="1752600"/>
            <a:ext cx="9144000" cy="5334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200">
              <a:solidFill>
                <a:schemeClr val="bg1"/>
              </a:solidFill>
            </a:endParaRPr>
          </a:p>
        </p:txBody>
      </p:sp>
      <p:sp>
        <p:nvSpPr>
          <p:cNvPr id="4" name="Slide Number Placeholder 4"/>
          <p:cNvSpPr>
            <a:spLocks noGrp="1"/>
          </p:cNvSpPr>
          <p:nvPr>
            <p:ph type="sldNum" sz="quarter" idx="10"/>
          </p:nvPr>
        </p:nvSpPr>
        <p:spPr>
          <a:xfrm>
            <a:off x="3886200" y="6553200"/>
            <a:ext cx="1066800" cy="304800"/>
          </a:xfrm>
        </p:spPr>
        <p:txBody>
          <a:bodyPr/>
          <a:lstStyle>
            <a:lvl1pPr>
              <a:defRPr/>
            </a:lvl1pPr>
          </a:lstStyle>
          <a:p>
            <a:fld id="{BA2B39F2-80B5-482D-8FD7-839289210C23}" type="slidenum">
              <a:rPr lang="en-US"/>
              <a:pPr/>
              <a:t>‹#›</a:t>
            </a:fld>
            <a:endParaRPr lang="en-US"/>
          </a:p>
        </p:txBody>
      </p:sp>
    </p:spTree>
    <p:extLst>
      <p:ext uri="{BB962C8B-B14F-4D97-AF65-F5344CB8AC3E}">
        <p14:creationId xmlns:p14="http://schemas.microsoft.com/office/powerpoint/2010/main" val="1511339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06DC1D3-84FF-4C52-966D-F954D2B08A59}" type="datetime1">
              <a:rPr lang="en-US" smtClean="0"/>
              <a:pPr>
                <a:defRPr/>
              </a:pPr>
              <a:t>8/11/21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286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ADA2EC7-3DFE-4C77-93A2-26D5C78B4B35}" type="slidenum">
              <a:rPr lang="en-US" smtClean="0"/>
              <a:pPr>
                <a:defRPr/>
              </a:pPr>
              <a:t>‹#›</a:t>
            </a:fld>
            <a:endParaRPr lang="en-US"/>
          </a:p>
        </p:txBody>
      </p:sp>
    </p:spTree>
    <p:extLst>
      <p:ext uri="{BB962C8B-B14F-4D97-AF65-F5344CB8AC3E}">
        <p14:creationId xmlns:p14="http://schemas.microsoft.com/office/powerpoint/2010/main" val="4117761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FE15EF9-CFA4-46BB-9481-8A567F59FB0C}" type="datetime1">
              <a:rPr lang="en-US" smtClean="0"/>
              <a:pPr>
                <a:defRPr/>
              </a:pPr>
              <a:t>8/11/21</a:t>
            </a:fld>
            <a:endParaRPr lang="en-US"/>
          </a:p>
        </p:txBody>
      </p:sp>
      <p:sp>
        <p:nvSpPr>
          <p:cNvPr id="5" name="Footer Placeholder 4"/>
          <p:cNvSpPr>
            <a:spLocks noGrp="1"/>
          </p:cNvSpPr>
          <p:nvPr>
            <p:ph type="ftr" sz="quarter" idx="11"/>
          </p:nvPr>
        </p:nvSpPr>
        <p:spPr/>
        <p:txBody>
          <a:bodyPr/>
          <a:lstStyle/>
          <a:p>
            <a:pPr>
              <a:defRPr/>
            </a:pPr>
            <a:r>
              <a:rPr lang="en-US"/>
              <a:t>
              </a:t>
            </a:r>
          </a:p>
        </p:txBody>
      </p:sp>
      <p:sp>
        <p:nvSpPr>
          <p:cNvPr id="6" name="Slide Number Placeholder 5"/>
          <p:cNvSpPr>
            <a:spLocks noGrp="1"/>
          </p:cNvSpPr>
          <p:nvPr>
            <p:ph type="sldNum" sz="quarter" idx="12"/>
          </p:nvPr>
        </p:nvSpPr>
        <p:spPr/>
        <p:txBody>
          <a:bodyPr/>
          <a:lstStyle/>
          <a:p>
            <a:pPr>
              <a:defRPr/>
            </a:pPr>
            <a:fld id="{2EB191C6-BD51-4FD3-AD6D-6636B78A4E3B}" type="slidenum">
              <a:rPr lang="en-US" smtClean="0"/>
              <a:pPr>
                <a:defRPr/>
              </a:pPr>
              <a:t>‹#›</a:t>
            </a:fld>
            <a:endParaRPr lang="en-US"/>
          </a:p>
        </p:txBody>
      </p:sp>
    </p:spTree>
    <p:extLst>
      <p:ext uri="{BB962C8B-B14F-4D97-AF65-F5344CB8AC3E}">
        <p14:creationId xmlns:p14="http://schemas.microsoft.com/office/powerpoint/2010/main" val="4019281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B0278FA-822C-4AD6-AF99-501A122F1C6C}" type="slidenum">
              <a:rPr lang="en-US" smtClean="0"/>
              <a:pPr>
                <a:defRPr/>
              </a:pPr>
              <a:t>‹#›</a:t>
            </a:fld>
            <a:endParaRPr lang="en-US"/>
          </a:p>
        </p:txBody>
      </p:sp>
    </p:spTree>
    <p:extLst>
      <p:ext uri="{BB962C8B-B14F-4D97-AF65-F5344CB8AC3E}">
        <p14:creationId xmlns:p14="http://schemas.microsoft.com/office/powerpoint/2010/main" val="243872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8016180-F375-41A3-B987-735718BF818C}" type="slidenum">
              <a:rPr lang="en-US" smtClean="0"/>
              <a:pPr>
                <a:defRPr/>
              </a:pPr>
              <a:t>‹#›</a:t>
            </a:fld>
            <a:endParaRPr lang="en-US"/>
          </a:p>
        </p:txBody>
      </p:sp>
    </p:spTree>
    <p:extLst>
      <p:ext uri="{BB962C8B-B14F-4D97-AF65-F5344CB8AC3E}">
        <p14:creationId xmlns:p14="http://schemas.microsoft.com/office/powerpoint/2010/main" val="2120980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6A1D0F9-B196-4C2D-A8C7-A05786C976BE}" type="slidenum">
              <a:rPr lang="en-US" smtClean="0"/>
              <a:pPr>
                <a:defRPr/>
              </a:pPr>
              <a:t>‹#›</a:t>
            </a:fld>
            <a:endParaRPr lang="en-US"/>
          </a:p>
        </p:txBody>
      </p:sp>
    </p:spTree>
    <p:extLst>
      <p:ext uri="{BB962C8B-B14F-4D97-AF65-F5344CB8AC3E}">
        <p14:creationId xmlns:p14="http://schemas.microsoft.com/office/powerpoint/2010/main" val="2703024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65FFF056-55EE-425F-8E5D-931886B6996A}" type="slidenum">
              <a:rPr lang="en-US" smtClean="0"/>
              <a:pPr>
                <a:defRPr/>
              </a:pPr>
              <a:t>‹#›</a:t>
            </a:fld>
            <a:endParaRPr lang="en-US"/>
          </a:p>
        </p:txBody>
      </p:sp>
    </p:spTree>
    <p:extLst>
      <p:ext uri="{BB962C8B-B14F-4D97-AF65-F5344CB8AC3E}">
        <p14:creationId xmlns:p14="http://schemas.microsoft.com/office/powerpoint/2010/main" val="373017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grpSp>
        <p:nvGrpSpPr>
          <p:cNvPr id="4" name="Group 9"/>
          <p:cNvGrpSpPr>
            <a:grpSpLocks/>
          </p:cNvGrpSpPr>
          <p:nvPr/>
        </p:nvGrpSpPr>
        <p:grpSpPr bwMode="auto">
          <a:xfrm>
            <a:off x="0" y="0"/>
            <a:ext cx="9144000" cy="1190625"/>
            <a:chOff x="0" y="0"/>
            <a:chExt cx="9144000" cy="1191256"/>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0"/>
          <p:cNvGrpSpPr>
            <a:grpSpLocks/>
          </p:cNvGrpSpPr>
          <p:nvPr/>
        </p:nvGrpSpPr>
        <p:grpSpPr bwMode="auto">
          <a:xfrm flipV="1">
            <a:off x="0" y="5667375"/>
            <a:ext cx="9144000" cy="1190625"/>
            <a:chOff x="0" y="0"/>
            <a:chExt cx="9144000" cy="1191256"/>
          </a:xfrm>
        </p:grpSpPr>
        <p:pic>
          <p:nvPicPr>
            <p:cNvPr id="8" name="Picture 10" descr="Overlay-Blank.jpg"/>
            <p:cNvPicPr>
              <a:picLocks noChangeAspect="1"/>
            </p:cNvPicPr>
            <p:nvPr userDrawn="1"/>
          </p:nvPicPr>
          <p:blipFill>
            <a:blip r:embed="rId2">
              <a:extLst>
                <a:ext uri="{28A0092B-C50C-407E-A947-70E740481C1C}">
                  <a14:useLocalDpi xmlns:a14="http://schemas.microsoft.com/office/drawing/2010/main" val="0"/>
                </a:ext>
              </a:extLst>
            </a:blip>
            <a:srcRect b="85555"/>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V="1">
              <a:off x="0" y="923365"/>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2" descr="HR-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3259138"/>
            <a:ext cx="603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54200" y="1851212"/>
            <a:ext cx="5446714" cy="1730375"/>
          </a:xfrm>
        </p:spPr>
        <p:txBody>
          <a:bodyPr anchor="b"/>
          <a:lstStyle>
            <a:lvl1pPr algn="ctr">
              <a:lnSpc>
                <a:spcPts val="6800"/>
              </a:lnSpc>
              <a:defRPr sz="6500" b="0" cap="none" baseline="0">
                <a:latin typeface="+mj-lt"/>
              </a:defRPr>
            </a:lvl1pPr>
          </a:lstStyle>
          <a:p>
            <a:r>
              <a:rPr lang="en-US"/>
              <a:t>Click to edit Master title style</a:t>
            </a:r>
            <a:endParaRPr/>
          </a:p>
        </p:txBody>
      </p:sp>
      <p:sp>
        <p:nvSpPr>
          <p:cNvPr id="3" name="Text Placeholder 2"/>
          <p:cNvSpPr>
            <a:spLocks noGrp="1"/>
          </p:cNvSpPr>
          <p:nvPr>
            <p:ph type="body" idx="1"/>
          </p:nvPr>
        </p:nvSpPr>
        <p:spPr>
          <a:xfrm>
            <a:off x="1854200" y="3576918"/>
            <a:ext cx="5446714" cy="829982"/>
          </a:xfrm>
        </p:spPr>
        <p:txBody>
          <a:bodyPr>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Date Placeholder 3"/>
          <p:cNvSpPr>
            <a:spLocks noGrp="1"/>
          </p:cNvSpPr>
          <p:nvPr>
            <p:ph type="dt" sz="half" idx="10"/>
          </p:nvPr>
        </p:nvSpPr>
        <p:spPr/>
        <p:txBody>
          <a:bodyPr wrap="square" numCol="1" anchorCtr="0" compatLnSpc="1">
            <a:prstTxWarp prst="textNoShape">
              <a:avLst/>
            </a:prstTxWarp>
          </a:bodyPr>
          <a:lstStyle>
            <a:lvl1pPr>
              <a:defRPr smtClean="0">
                <a:solidFill>
                  <a:srgbClr val="A08BD6"/>
                </a:solidFill>
              </a:defRPr>
            </a:lvl1pPr>
          </a:lstStyle>
          <a:p>
            <a:fld id="{FEFCD208-DCCF-4839-9496-FD6E65EA2035}" type="datetimeFigureOut">
              <a:rPr lang="en-US" smtClean="0"/>
              <a:t>8/11/21</a:t>
            </a:fld>
            <a:endParaRPr lang="en-US"/>
          </a:p>
        </p:txBody>
      </p:sp>
      <p:sp>
        <p:nvSpPr>
          <p:cNvPr id="12" name="Footer Placeholder 4"/>
          <p:cNvSpPr>
            <a:spLocks noGrp="1"/>
          </p:cNvSpPr>
          <p:nvPr>
            <p:ph type="ftr" sz="quarter" idx="11"/>
          </p:nvPr>
        </p:nvSpPr>
        <p:spPr/>
        <p:txBody>
          <a:bodyPr/>
          <a:lstStyle>
            <a:lvl1pPr>
              <a:defRPr/>
            </a:lvl1pPr>
          </a:lstStyle>
          <a:p>
            <a:endParaRPr lang="en-US"/>
          </a:p>
        </p:txBody>
      </p:sp>
      <p:sp>
        <p:nvSpPr>
          <p:cNvPr id="13" name="Slide Number Placeholder 5"/>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254111027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830C857-1D4E-401D-B877-2F9189445D30}" type="slidenum">
              <a:rPr lang="en-US" smtClean="0"/>
              <a:pPr>
                <a:defRPr/>
              </a:pPr>
              <a:t>‹#›</a:t>
            </a:fld>
            <a:endParaRPr lang="en-US"/>
          </a:p>
        </p:txBody>
      </p:sp>
    </p:spTree>
    <p:extLst>
      <p:ext uri="{BB962C8B-B14F-4D97-AF65-F5344CB8AC3E}">
        <p14:creationId xmlns:p14="http://schemas.microsoft.com/office/powerpoint/2010/main" val="3491383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54D862A-0FA7-4C72-917A-E39236A415EB}" type="slidenum">
              <a:rPr lang="en-US" smtClean="0"/>
              <a:pPr>
                <a:defRPr/>
              </a:pPr>
              <a:t>‹#›</a:t>
            </a:fld>
            <a:endParaRPr lang="en-US"/>
          </a:p>
        </p:txBody>
      </p:sp>
    </p:spTree>
    <p:extLst>
      <p:ext uri="{BB962C8B-B14F-4D97-AF65-F5344CB8AC3E}">
        <p14:creationId xmlns:p14="http://schemas.microsoft.com/office/powerpoint/2010/main" val="3407629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A011F4D-2475-41F1-A050-5621842133B4}" type="slidenum">
              <a:rPr lang="en-US" smtClean="0"/>
              <a:pPr>
                <a:defRPr/>
              </a:pPr>
              <a:t>‹#›</a:t>
            </a:fld>
            <a:endParaRPr lang="en-US"/>
          </a:p>
        </p:txBody>
      </p:sp>
    </p:spTree>
    <p:extLst>
      <p:ext uri="{BB962C8B-B14F-4D97-AF65-F5344CB8AC3E}">
        <p14:creationId xmlns:p14="http://schemas.microsoft.com/office/powerpoint/2010/main" val="2262556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A011F4D-2475-41F1-A050-5621842133B4}"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9019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A011F4D-2475-41F1-A050-5621842133B4}" type="slidenum">
              <a:rPr lang="en-US" smtClean="0"/>
              <a:pPr>
                <a:defRPr/>
              </a:pPr>
              <a:t>‹#›</a:t>
            </a:fld>
            <a:endParaRPr lang="en-US"/>
          </a:p>
        </p:txBody>
      </p:sp>
    </p:spTree>
    <p:extLst>
      <p:ext uri="{BB962C8B-B14F-4D97-AF65-F5344CB8AC3E}">
        <p14:creationId xmlns:p14="http://schemas.microsoft.com/office/powerpoint/2010/main" val="3371214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A011F4D-2475-41F1-A050-5621842133B4}"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6943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A011F4D-2475-41F1-A050-5621842133B4}" type="slidenum">
              <a:rPr lang="en-US" smtClean="0"/>
              <a:pPr>
                <a:defRPr/>
              </a:pPr>
              <a:t>‹#›</a:t>
            </a:fld>
            <a:endParaRPr lang="en-US"/>
          </a:p>
        </p:txBody>
      </p:sp>
    </p:spTree>
    <p:extLst>
      <p:ext uri="{BB962C8B-B14F-4D97-AF65-F5344CB8AC3E}">
        <p14:creationId xmlns:p14="http://schemas.microsoft.com/office/powerpoint/2010/main" val="3800210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841F418-B5E1-48AA-BB05-8DE1BBE2E981}" type="slidenum">
              <a:rPr lang="en-US" smtClean="0"/>
              <a:pPr>
                <a:defRPr/>
              </a:pPr>
              <a:t>‹#›</a:t>
            </a:fld>
            <a:endParaRPr lang="en-US"/>
          </a:p>
        </p:txBody>
      </p:sp>
    </p:spTree>
    <p:extLst>
      <p:ext uri="{BB962C8B-B14F-4D97-AF65-F5344CB8AC3E}">
        <p14:creationId xmlns:p14="http://schemas.microsoft.com/office/powerpoint/2010/main" val="2837672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4DFA587-5B69-4BD8-80B4-0895D64EDE58}" type="slidenum">
              <a:rPr lang="en-US" smtClean="0"/>
              <a:pPr>
                <a:defRPr/>
              </a:pPr>
              <a:t>‹#›</a:t>
            </a:fld>
            <a:endParaRPr lang="en-US"/>
          </a:p>
        </p:txBody>
      </p:sp>
    </p:spTree>
    <p:extLst>
      <p:ext uri="{BB962C8B-B14F-4D97-AF65-F5344CB8AC3E}">
        <p14:creationId xmlns:p14="http://schemas.microsoft.com/office/powerpoint/2010/main" val="4143007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8458200" y="0"/>
            <a:ext cx="457200" cy="68580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Slide Number Placeholder 4"/>
          <p:cNvSpPr>
            <a:spLocks noGrp="1"/>
          </p:cNvSpPr>
          <p:nvPr>
            <p:ph type="sldNum" sz="quarter" idx="10"/>
          </p:nvPr>
        </p:nvSpPr>
        <p:spPr>
          <a:xfrm>
            <a:off x="3886200" y="6553200"/>
            <a:ext cx="1066800" cy="304800"/>
          </a:xfrm>
        </p:spPr>
        <p:txBody>
          <a:bodyPr/>
          <a:lstStyle>
            <a:lvl1pPr>
              <a:defRPr/>
            </a:lvl1pPr>
          </a:lstStyle>
          <a:p>
            <a:fld id="{C4126BC3-6793-4D39-AE92-5EE556F5FEC9}" type="slidenum">
              <a:rPr lang="en-US"/>
              <a:pPr/>
              <a:t>‹#›</a:t>
            </a:fld>
            <a:endParaRPr lang="en-US"/>
          </a:p>
        </p:txBody>
      </p:sp>
    </p:spTree>
    <p:extLst>
      <p:ext uri="{BB962C8B-B14F-4D97-AF65-F5344CB8AC3E}">
        <p14:creationId xmlns:p14="http://schemas.microsoft.com/office/powerpoint/2010/main" val="25831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p:cNvGrpSpPr>
            <a:grpSpLocks/>
          </p:cNvGrpSpPr>
          <p:nvPr/>
        </p:nvGrpSpPr>
        <p:grpSpPr bwMode="auto">
          <a:xfrm>
            <a:off x="0" y="1373188"/>
            <a:ext cx="9144000" cy="5484812"/>
            <a:chOff x="0" y="1372650"/>
            <a:chExt cx="9144000" cy="548535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4"/>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2911269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3094" t="3125" r="3094" b="15627"/>
          <a:stretch>
            <a:fillRect/>
          </a:stretch>
        </p:blipFill>
        <p:spPr bwMode="auto">
          <a:xfrm>
            <a:off x="6781800" y="228600"/>
            <a:ext cx="2133600" cy="1387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5"/>
          <p:cNvSpPr>
            <a:spLocks noChangeArrowheads="1"/>
          </p:cNvSpPr>
          <p:nvPr userDrawn="1"/>
        </p:nvSpPr>
        <p:spPr bwMode="auto">
          <a:xfrm>
            <a:off x="0" y="1752600"/>
            <a:ext cx="9144000" cy="5334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200">
              <a:solidFill>
                <a:schemeClr val="bg1"/>
              </a:solidFill>
            </a:endParaRPr>
          </a:p>
        </p:txBody>
      </p:sp>
      <p:sp>
        <p:nvSpPr>
          <p:cNvPr id="4" name="Slide Number Placeholder 4"/>
          <p:cNvSpPr>
            <a:spLocks noGrp="1"/>
          </p:cNvSpPr>
          <p:nvPr>
            <p:ph type="sldNum" sz="quarter" idx="10"/>
          </p:nvPr>
        </p:nvSpPr>
        <p:spPr>
          <a:xfrm>
            <a:off x="3886200" y="6553200"/>
            <a:ext cx="1066800" cy="304800"/>
          </a:xfrm>
        </p:spPr>
        <p:txBody>
          <a:bodyPr/>
          <a:lstStyle>
            <a:lvl1pPr>
              <a:defRPr/>
            </a:lvl1pPr>
          </a:lstStyle>
          <a:p>
            <a:fld id="{BA2B39F2-80B5-482D-8FD7-839289210C23}" type="slidenum">
              <a:rPr lang="en-US"/>
              <a:pPr/>
              <a:t>‹#›</a:t>
            </a:fld>
            <a:endParaRPr lang="en-US"/>
          </a:p>
        </p:txBody>
      </p:sp>
    </p:spTree>
    <p:extLst>
      <p:ext uri="{BB962C8B-B14F-4D97-AF65-F5344CB8AC3E}">
        <p14:creationId xmlns:p14="http://schemas.microsoft.com/office/powerpoint/2010/main" val="2339463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Slide with Picture">
    <p:bg>
      <p:bgRef idx="1002">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US"/>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pPr lvl="0"/>
            <a:r>
              <a:rPr lang="en-US" noProof="0"/>
              <a:t>Click icon to add picture</a:t>
            </a:r>
            <a:endParaRPr noProof="0"/>
          </a:p>
        </p:txBody>
      </p:sp>
      <p:sp>
        <p:nvSpPr>
          <p:cNvPr id="12" name="Date Placeholder 3"/>
          <p:cNvSpPr>
            <a:spLocks noGrp="1"/>
          </p:cNvSpPr>
          <p:nvPr>
            <p:ph type="dt" sz="half" idx="13"/>
          </p:nvPr>
        </p:nvSpPr>
        <p:spPr>
          <a:xfrm>
            <a:off x="5257800" y="6356350"/>
            <a:ext cx="2133600" cy="365125"/>
          </a:xfrm>
        </p:spPr>
        <p:txBody>
          <a:bodyPr/>
          <a:lstStyle>
            <a:lvl1pPr>
              <a:defRPr>
                <a:solidFill>
                  <a:schemeClr val="tx2"/>
                </a:solidFill>
              </a:defRPr>
            </a:lvl1pPr>
          </a:lstStyle>
          <a:p>
            <a:pPr>
              <a:defRPr/>
            </a:pPr>
            <a:endParaRPr lang="en-US" altLang="en-US"/>
          </a:p>
        </p:txBody>
      </p:sp>
      <p:sp>
        <p:nvSpPr>
          <p:cNvPr id="13" name="Footer Placeholder 4"/>
          <p:cNvSpPr>
            <a:spLocks noGrp="1"/>
          </p:cNvSpPr>
          <p:nvPr>
            <p:ph type="ftr" sz="quarter" idx="14"/>
          </p:nvPr>
        </p:nvSpPr>
        <p:spPr>
          <a:xfrm>
            <a:off x="1752600" y="6356350"/>
            <a:ext cx="2895600" cy="365125"/>
          </a:xfrm>
        </p:spPr>
        <p:txBody>
          <a:bodyPr/>
          <a:lstStyle>
            <a:lvl1pPr>
              <a:defRPr>
                <a:solidFill>
                  <a:schemeClr val="tx2"/>
                </a:solidFill>
              </a:defRPr>
            </a:lvl1pPr>
          </a:lstStyle>
          <a:p>
            <a:pPr>
              <a:defRPr/>
            </a:pPr>
            <a:endParaRPr lang="en-US" altLang="en-US"/>
          </a:p>
        </p:txBody>
      </p:sp>
    </p:spTree>
    <p:extLst>
      <p:ext uri="{BB962C8B-B14F-4D97-AF65-F5344CB8AC3E}">
        <p14:creationId xmlns:p14="http://schemas.microsoft.com/office/powerpoint/2010/main" val="364345533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1373188"/>
            <a:ext cx="9144000" cy="5484812"/>
            <a:chOff x="0" y="1372650"/>
            <a:chExt cx="9144000" cy="5485350"/>
          </a:xfrm>
        </p:grpSpPr>
        <p:pic>
          <p:nvPicPr>
            <p:cNvPr id="8"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Overlay-HorizontalBridge.jpg"/>
          <p:cNvPicPr>
            <a:picLocks noChangeAspect="1"/>
          </p:cNvPicPr>
          <p:nvPr/>
        </p:nvPicPr>
        <p:blipFill>
          <a:blip r:embed="rId3"/>
          <a:srcRect t="23425" r="61031" b="39764"/>
          <a:stretch>
            <a:fillRect/>
          </a:stretch>
        </p:blipFill>
        <p:spPr>
          <a:xfrm>
            <a:off x="4765675" y="2460625"/>
            <a:ext cx="3563938" cy="98425"/>
          </a:xfrm>
          <a:prstGeom prst="rect">
            <a:avLst/>
          </a:prstGeom>
          <a:solidFill>
            <a:schemeClr val="bg2">
              <a:lumMod val="40000"/>
              <a:lumOff val="60000"/>
            </a:schemeClr>
          </a:solidFill>
        </p:spPr>
      </p:pic>
      <p:pic>
        <p:nvPicPr>
          <p:cNvPr id="11" name="Picture 10" descr="Overlay-HorizontalBridge.jpg"/>
          <p:cNvPicPr>
            <a:picLocks noChangeAspect="1"/>
          </p:cNvPicPr>
          <p:nvPr/>
        </p:nvPicPr>
        <p:blipFill>
          <a:blip r:embed="rId3"/>
          <a:srcRect t="23425" r="61031" b="39764"/>
          <a:stretch>
            <a:fillRect/>
          </a:stretch>
        </p:blipFill>
        <p:spPr>
          <a:xfrm>
            <a:off x="779463" y="2460625"/>
            <a:ext cx="3563937" cy="98425"/>
          </a:xfrm>
          <a:prstGeom prst="rect">
            <a:avLst/>
          </a:prstGeom>
          <a:solidFill>
            <a:schemeClr val="bg2">
              <a:lumMod val="40000"/>
              <a:lumOff val="60000"/>
            </a:schemeClr>
          </a:solidFill>
        </p:spPr>
      </p:pic>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66048"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Date Placeholder 6"/>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13" name="Footer Placeholder 7"/>
          <p:cNvSpPr>
            <a:spLocks noGrp="1"/>
          </p:cNvSpPr>
          <p:nvPr>
            <p:ph type="ftr" sz="quarter" idx="11"/>
          </p:nvPr>
        </p:nvSpPr>
        <p:spPr/>
        <p:txBody>
          <a:bodyPr/>
          <a:lstStyle>
            <a:lvl1pPr>
              <a:defRPr/>
            </a:lvl1pPr>
          </a:lstStyle>
          <a:p>
            <a:endParaRPr lang="en-US"/>
          </a:p>
        </p:txBody>
      </p:sp>
      <p:sp>
        <p:nvSpPr>
          <p:cNvPr id="14" name="Slide Number Placeholder 8"/>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348045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1373188"/>
            <a:ext cx="9144000" cy="5484812"/>
            <a:chOff x="0" y="1372650"/>
            <a:chExt cx="9144000" cy="5485350"/>
          </a:xfrm>
        </p:grpSpPr>
        <p:pic>
          <p:nvPicPr>
            <p:cNvPr id="4"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a:p>
        </p:txBody>
      </p:sp>
      <p:sp>
        <p:nvSpPr>
          <p:cNvPr id="6" name="Date Placeholder 2"/>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7" name="Footer Placeholder 3"/>
          <p:cNvSpPr>
            <a:spLocks noGrp="1"/>
          </p:cNvSpPr>
          <p:nvPr>
            <p:ph type="ftr" sz="quarter" idx="11"/>
          </p:nvPr>
        </p:nvSpPr>
        <p:spPr/>
        <p:txBody>
          <a:bodyPr/>
          <a:lstStyle>
            <a:lvl1pPr>
              <a:defRPr/>
            </a:lvl1pPr>
          </a:lstStyle>
          <a:p>
            <a:endParaRPr lang="en-US"/>
          </a:p>
        </p:txBody>
      </p:sp>
      <p:sp>
        <p:nvSpPr>
          <p:cNvPr id="8" name="Slide Number Placeholder 4"/>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295881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Overlay-Bl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3"/>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175306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1"/>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fld id="{FEFCD208-DCCF-4839-9496-FD6E65EA2035}" type="datetimeFigureOut">
              <a:rPr lang="en-US" smtClean="0"/>
              <a:t>8/11/21</a:t>
            </a:fld>
            <a:endParaRPr lang="en-US"/>
          </a:p>
        </p:txBody>
      </p:sp>
      <p:sp>
        <p:nvSpPr>
          <p:cNvPr id="9"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10" name="Slide Number Placeholder 6"/>
          <p:cNvSpPr>
            <a:spLocks noGrp="1"/>
          </p:cNvSpPr>
          <p:nvPr>
            <p:ph type="sldNum" sz="quarter" idx="12"/>
          </p:nvPr>
        </p:nvSpPr>
        <p:spPr/>
        <p:txBody>
          <a:bodyPr/>
          <a:lstStyle>
            <a:lvl1pPr>
              <a:defRPr smtClean="0"/>
            </a:lvl1pPr>
          </a:lstStyle>
          <a:p>
            <a:fld id="{DBBBC25B-3D66-4188-9712-D846E553C0D2}" type="slidenum">
              <a:rPr lang="en-US" smtClean="0"/>
              <a:t>‹#›</a:t>
            </a:fld>
            <a:endParaRPr lang="en-US"/>
          </a:p>
        </p:txBody>
      </p:sp>
    </p:spTree>
    <p:extLst>
      <p:ext uri="{BB962C8B-B14F-4D97-AF65-F5344CB8AC3E}">
        <p14:creationId xmlns:p14="http://schemas.microsoft.com/office/powerpoint/2010/main" val="176540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92163" y="39688"/>
            <a:ext cx="757078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792163" y="1762125"/>
            <a:ext cx="757078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51625"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latin typeface="Arial" charset="0"/>
                <a:ea typeface="Arial" charset="0"/>
                <a:cs typeface="Arial" charset="0"/>
              </a:defRPr>
            </a:lvl1pPr>
          </a:lstStyle>
          <a:p>
            <a:fld id="{FEFCD208-DCCF-4839-9496-FD6E65EA2035}" type="datetimeFigureOut">
              <a:rPr lang="en-US" smtClean="0"/>
              <a:t>8/11/21</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solidFill>
                  <a:srgbClr val="A08BD6"/>
                </a:solidFill>
              </a:defRPr>
            </a:lvl1pPr>
          </a:lstStyle>
          <a:p>
            <a:fld id="{DBBBC25B-3D66-4188-9712-D846E553C0D2}" type="slidenum">
              <a:rPr lang="en-US" smtClean="0"/>
              <a:t>‹#›</a:t>
            </a:fld>
            <a:endParaRPr lang="en-US"/>
          </a:p>
        </p:txBody>
      </p:sp>
      <p:sp>
        <p:nvSpPr>
          <p:cNvPr id="5" name="Footer Placeholder 4"/>
          <p:cNvSpPr>
            <a:spLocks noGrp="1"/>
          </p:cNvSpPr>
          <p:nvPr>
            <p:ph type="ftr" sz="quarter" idx="3"/>
          </p:nvPr>
        </p:nvSpPr>
        <p:spPr>
          <a:xfrm>
            <a:off x="37147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latin typeface="Arial" charset="0"/>
                <a:ea typeface="Arial" charset="0"/>
                <a:cs typeface="Arial" charset="0"/>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9" r:id="rId15"/>
    <p:sldLayoutId id="2147483690" r:id="rId16"/>
    <p:sldLayoutId id="2147483691" r:id="rId17"/>
  </p:sldLayoutIdLst>
  <p:txStyles>
    <p:titleStyle>
      <a:lvl1pPr algn="ctr" rtl="0" eaLnBrk="1" fontAlgn="base" hangingPunct="1">
        <a:lnSpc>
          <a:spcPts val="6000"/>
        </a:lnSpc>
        <a:spcBef>
          <a:spcPct val="0"/>
        </a:spcBef>
        <a:spcAft>
          <a:spcPct val="0"/>
        </a:spcAft>
        <a:defRPr sz="5400" kern="1200">
          <a:solidFill>
            <a:schemeClr val="tx2"/>
          </a:solidFill>
          <a:latin typeface="+mn-lt"/>
          <a:ea typeface="ＭＳ Ｐゴシック" charset="-128"/>
          <a:cs typeface="ＭＳ Ｐゴシック" charset="-128"/>
        </a:defRPr>
      </a:lvl1pPr>
      <a:lvl2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2pPr>
      <a:lvl3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3pPr>
      <a:lvl4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4pPr>
      <a:lvl5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5pPr>
      <a:lvl6pPr marL="4572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6pPr>
      <a:lvl7pPr marL="9144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7pPr>
      <a:lvl8pPr marL="13716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8pPr>
      <a:lvl9pPr marL="18288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9pPr>
    </p:titleStyle>
    <p:bodyStyle>
      <a:lvl1pPr marL="342900" indent="-342900" algn="l" rtl="0" eaLnBrk="1" fontAlgn="base" hangingPunct="1">
        <a:spcBef>
          <a:spcPts val="2400"/>
        </a:spcBef>
        <a:spcAft>
          <a:spcPct val="0"/>
        </a:spcAft>
        <a:buClr>
          <a:srgbClr val="BAABE3"/>
        </a:buClr>
        <a:buFont typeface="Candara" pitchFamily="-109" charset="0"/>
        <a:buChar char="•"/>
        <a:defRPr sz="2800" kern="1200">
          <a:solidFill>
            <a:schemeClr val="tx2"/>
          </a:solidFill>
          <a:latin typeface="+mn-lt"/>
          <a:ea typeface="ＭＳ Ｐゴシック" charset="-128"/>
          <a:cs typeface="ＭＳ Ｐゴシック" charset="-128"/>
        </a:defRPr>
      </a:lvl1pPr>
      <a:lvl2pPr marL="685800" indent="-336550" algn="l" rtl="0" eaLnBrk="1" fontAlgn="base" hangingPunct="1">
        <a:spcBef>
          <a:spcPts val="600"/>
        </a:spcBef>
        <a:spcAft>
          <a:spcPct val="0"/>
        </a:spcAft>
        <a:buClr>
          <a:schemeClr val="tx2"/>
        </a:buClr>
        <a:buFont typeface="Candara" pitchFamily="-109" charset="0"/>
        <a:buChar char="•"/>
        <a:defRPr sz="2600" kern="1200">
          <a:solidFill>
            <a:schemeClr val="tx2"/>
          </a:solidFill>
          <a:latin typeface="+mn-lt"/>
          <a:ea typeface="ＭＳ Ｐゴシック" charset="-128"/>
          <a:cs typeface="+mn-cs"/>
        </a:defRPr>
      </a:lvl2pPr>
      <a:lvl3pPr marL="1035050" indent="-349250" algn="l" rtl="0" eaLnBrk="1" fontAlgn="base" hangingPunct="1">
        <a:spcBef>
          <a:spcPts val="600"/>
        </a:spcBef>
        <a:spcAft>
          <a:spcPct val="0"/>
        </a:spcAft>
        <a:buClr>
          <a:srgbClr val="BAABE3"/>
        </a:buClr>
        <a:buFont typeface="Candara" pitchFamily="-109" charset="0"/>
        <a:buChar char="•"/>
        <a:defRPr sz="2400" kern="1200">
          <a:solidFill>
            <a:schemeClr val="tx2"/>
          </a:solidFill>
          <a:latin typeface="+mn-lt"/>
          <a:ea typeface="ＭＳ Ｐゴシック" charset="-128"/>
          <a:cs typeface="+mn-cs"/>
        </a:defRPr>
      </a:lvl3pPr>
      <a:lvl4pPr marL="1371600" indent="-336550" algn="l" rtl="0" eaLnBrk="1" fontAlgn="base" hangingPunct="1">
        <a:spcBef>
          <a:spcPts val="600"/>
        </a:spcBef>
        <a:spcAft>
          <a:spcPct val="0"/>
        </a:spcAft>
        <a:buClr>
          <a:schemeClr val="tx2"/>
        </a:buClr>
        <a:buFont typeface="Candara" pitchFamily="-109" charset="0"/>
        <a:buChar char="•"/>
        <a:defRPr sz="2200" kern="1200">
          <a:solidFill>
            <a:schemeClr val="tx2"/>
          </a:solidFill>
          <a:latin typeface="+mn-lt"/>
          <a:ea typeface="ＭＳ Ｐゴシック" charset="-128"/>
          <a:cs typeface="+mn-cs"/>
        </a:defRPr>
      </a:lvl4pPr>
      <a:lvl5pPr marL="1720850" indent="-349250" algn="l" rtl="0" eaLnBrk="1" fontAlgn="base" hangingPunct="1">
        <a:spcBef>
          <a:spcPts val="600"/>
        </a:spcBef>
        <a:spcAft>
          <a:spcPct val="0"/>
        </a:spcAft>
        <a:buClr>
          <a:srgbClr val="BAABE3"/>
        </a:buClr>
        <a:buFont typeface="Candara" pitchFamily="-109" charset="0"/>
        <a:buChar char="•"/>
        <a:defRPr sz="2000"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92163" y="39688"/>
            <a:ext cx="757078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792163" y="1762125"/>
            <a:ext cx="757078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51625"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latin typeface="Arial" charset="0"/>
                <a:ea typeface="Arial" charset="0"/>
                <a:cs typeface="Arial" charset="0"/>
              </a:defRPr>
            </a:lvl1pPr>
          </a:lstStyle>
          <a:p>
            <a:pPr>
              <a:defRPr/>
            </a:pPr>
            <a:endParaRPr lang="en-US" alt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solidFill>
                  <a:srgbClr val="A08BD6"/>
                </a:solidFill>
              </a:defRPr>
            </a:lvl1pPr>
          </a:lstStyle>
          <a:p>
            <a:pPr>
              <a:defRPr/>
            </a:pPr>
            <a:fld id="{DA011F4D-2475-41F1-A050-5621842133B4}" type="slidenum">
              <a:rPr lang="en-US"/>
              <a:pPr>
                <a:defRPr/>
              </a:pPr>
              <a:t>‹#›</a:t>
            </a:fld>
            <a:endParaRPr lang="en-US"/>
          </a:p>
        </p:txBody>
      </p:sp>
      <p:sp>
        <p:nvSpPr>
          <p:cNvPr id="5" name="Footer Placeholder 4"/>
          <p:cNvSpPr>
            <a:spLocks noGrp="1"/>
          </p:cNvSpPr>
          <p:nvPr>
            <p:ph type="ftr" sz="quarter" idx="3"/>
          </p:nvPr>
        </p:nvSpPr>
        <p:spPr>
          <a:xfrm>
            <a:off x="37147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latin typeface="Arial" charset="0"/>
                <a:ea typeface="Arial" charset="0"/>
                <a:cs typeface="Arial" charset="0"/>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840" r:id="rId14"/>
    <p:sldLayoutId id="2147483841" r:id="rId15"/>
  </p:sldLayoutIdLst>
  <p:txStyles>
    <p:titleStyle>
      <a:lvl1pPr algn="ctr" rtl="0" eaLnBrk="1" fontAlgn="base" hangingPunct="1">
        <a:lnSpc>
          <a:spcPts val="6000"/>
        </a:lnSpc>
        <a:spcBef>
          <a:spcPct val="0"/>
        </a:spcBef>
        <a:spcAft>
          <a:spcPct val="0"/>
        </a:spcAft>
        <a:defRPr sz="5400" kern="1200">
          <a:solidFill>
            <a:schemeClr val="tx2"/>
          </a:solidFill>
          <a:latin typeface="+mn-lt"/>
          <a:ea typeface="ＭＳ Ｐゴシック" charset="-128"/>
          <a:cs typeface="ＭＳ Ｐゴシック" charset="-128"/>
        </a:defRPr>
      </a:lvl1pPr>
      <a:lvl2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2pPr>
      <a:lvl3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3pPr>
      <a:lvl4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4pPr>
      <a:lvl5pPr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5pPr>
      <a:lvl6pPr marL="4572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6pPr>
      <a:lvl7pPr marL="9144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7pPr>
      <a:lvl8pPr marL="13716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8pPr>
      <a:lvl9pPr marL="1828800" algn="ctr" rtl="0" eaLnBrk="1" fontAlgn="base" hangingPunct="1">
        <a:lnSpc>
          <a:spcPts val="6000"/>
        </a:lnSpc>
        <a:spcBef>
          <a:spcPct val="0"/>
        </a:spcBef>
        <a:spcAft>
          <a:spcPct val="0"/>
        </a:spcAft>
        <a:defRPr sz="5400">
          <a:solidFill>
            <a:schemeClr val="tx2"/>
          </a:solidFill>
          <a:latin typeface="Candara" charset="0"/>
          <a:ea typeface="ＭＳ Ｐゴシック" charset="-128"/>
          <a:cs typeface="ＭＳ Ｐゴシック" charset="-128"/>
        </a:defRPr>
      </a:lvl9pPr>
    </p:titleStyle>
    <p:bodyStyle>
      <a:lvl1pPr marL="342900" indent="-342900" algn="l" rtl="0" eaLnBrk="1" fontAlgn="base" hangingPunct="1">
        <a:spcBef>
          <a:spcPts val="2400"/>
        </a:spcBef>
        <a:spcAft>
          <a:spcPct val="0"/>
        </a:spcAft>
        <a:buClr>
          <a:srgbClr val="BAABE3"/>
        </a:buClr>
        <a:buFont typeface="Candara" pitchFamily="-109" charset="0"/>
        <a:buChar char="•"/>
        <a:defRPr sz="2800" kern="1200">
          <a:solidFill>
            <a:schemeClr val="tx2"/>
          </a:solidFill>
          <a:latin typeface="+mn-lt"/>
          <a:ea typeface="ＭＳ Ｐゴシック" charset="-128"/>
          <a:cs typeface="ＭＳ Ｐゴシック" charset="-128"/>
        </a:defRPr>
      </a:lvl1pPr>
      <a:lvl2pPr marL="685800" indent="-336550" algn="l" rtl="0" eaLnBrk="1" fontAlgn="base" hangingPunct="1">
        <a:spcBef>
          <a:spcPts val="600"/>
        </a:spcBef>
        <a:spcAft>
          <a:spcPct val="0"/>
        </a:spcAft>
        <a:buClr>
          <a:schemeClr val="tx2"/>
        </a:buClr>
        <a:buFont typeface="Candara" pitchFamily="-109" charset="0"/>
        <a:buChar char="•"/>
        <a:defRPr sz="2600" kern="1200">
          <a:solidFill>
            <a:schemeClr val="tx2"/>
          </a:solidFill>
          <a:latin typeface="+mn-lt"/>
          <a:ea typeface="ＭＳ Ｐゴシック" charset="-128"/>
          <a:cs typeface="+mn-cs"/>
        </a:defRPr>
      </a:lvl2pPr>
      <a:lvl3pPr marL="1035050" indent="-349250" algn="l" rtl="0" eaLnBrk="1" fontAlgn="base" hangingPunct="1">
        <a:spcBef>
          <a:spcPts val="600"/>
        </a:spcBef>
        <a:spcAft>
          <a:spcPct val="0"/>
        </a:spcAft>
        <a:buClr>
          <a:srgbClr val="BAABE3"/>
        </a:buClr>
        <a:buFont typeface="Candara" pitchFamily="-109" charset="0"/>
        <a:buChar char="•"/>
        <a:defRPr sz="2400" kern="1200">
          <a:solidFill>
            <a:schemeClr val="tx2"/>
          </a:solidFill>
          <a:latin typeface="+mn-lt"/>
          <a:ea typeface="ＭＳ Ｐゴシック" charset="-128"/>
          <a:cs typeface="+mn-cs"/>
        </a:defRPr>
      </a:lvl3pPr>
      <a:lvl4pPr marL="1371600" indent="-336550" algn="l" rtl="0" eaLnBrk="1" fontAlgn="base" hangingPunct="1">
        <a:spcBef>
          <a:spcPts val="600"/>
        </a:spcBef>
        <a:spcAft>
          <a:spcPct val="0"/>
        </a:spcAft>
        <a:buClr>
          <a:schemeClr val="tx2"/>
        </a:buClr>
        <a:buFont typeface="Candara" pitchFamily="-109" charset="0"/>
        <a:buChar char="•"/>
        <a:defRPr sz="2200" kern="1200">
          <a:solidFill>
            <a:schemeClr val="tx2"/>
          </a:solidFill>
          <a:latin typeface="+mn-lt"/>
          <a:ea typeface="ＭＳ Ｐゴシック" charset="-128"/>
          <a:cs typeface="+mn-cs"/>
        </a:defRPr>
      </a:lvl4pPr>
      <a:lvl5pPr marL="1720850" indent="-349250" algn="l" rtl="0" eaLnBrk="1" fontAlgn="base" hangingPunct="1">
        <a:spcBef>
          <a:spcPts val="600"/>
        </a:spcBef>
        <a:spcAft>
          <a:spcPct val="0"/>
        </a:spcAft>
        <a:buClr>
          <a:srgbClr val="BAABE3"/>
        </a:buClr>
        <a:buFont typeface="Candara" pitchFamily="-109" charset="0"/>
        <a:buChar char="•"/>
        <a:defRPr sz="2000"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FCD208-DCCF-4839-9496-FD6E65EA2035}" type="datetimeFigureOut">
              <a:rPr lang="en-US" smtClean="0"/>
              <a:t>8/11/21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BBBC25B-3D66-4188-9712-D846E553C0D2}" type="slidenum">
              <a:rPr lang="en-US" smtClean="0"/>
              <a:t>‹#›</a:t>
            </a:fld>
            <a:endParaRPr lang="en-US"/>
          </a:p>
        </p:txBody>
      </p:sp>
    </p:spTree>
    <p:extLst>
      <p:ext uri="{BB962C8B-B14F-4D97-AF65-F5344CB8AC3E}">
        <p14:creationId xmlns:p14="http://schemas.microsoft.com/office/powerpoint/2010/main" val="113965139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wmf"/><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www.transunion.com/?" TargetMode="External"/><Relationship Id="rId1" Type="http://schemas.openxmlformats.org/officeDocument/2006/relationships/slideLayout" Target="../slideLayouts/slideLayout39.xml"/><Relationship Id="rId5" Type="http://schemas.openxmlformats.org/officeDocument/2006/relationships/image" Target="../media/image37.jpeg"/><Relationship Id="rId4" Type="http://schemas.openxmlformats.org/officeDocument/2006/relationships/image" Target="../media/image36.gif"/></Relationships>
</file>

<file path=ppt/slides/_rels/slide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gif"/><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onsumerfinance.gov/" TargetMode="Externa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onsumerfinance.gov/ask-cfpb/how-do-i-dispute-an-error-on-my-credit-report-en-314/" TargetMode="Externa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apprisen.com/" TargetMode="Externa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wmf"/><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jpe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jpe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jpe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hyperlink" Target="http://www.nslds.ed.gov/" TargetMode="External"/><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8" Type="http://schemas.openxmlformats.org/officeDocument/2006/relationships/hyperlink" Target="https://www.nslds.ed.gov/nslds_SA/SaBrowserInfoAndSetup.do" TargetMode="External"/><Relationship Id="rId13" Type="http://schemas.openxmlformats.org/officeDocument/2006/relationships/image" Target="../media/image54.jpeg"/><Relationship Id="rId3" Type="http://schemas.openxmlformats.org/officeDocument/2006/relationships/hyperlink" Target="https://www.nslds.ed.gov/nslds_SA/SaSwitchLang.do" TargetMode="External"/><Relationship Id="rId7" Type="http://schemas.openxmlformats.org/officeDocument/2006/relationships/hyperlink" Target="https://www.nslds.ed.gov/nslds_SA/SaGlossary.do" TargetMode="External"/><Relationship Id="rId12"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49.xml"/><Relationship Id="rId6" Type="http://schemas.openxmlformats.org/officeDocument/2006/relationships/hyperlink" Target="https://www.nslds.ed.gov/nslds_SA/SaEcWelcome.do" TargetMode="External"/><Relationship Id="rId11" Type="http://schemas.openxmlformats.org/officeDocument/2006/relationships/hyperlink" Target="http://www.pin.ed.gov/" TargetMode="External"/><Relationship Id="rId5" Type="http://schemas.openxmlformats.org/officeDocument/2006/relationships/hyperlink" Target="https://www.nslds.ed.gov/nslds_SA/SaPrivacyConfirmation.do" TargetMode="External"/><Relationship Id="rId15" Type="http://schemas.openxmlformats.org/officeDocument/2006/relationships/image" Target="../media/image56.gif"/><Relationship Id="rId10" Type="http://schemas.openxmlformats.org/officeDocument/2006/relationships/hyperlink" Target="https://www.nslds.ed.gov/nslds_SA/SaContact.do" TargetMode="External"/><Relationship Id="rId4" Type="http://schemas.openxmlformats.org/officeDocument/2006/relationships/hyperlink" Target="#afterNav"/><Relationship Id="rId9" Type="http://schemas.openxmlformats.org/officeDocument/2006/relationships/hyperlink" Target="https://www.nslds.ed.gov/nslds_SA/SaFaq.do" TargetMode="External"/><Relationship Id="rId14" Type="http://schemas.openxmlformats.org/officeDocument/2006/relationships/image" Target="../media/image55.gif"/></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tudentloans.gov/" TargetMode="Externa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886" y="1662603"/>
            <a:ext cx="6898574" cy="2420471"/>
          </a:xfrm>
        </p:spPr>
        <p:txBody>
          <a:bodyPr>
            <a:normAutofit fontScale="90000"/>
          </a:bodyPr>
          <a:lstStyle/>
          <a:p>
            <a:r>
              <a:rPr lang="en-US" sz="6000" dirty="0">
                <a:solidFill>
                  <a:schemeClr val="tx1"/>
                </a:solidFill>
              </a:rPr>
              <a:t>Building Economic Advocacy Strategies </a:t>
            </a:r>
            <a:br>
              <a:rPr lang="en-US" sz="6000" dirty="0"/>
            </a:br>
            <a:r>
              <a:rPr lang="en-US" sz="6000" dirty="0"/>
              <a:t>	</a:t>
            </a:r>
          </a:p>
        </p:txBody>
      </p:sp>
      <p:sp>
        <p:nvSpPr>
          <p:cNvPr id="3" name="Subtitle 2"/>
          <p:cNvSpPr>
            <a:spLocks noGrp="1"/>
          </p:cNvSpPr>
          <p:nvPr>
            <p:ph type="subTitle" idx="1"/>
          </p:nvPr>
        </p:nvSpPr>
        <p:spPr>
          <a:xfrm>
            <a:off x="772886" y="3424052"/>
            <a:ext cx="6899564" cy="1295400"/>
          </a:xfrm>
        </p:spPr>
        <p:txBody>
          <a:bodyPr>
            <a:normAutofit/>
          </a:bodyPr>
          <a:lstStyle/>
          <a:p>
            <a:r>
              <a:rPr lang="en-US" sz="2800" dirty="0"/>
              <a:t>Financial Education Core Competencies</a:t>
            </a:r>
          </a:p>
        </p:txBody>
      </p:sp>
      <p:pic>
        <p:nvPicPr>
          <p:cNvPr id="6" name="Picture 5">
            <a:extLst>
              <a:ext uri="{FF2B5EF4-FFF2-40B4-BE49-F238E27FC236}">
                <a16:creationId xmlns:a16="http://schemas.microsoft.com/office/drawing/2014/main" id="{FB5B33B4-0B1E-8F4E-A45C-B945EAFE0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746670"/>
            <a:ext cx="5486400" cy="930513"/>
          </a:xfrm>
          <a:prstGeom prst="rect">
            <a:avLst/>
          </a:prstGeom>
        </p:spPr>
      </p:pic>
    </p:spTree>
    <p:extLst>
      <p:ext uri="{BB962C8B-B14F-4D97-AF65-F5344CB8AC3E}">
        <p14:creationId xmlns:p14="http://schemas.microsoft.com/office/powerpoint/2010/main" val="1424705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81000"/>
            <a:ext cx="978812" cy="5251451"/>
          </a:xfrm>
        </p:spPr>
        <p:txBody>
          <a:bodyPr>
            <a:normAutofit/>
          </a:bodyPr>
          <a:lstStyle/>
          <a:p>
            <a:r>
              <a:rPr lang="en-US" sz="4400" dirty="0">
                <a:solidFill>
                  <a:schemeClr val="bg1"/>
                </a:solidFill>
              </a:rPr>
              <a:t>Activity</a:t>
            </a:r>
          </a:p>
        </p:txBody>
      </p:sp>
      <p:sp>
        <p:nvSpPr>
          <p:cNvPr id="3" name="Vertical Text Placeholder 2"/>
          <p:cNvSpPr>
            <a:spLocks noGrp="1"/>
          </p:cNvSpPr>
          <p:nvPr>
            <p:ph type="body" orient="vert" idx="1"/>
          </p:nvPr>
        </p:nvSpPr>
        <p:spPr>
          <a:xfrm rot="16200000">
            <a:off x="1866900" y="-495300"/>
            <a:ext cx="3962400" cy="6629400"/>
          </a:xfrm>
        </p:spPr>
        <p:txBody>
          <a:bodyPr/>
          <a:lstStyle/>
          <a:p>
            <a:r>
              <a:rPr lang="en-US" dirty="0"/>
              <a:t>As a group, let’s brainstorm about some of the pitfalls and barriers clients you serve might encounter as they work toward self-sufficiency.</a:t>
            </a:r>
          </a:p>
          <a:p>
            <a:r>
              <a:rPr lang="en-US" dirty="0"/>
              <a:t>Remember: Pitfalls=what we cause for ourselves; Barriers=systemic issues/policies over which we do NOT have control</a:t>
            </a:r>
          </a:p>
        </p:txBody>
      </p:sp>
      <p:pic>
        <p:nvPicPr>
          <p:cNvPr id="5" name="Picture 4"/>
          <p:cNvPicPr>
            <a:picLocks noChangeAspect="1"/>
          </p:cNvPicPr>
          <p:nvPr/>
        </p:nvPicPr>
        <p:blipFill>
          <a:blip r:embed="rId2"/>
          <a:stretch>
            <a:fillRect/>
          </a:stretch>
        </p:blipFill>
        <p:spPr>
          <a:xfrm>
            <a:off x="2743199" y="3048000"/>
            <a:ext cx="3657601" cy="2771875"/>
          </a:xfrm>
          <a:prstGeom prst="rect">
            <a:avLst/>
          </a:prstGeom>
        </p:spPr>
      </p:pic>
      <p:pic>
        <p:nvPicPr>
          <p:cNvPr id="6" name="Picture 5">
            <a:extLst>
              <a:ext uri="{FF2B5EF4-FFF2-40B4-BE49-F238E27FC236}">
                <a16:creationId xmlns:a16="http://schemas.microsoft.com/office/drawing/2014/main" id="{46037F45-AFAA-1745-AE5A-7CC460E39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66312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991600" cy="4832092"/>
          </a:xfrm>
          <a:prstGeom prst="rect">
            <a:avLst/>
          </a:prstGeom>
          <a:noFill/>
        </p:spPr>
        <p:txBody>
          <a:bodyPr wrap="square" rtlCol="0">
            <a:spAutoFit/>
          </a:bodyPr>
          <a:lstStyle/>
          <a:p>
            <a:pPr algn="ctr"/>
            <a:r>
              <a:rPr lang="en-US" sz="4400" dirty="0"/>
              <a:t>This activity can help clients identify barriers that are out of their control – racism, the economy - and pitfalls that they can work to overcome – self-doubt, lack of education – as they create goals and action steps.</a:t>
            </a:r>
          </a:p>
        </p:txBody>
      </p:sp>
      <p:sp>
        <p:nvSpPr>
          <p:cNvPr id="5" name="Rectangle 4"/>
          <p:cNvSpPr/>
          <p:nvPr/>
        </p:nvSpPr>
        <p:spPr>
          <a:xfrm>
            <a:off x="457200" y="5562600"/>
            <a:ext cx="8382000" cy="8925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600" dirty="0"/>
              <a:t>“You’re braver than you believe, and stronger than you seem, and smarter than you think.” –A.A. Milne</a:t>
            </a:r>
          </a:p>
        </p:txBody>
      </p:sp>
    </p:spTree>
    <p:extLst>
      <p:ext uri="{BB962C8B-B14F-4D97-AF65-F5344CB8AC3E}">
        <p14:creationId xmlns:p14="http://schemas.microsoft.com/office/powerpoint/2010/main" val="117398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263524"/>
            <a:ext cx="978812" cy="5943601"/>
          </a:xfrm>
        </p:spPr>
        <p:txBody>
          <a:bodyPr>
            <a:noAutofit/>
          </a:bodyPr>
          <a:lstStyle/>
          <a:p>
            <a:r>
              <a:rPr lang="en-US" dirty="0">
                <a:solidFill>
                  <a:schemeClr val="bg1"/>
                </a:solidFill>
              </a:rPr>
              <a:t>Financial Education Modules </a:t>
            </a:r>
          </a:p>
        </p:txBody>
      </p:sp>
      <p:sp>
        <p:nvSpPr>
          <p:cNvPr id="3" name="Vertical Text Placeholder 2"/>
          <p:cNvSpPr>
            <a:spLocks noGrp="1"/>
          </p:cNvSpPr>
          <p:nvPr>
            <p:ph type="body" orient="vert" idx="1"/>
          </p:nvPr>
        </p:nvSpPr>
        <p:spPr/>
        <p:txBody>
          <a:bodyPr vert="horz"/>
          <a:lstStyle/>
          <a:p>
            <a:r>
              <a:rPr lang="en-US" sz="3600" dirty="0"/>
              <a:t>Module I: Goals </a:t>
            </a:r>
          </a:p>
          <a:p>
            <a:r>
              <a:rPr lang="en-US" sz="3600" dirty="0"/>
              <a:t>Module II: Budgeting </a:t>
            </a:r>
          </a:p>
          <a:p>
            <a:r>
              <a:rPr lang="en-US" sz="3600" dirty="0"/>
              <a:t>Module III: Credit</a:t>
            </a:r>
          </a:p>
          <a:p>
            <a:endParaRPr lang="en-US" dirty="0"/>
          </a:p>
        </p:txBody>
      </p:sp>
      <p:pic>
        <p:nvPicPr>
          <p:cNvPr id="4" name="Picture 3">
            <a:extLst>
              <a:ext uri="{FF2B5EF4-FFF2-40B4-BE49-F238E27FC236}">
                <a16:creationId xmlns:a16="http://schemas.microsoft.com/office/drawing/2014/main" id="{B48AA0AD-EC6B-5B4B-A3B1-1BE96735E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93221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Module I: Goals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445" y="1676400"/>
            <a:ext cx="6553200" cy="4368800"/>
          </a:xfrm>
          <a:prstGeom prst="rect">
            <a:avLst/>
          </a:prstGeom>
        </p:spPr>
      </p:pic>
      <p:pic>
        <p:nvPicPr>
          <p:cNvPr id="4" name="Picture 3">
            <a:extLst>
              <a:ext uri="{FF2B5EF4-FFF2-40B4-BE49-F238E27FC236}">
                <a16:creationId xmlns:a16="http://schemas.microsoft.com/office/drawing/2014/main" id="{E8E1B567-8757-8E4A-A78A-498DB9D7A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73074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Defining Financial Goals</a:t>
            </a:r>
          </a:p>
        </p:txBody>
      </p:sp>
      <p:sp>
        <p:nvSpPr>
          <p:cNvPr id="3" name="Content Placeholder 2"/>
          <p:cNvSpPr>
            <a:spLocks noGrp="1"/>
          </p:cNvSpPr>
          <p:nvPr>
            <p:ph idx="1"/>
          </p:nvPr>
        </p:nvSpPr>
        <p:spPr>
          <a:xfrm>
            <a:off x="607620" y="1551877"/>
            <a:ext cx="7570787" cy="4791075"/>
          </a:xfrm>
          <a:ln>
            <a:solidFill>
              <a:schemeClr val="accent1"/>
            </a:solidFill>
          </a:ln>
        </p:spPr>
        <p:txBody>
          <a:bodyPr>
            <a:noAutofit/>
          </a:bodyPr>
          <a:lstStyle/>
          <a:p>
            <a:r>
              <a:rPr lang="en-US" sz="2400" dirty="0"/>
              <a:t>Financial goals can be . . .</a:t>
            </a:r>
          </a:p>
          <a:p>
            <a:pPr lvl="1"/>
            <a:r>
              <a:rPr lang="en-US" sz="2000" b="1" dirty="0"/>
              <a:t>Short-term</a:t>
            </a:r>
            <a:r>
              <a:rPr lang="en-US" sz="2000" dirty="0"/>
              <a:t> </a:t>
            </a:r>
          </a:p>
          <a:p>
            <a:pPr lvl="2"/>
            <a:r>
              <a:rPr lang="en-US" sz="2000" dirty="0"/>
              <a:t>get current on bills, pay bills on time for 3 months, open bank account, review credit report, gather paperwork</a:t>
            </a:r>
          </a:p>
          <a:p>
            <a:pPr lvl="1"/>
            <a:r>
              <a:rPr lang="en-US" sz="2000" b="1" dirty="0"/>
              <a:t>Mid-term</a:t>
            </a:r>
          </a:p>
          <a:p>
            <a:pPr lvl="2"/>
            <a:r>
              <a:rPr lang="en-US" sz="2000" dirty="0"/>
              <a:t>Transportation (bike, car) purchase, pay off credit card balance, emergency savings fund</a:t>
            </a:r>
            <a:endParaRPr lang="en-US" sz="2400" dirty="0"/>
          </a:p>
          <a:p>
            <a:pPr lvl="1"/>
            <a:r>
              <a:rPr lang="en-US" sz="2000" b="1" dirty="0"/>
              <a:t>Long-term</a:t>
            </a:r>
            <a:r>
              <a:rPr lang="en-US" sz="2000" dirty="0"/>
              <a:t> </a:t>
            </a:r>
          </a:p>
          <a:p>
            <a:pPr marL="1275080" lvl="2" indent="-457200"/>
            <a:r>
              <a:rPr lang="en-US" sz="2000" dirty="0"/>
              <a:t>home purchase, education fund, retirement savings</a:t>
            </a:r>
          </a:p>
        </p:txBody>
      </p:sp>
      <p:pic>
        <p:nvPicPr>
          <p:cNvPr id="4" name="Picture 3"/>
          <p:cNvPicPr>
            <a:picLocks noChangeAspect="1"/>
          </p:cNvPicPr>
          <p:nvPr/>
        </p:nvPicPr>
        <p:blipFill>
          <a:blip r:embed="rId2"/>
          <a:stretch>
            <a:fillRect/>
          </a:stretch>
        </p:blipFill>
        <p:spPr>
          <a:xfrm>
            <a:off x="5867400" y="706184"/>
            <a:ext cx="2513757" cy="1691386"/>
          </a:xfrm>
          <a:prstGeom prst="rect">
            <a:avLst/>
          </a:prstGeom>
        </p:spPr>
      </p:pic>
      <p:pic>
        <p:nvPicPr>
          <p:cNvPr id="5" name="Picture 4">
            <a:extLst>
              <a:ext uri="{FF2B5EF4-FFF2-40B4-BE49-F238E27FC236}">
                <a16:creationId xmlns:a16="http://schemas.microsoft.com/office/drawing/2014/main" id="{B219E230-1B95-2942-86D8-7567F3181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634714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5259"/>
            <a:ext cx="3612776" cy="856281"/>
          </a:xfrm>
        </p:spPr>
        <p:txBody>
          <a:bodyPr>
            <a:normAutofit/>
          </a:bodyPr>
          <a:lstStyle/>
          <a:p>
            <a:r>
              <a:rPr lang="en-US" sz="4400" b="1" dirty="0"/>
              <a:t>SMART Goals</a:t>
            </a:r>
          </a:p>
        </p:txBody>
      </p:sp>
      <p:sp>
        <p:nvSpPr>
          <p:cNvPr id="7" name="Content Placeholder 6"/>
          <p:cNvSpPr>
            <a:spLocks noGrp="1"/>
          </p:cNvSpPr>
          <p:nvPr>
            <p:ph idx="1"/>
          </p:nvPr>
        </p:nvSpPr>
        <p:spPr>
          <a:xfrm>
            <a:off x="4876800" y="1295400"/>
            <a:ext cx="3813174" cy="4800600"/>
          </a:xfrm>
        </p:spPr>
        <p:txBody>
          <a:bodyPr>
            <a:normAutofit fontScale="92500" lnSpcReduction="10000"/>
          </a:bodyPr>
          <a:lstStyle/>
          <a:p>
            <a:r>
              <a:rPr lang="en-US" sz="2800" dirty="0"/>
              <a:t>Remind you what is most important to you</a:t>
            </a:r>
          </a:p>
          <a:p>
            <a:r>
              <a:rPr lang="en-US" sz="2800" dirty="0"/>
              <a:t>Keep you focused and help you make spending decisions</a:t>
            </a:r>
          </a:p>
          <a:p>
            <a:r>
              <a:rPr lang="en-US" sz="2800" dirty="0"/>
              <a:t>Help you develop clear action steps</a:t>
            </a:r>
          </a:p>
          <a:p>
            <a:r>
              <a:rPr lang="en-US" sz="2800" dirty="0"/>
              <a:t>Help you identify resources you might need</a:t>
            </a:r>
          </a:p>
          <a:p>
            <a:endParaRPr lang="en-US" dirty="0"/>
          </a:p>
          <a:p>
            <a:endParaRPr lang="en-US" dirty="0"/>
          </a:p>
          <a:p>
            <a:endParaRPr lang="en-US" dirty="0"/>
          </a:p>
        </p:txBody>
      </p:sp>
      <p:sp>
        <p:nvSpPr>
          <p:cNvPr id="8" name="Text Placeholder 7"/>
          <p:cNvSpPr>
            <a:spLocks noGrp="1"/>
          </p:cNvSpPr>
          <p:nvPr>
            <p:ph type="body" sz="half" idx="2"/>
          </p:nvPr>
        </p:nvSpPr>
        <p:spPr/>
        <p:txBody>
          <a:bodyPr/>
          <a:lstStyle/>
          <a:p>
            <a:endParaRPr lang="en-US"/>
          </a:p>
        </p:txBody>
      </p:sp>
      <p:pic>
        <p:nvPicPr>
          <p:cNvPr id="6" name="Picture 7" descr="smart goal set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69916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E1B270B-D2D1-7647-909F-35926F8F5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815066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a:xfrm>
            <a:off x="7924800" y="457200"/>
            <a:ext cx="978812" cy="5251451"/>
          </a:xfrm>
        </p:spPr>
        <p:txBody>
          <a:bodyPr>
            <a:normAutofit fontScale="90000"/>
          </a:bodyPr>
          <a:lstStyle/>
          <a:p>
            <a:r>
              <a:rPr lang="en-US" sz="4400" dirty="0">
                <a:solidFill>
                  <a:schemeClr val="bg1"/>
                </a:solidFill>
              </a:rPr>
              <a:t>SMART Goals Activity</a:t>
            </a:r>
          </a:p>
        </p:txBody>
      </p:sp>
      <p:sp>
        <p:nvSpPr>
          <p:cNvPr id="7" name="Content Placeholder 6"/>
          <p:cNvSpPr>
            <a:spLocks noGrp="1"/>
          </p:cNvSpPr>
          <p:nvPr>
            <p:ph type="body" orient="vert" idx="1"/>
          </p:nvPr>
        </p:nvSpPr>
        <p:spPr>
          <a:xfrm rot="16200000">
            <a:off x="1142997" y="3"/>
            <a:ext cx="5562606" cy="6629400"/>
          </a:xfrm>
        </p:spPr>
        <p:txBody>
          <a:bodyPr>
            <a:normAutofit/>
          </a:bodyPr>
          <a:lstStyle/>
          <a:p>
            <a:pPr marL="0" indent="0">
              <a:buNone/>
            </a:pPr>
            <a:r>
              <a:rPr lang="en-US" sz="2800" b="1" dirty="0">
                <a:solidFill>
                  <a:schemeClr val="accent1"/>
                </a:solidFill>
              </a:rPr>
              <a:t>SMART Goals: Let’s Practice! </a:t>
            </a:r>
            <a:endParaRPr lang="en-US" b="1" dirty="0">
              <a:solidFill>
                <a:schemeClr val="accent1"/>
              </a:solidFill>
            </a:endParaRPr>
          </a:p>
          <a:p>
            <a:pPr marL="0" indent="0">
              <a:buNone/>
            </a:pPr>
            <a:r>
              <a:rPr lang="en-US" dirty="0"/>
              <a:t>Identify one financial goal you would like to achieve in the next year</a:t>
            </a:r>
          </a:p>
          <a:p>
            <a:pPr marL="0" indent="0">
              <a:buNone/>
            </a:pPr>
            <a:r>
              <a:rPr lang="en-US" dirty="0"/>
              <a:t>Write down at least 3 to 5 action steps needed to achieve that goal</a:t>
            </a:r>
          </a:p>
          <a:p>
            <a:pPr marL="0" indent="0">
              <a:buNone/>
            </a:pPr>
            <a:r>
              <a:rPr lang="en-US" dirty="0"/>
              <a:t>What can you do </a:t>
            </a:r>
            <a:r>
              <a:rPr lang="en-US" b="1" i="1" dirty="0"/>
              <a:t>today</a:t>
            </a:r>
            <a:r>
              <a:rPr lang="en-US" dirty="0"/>
              <a:t> to work toward that goal?</a:t>
            </a:r>
          </a:p>
          <a:p>
            <a:pPr marL="0" indent="0">
              <a:buNone/>
            </a:pPr>
            <a:r>
              <a:rPr lang="en-US" dirty="0"/>
              <a:t>Next week?</a:t>
            </a:r>
          </a:p>
          <a:p>
            <a:pPr marL="0" indent="0">
              <a:buNone/>
            </a:pPr>
            <a:r>
              <a:rPr lang="en-US" dirty="0"/>
              <a:t>Next month?</a:t>
            </a:r>
          </a:p>
          <a:p>
            <a:pPr marL="0" indent="0">
              <a:buNone/>
            </a:pPr>
            <a:r>
              <a:rPr lang="en-US" dirty="0"/>
              <a:t>In the next six months?</a:t>
            </a:r>
          </a:p>
          <a:p>
            <a:pPr marL="0" indent="0">
              <a:buNone/>
            </a:pPr>
            <a:endParaRPr lang="en-US" dirty="0"/>
          </a:p>
          <a:p>
            <a:pPr marL="0" indent="0">
              <a:buNone/>
            </a:pPr>
            <a:r>
              <a:rPr lang="en-US" dirty="0"/>
              <a:t>Need a SMART Goal template? Google it! There a few different versions out there so use what you think would work best. </a:t>
            </a:r>
          </a:p>
          <a:p>
            <a:pPr marL="0" indent="0">
              <a:buNone/>
            </a:pPr>
            <a:r>
              <a:rPr lang="en-US" dirty="0"/>
              <a:t>Or, create your own!</a:t>
            </a:r>
          </a:p>
          <a:p>
            <a:endParaRPr lang="en-US" dirty="0"/>
          </a:p>
          <a:p>
            <a:endParaRPr lang="en-US" dirty="0"/>
          </a:p>
        </p:txBody>
      </p:sp>
      <p:pic>
        <p:nvPicPr>
          <p:cNvPr id="4" name="Picture 3">
            <a:extLst>
              <a:ext uri="{FF2B5EF4-FFF2-40B4-BE49-F238E27FC236}">
                <a16:creationId xmlns:a16="http://schemas.microsoft.com/office/drawing/2014/main" id="{49471E2B-A626-7D4C-9049-21E3520CA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43493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oals.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9623" b="9623"/>
          <a:stretch/>
        </p:blipFill>
        <p:spPr>
          <a:xfrm>
            <a:off x="4343400" y="3276600"/>
            <a:ext cx="4505213" cy="2729452"/>
          </a:xfrm>
        </p:spPr>
      </p:pic>
      <p:sp>
        <p:nvSpPr>
          <p:cNvPr id="8" name="Text Placeholder 7"/>
          <p:cNvSpPr>
            <a:spLocks noGrp="1"/>
          </p:cNvSpPr>
          <p:nvPr>
            <p:ph type="body" sz="half" idx="2"/>
          </p:nvPr>
        </p:nvSpPr>
        <p:spPr>
          <a:xfrm>
            <a:off x="456692" y="381000"/>
            <a:ext cx="8230616" cy="6324600"/>
          </a:xfrm>
        </p:spPr>
        <p:txBody>
          <a:bodyPr>
            <a:normAutofit/>
          </a:bodyPr>
          <a:lstStyle/>
          <a:p>
            <a:r>
              <a:rPr lang="en-US" sz="3600" dirty="0"/>
              <a:t>Goals should be written down and should include:</a:t>
            </a:r>
          </a:p>
          <a:p>
            <a:pPr marL="285750" indent="-285750">
              <a:buFont typeface="Arial"/>
              <a:buChar char="•"/>
            </a:pPr>
            <a:r>
              <a:rPr lang="en-US" sz="3200" dirty="0"/>
              <a:t>Action steps</a:t>
            </a:r>
          </a:p>
          <a:p>
            <a:pPr marL="285750" indent="-285750">
              <a:buFont typeface="Arial"/>
              <a:buChar char="•"/>
            </a:pPr>
            <a:r>
              <a:rPr lang="en-US" sz="3200" dirty="0"/>
              <a:t>Resources required</a:t>
            </a:r>
          </a:p>
          <a:p>
            <a:endParaRPr lang="en-US" sz="3200" dirty="0"/>
          </a:p>
          <a:p>
            <a:r>
              <a:rPr lang="en-US" sz="3600" i="1" dirty="0"/>
              <a:t>Review often and </a:t>
            </a:r>
          </a:p>
          <a:p>
            <a:r>
              <a:rPr lang="en-US" sz="3600" i="1" dirty="0"/>
              <a:t>revise as necessary!</a:t>
            </a:r>
          </a:p>
        </p:txBody>
      </p:sp>
      <p:pic>
        <p:nvPicPr>
          <p:cNvPr id="4" name="Picture 3">
            <a:extLst>
              <a:ext uri="{FF2B5EF4-FFF2-40B4-BE49-F238E27FC236}">
                <a16:creationId xmlns:a16="http://schemas.microsoft.com/office/drawing/2014/main" id="{E4918D25-3C98-E848-9479-630FE82E8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38496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step to go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55876"/>
            <a:ext cx="6854252" cy="529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24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1752600"/>
            <a:ext cx="9144000" cy="5334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t> </a:t>
            </a:r>
          </a:p>
        </p:txBody>
      </p:sp>
      <p:sp>
        <p:nvSpPr>
          <p:cNvPr id="50180" name="Text Box 4"/>
          <p:cNvSpPr txBox="1">
            <a:spLocks noChangeArrowheads="1"/>
          </p:cNvSpPr>
          <p:nvPr/>
        </p:nvSpPr>
        <p:spPr bwMode="auto">
          <a:xfrm>
            <a:off x="228600" y="38100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spcBef>
                <a:spcPts val="1200"/>
              </a:spcBef>
              <a:spcAft>
                <a:spcPts val="300"/>
              </a:spcAft>
              <a:defRPr/>
            </a:pPr>
            <a:r>
              <a:rPr lang="en-US" sz="3200" b="1" dirty="0">
                <a:solidFill>
                  <a:schemeClr val="accent1"/>
                </a:solidFill>
              </a:rPr>
              <a:t>Financial Case Management</a:t>
            </a:r>
            <a:endParaRPr lang="en-US" sz="3200" b="1" dirty="0">
              <a:solidFill>
                <a:schemeClr val="accent1"/>
              </a:solidFill>
              <a:effectLst>
                <a:outerShdw blurRad="38100" dist="38100" dir="2700000" algn="tl">
                  <a:srgbClr val="C0C0C0"/>
                </a:outerShdw>
              </a:effectLst>
              <a:latin typeface="Arial" charset="0"/>
              <a:ea typeface="+mn-ea"/>
              <a:cs typeface="Arial" charset="0"/>
            </a:endParaRPr>
          </a:p>
        </p:txBody>
      </p:sp>
      <p:sp>
        <p:nvSpPr>
          <p:cNvPr id="26627" name="Text Box 5"/>
          <p:cNvSpPr txBox="1">
            <a:spLocks noChangeArrowheads="1"/>
          </p:cNvSpPr>
          <p:nvPr/>
        </p:nvSpPr>
        <p:spPr bwMode="auto">
          <a:xfrm>
            <a:off x="457200" y="10668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endParaRPr lang="en-US" sz="1800"/>
          </a:p>
        </p:txBody>
      </p:sp>
      <p:sp>
        <p:nvSpPr>
          <p:cNvPr id="26628" name="Text Box 6"/>
          <p:cNvSpPr txBox="1">
            <a:spLocks noChangeArrowheads="1"/>
          </p:cNvSpPr>
          <p:nvPr/>
        </p:nvSpPr>
        <p:spPr bwMode="auto">
          <a:xfrm>
            <a:off x="228600" y="1754188"/>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60000"/>
              </a:spcBef>
              <a:buFont typeface="Wingdings" pitchFamily="2" charset="2"/>
              <a:buNone/>
            </a:pPr>
            <a:r>
              <a:rPr lang="en-US" sz="2800" b="1" dirty="0">
                <a:solidFill>
                  <a:schemeClr val="bg1"/>
                </a:solidFill>
              </a:rPr>
              <a:t>Setting financial goals </a:t>
            </a:r>
            <a:r>
              <a:rPr lang="en-US" sz="2800" b="1" i="1" dirty="0">
                <a:solidFill>
                  <a:schemeClr val="bg1"/>
                </a:solidFill>
              </a:rPr>
              <a:t>can</a:t>
            </a:r>
            <a:r>
              <a:rPr lang="en-US" sz="2800" b="1" dirty="0">
                <a:solidFill>
                  <a:schemeClr val="bg1"/>
                </a:solidFill>
              </a:rPr>
              <a:t> lead to:</a:t>
            </a:r>
          </a:p>
        </p:txBody>
      </p:sp>
      <p:pic>
        <p:nvPicPr>
          <p:cNvPr id="26629" name="Picture 7"/>
          <p:cNvPicPr>
            <a:picLocks noChangeAspect="1" noChangeArrowheads="1"/>
          </p:cNvPicPr>
          <p:nvPr/>
        </p:nvPicPr>
        <p:blipFill>
          <a:blip r:embed="rId3">
            <a:extLst>
              <a:ext uri="{28A0092B-C50C-407E-A947-70E740481C1C}">
                <a14:useLocalDpi xmlns:a14="http://schemas.microsoft.com/office/drawing/2010/main" val="0"/>
              </a:ext>
            </a:extLst>
          </a:blip>
          <a:srcRect l="3094" t="3125" r="3094" b="15627"/>
          <a:stretch>
            <a:fillRect/>
          </a:stretch>
        </p:blipFill>
        <p:spPr bwMode="auto">
          <a:xfrm>
            <a:off x="6781800" y="152400"/>
            <a:ext cx="2133600" cy="1387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0" name="Slide Number Placeholder 9"/>
          <p:cNvSpPr txBox="1">
            <a:spLocks noGrp="1"/>
          </p:cNvSpPr>
          <p:nvPr/>
        </p:nvSpPr>
        <p:spPr bwMode="auto">
          <a:xfrm>
            <a:off x="3733800" y="65532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en-US" sz="1400" dirty="0"/>
          </a:p>
        </p:txBody>
      </p:sp>
      <p:sp>
        <p:nvSpPr>
          <p:cNvPr id="26631" name="Rectangle 7"/>
          <p:cNvSpPr>
            <a:spLocks noChangeArrowheads="1"/>
          </p:cNvSpPr>
          <p:nvPr/>
        </p:nvSpPr>
        <p:spPr bwMode="auto">
          <a:xfrm>
            <a:off x="914400" y="2438400"/>
            <a:ext cx="7315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01638" indent="-401638">
              <a:spcBef>
                <a:spcPct val="50000"/>
              </a:spcBef>
              <a:buClr>
                <a:schemeClr val="bg1"/>
              </a:buClr>
              <a:buFont typeface="Wingdings" pitchFamily="2" charset="2"/>
              <a:buChar char="n"/>
            </a:pPr>
            <a:r>
              <a:rPr lang="en-US" sz="2000" dirty="0">
                <a:ea typeface="SimHei" pitchFamily="49" charset="-122"/>
              </a:rPr>
              <a:t>Having a plan for spending and saving money</a:t>
            </a:r>
          </a:p>
          <a:p>
            <a:pPr marL="401638" indent="-401638">
              <a:spcBef>
                <a:spcPct val="50000"/>
              </a:spcBef>
              <a:buClr>
                <a:schemeClr val="bg1"/>
              </a:buClr>
              <a:buFont typeface="Wingdings" pitchFamily="2" charset="2"/>
              <a:buChar char="n"/>
            </a:pPr>
            <a:r>
              <a:rPr lang="en-US" sz="2000" dirty="0">
                <a:ea typeface="SimHei" pitchFamily="49" charset="-122"/>
              </a:rPr>
              <a:t>Feeling more financially secure</a:t>
            </a:r>
          </a:p>
          <a:p>
            <a:pPr marL="401638" indent="-401638">
              <a:spcBef>
                <a:spcPct val="50000"/>
              </a:spcBef>
              <a:buClr>
                <a:schemeClr val="bg1"/>
              </a:buClr>
              <a:buFont typeface="Wingdings" pitchFamily="2" charset="2"/>
              <a:buChar char="n"/>
            </a:pPr>
            <a:r>
              <a:rPr lang="en-US" sz="2000" dirty="0">
                <a:ea typeface="SimHei" pitchFamily="49" charset="-122"/>
              </a:rPr>
              <a:t>Being able to pay bills when they are due</a:t>
            </a:r>
          </a:p>
          <a:p>
            <a:pPr marL="401638" indent="-401638">
              <a:spcBef>
                <a:spcPct val="50000"/>
              </a:spcBef>
              <a:buClr>
                <a:schemeClr val="bg1"/>
              </a:buClr>
              <a:buFont typeface="Wingdings" pitchFamily="2" charset="2"/>
              <a:buChar char="n"/>
            </a:pPr>
            <a:r>
              <a:rPr lang="en-US" sz="2000" dirty="0">
                <a:ea typeface="SimHei" pitchFamily="49" charset="-122"/>
              </a:rPr>
              <a:t>Having 3-6 months of living expenses saved (emergency savings)</a:t>
            </a:r>
          </a:p>
          <a:p>
            <a:pPr marL="401638" indent="-401638">
              <a:spcBef>
                <a:spcPct val="50000"/>
              </a:spcBef>
              <a:buClr>
                <a:schemeClr val="bg1"/>
              </a:buClr>
              <a:buFont typeface="Wingdings" pitchFamily="2" charset="2"/>
              <a:buChar char="n"/>
            </a:pPr>
            <a:r>
              <a:rPr lang="en-US" sz="2000" dirty="0">
                <a:ea typeface="SimHei" pitchFamily="49" charset="-122"/>
              </a:rPr>
              <a:t>Being free of credit card or other debt</a:t>
            </a:r>
          </a:p>
          <a:p>
            <a:pPr marL="401638" indent="-401638">
              <a:spcBef>
                <a:spcPct val="50000"/>
              </a:spcBef>
              <a:buClr>
                <a:schemeClr val="bg1"/>
              </a:buClr>
              <a:buFont typeface="Wingdings" pitchFamily="2" charset="2"/>
              <a:buChar char="n"/>
            </a:pPr>
            <a:r>
              <a:rPr lang="en-US" sz="2000" dirty="0">
                <a:ea typeface="SimHei" pitchFamily="49" charset="-122"/>
              </a:rPr>
              <a:t>Attending post-secondary education (self or family)</a:t>
            </a:r>
          </a:p>
          <a:p>
            <a:pPr marL="401638" indent="-401638">
              <a:spcBef>
                <a:spcPct val="50000"/>
              </a:spcBef>
              <a:buClr>
                <a:schemeClr val="bg1"/>
              </a:buClr>
              <a:buFont typeface="Wingdings" pitchFamily="2" charset="2"/>
              <a:buChar char="n"/>
            </a:pPr>
            <a:r>
              <a:rPr lang="en-US" sz="2000" dirty="0">
                <a:ea typeface="SimHei" pitchFamily="49" charset="-122"/>
              </a:rPr>
              <a:t>Owning means for transportation</a:t>
            </a:r>
          </a:p>
          <a:p>
            <a:pPr marL="401638" indent="-401638">
              <a:spcBef>
                <a:spcPct val="50000"/>
              </a:spcBef>
              <a:buClr>
                <a:schemeClr val="bg1"/>
              </a:buClr>
              <a:buFont typeface="Wingdings" pitchFamily="2" charset="2"/>
              <a:buChar char="n"/>
            </a:pPr>
            <a:r>
              <a:rPr lang="en-US" sz="2000" dirty="0">
                <a:ea typeface="SimHei" pitchFamily="49" charset="-122"/>
              </a:rPr>
              <a:t>Home ownership</a:t>
            </a:r>
          </a:p>
        </p:txBody>
      </p:sp>
      <p:pic>
        <p:nvPicPr>
          <p:cNvPr id="9" name="Picture 8">
            <a:extLst>
              <a:ext uri="{FF2B5EF4-FFF2-40B4-BE49-F238E27FC236}">
                <a16:creationId xmlns:a16="http://schemas.microsoft.com/office/drawing/2014/main" id="{250794DF-2920-1B4C-9DD1-5FAC619C0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400141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a:t>
            </a:r>
          </a:p>
        </p:txBody>
      </p:sp>
      <p:sp>
        <p:nvSpPr>
          <p:cNvPr id="3" name="Content Placeholder 2"/>
          <p:cNvSpPr>
            <a:spLocks noGrp="1"/>
          </p:cNvSpPr>
          <p:nvPr>
            <p:ph idx="1"/>
          </p:nvPr>
        </p:nvSpPr>
        <p:spPr>
          <a:xfrm>
            <a:off x="533401" y="1762125"/>
            <a:ext cx="8077200" cy="4289425"/>
          </a:xfrm>
        </p:spPr>
        <p:txBody>
          <a:bodyPr>
            <a:normAutofit lnSpcReduction="10000"/>
          </a:bodyPr>
          <a:lstStyle/>
          <a:p>
            <a:pPr marL="349250" lvl="1" indent="0">
              <a:buNone/>
            </a:pPr>
            <a:r>
              <a:rPr lang="en-US" sz="2800" dirty="0"/>
              <a:t>To understand concepts of personal financial management and strategies – including group and one-on-one activities - for ensuring that your clients understand the following:</a:t>
            </a:r>
          </a:p>
          <a:p>
            <a:pPr lvl="1"/>
            <a:r>
              <a:rPr lang="en-US" sz="2800" dirty="0"/>
              <a:t>Financial goals</a:t>
            </a:r>
          </a:p>
          <a:p>
            <a:pPr lvl="1"/>
            <a:r>
              <a:rPr lang="en-US" sz="2800" dirty="0"/>
              <a:t>How to create and manage a budget</a:t>
            </a:r>
          </a:p>
          <a:p>
            <a:pPr lvl="1"/>
            <a:r>
              <a:rPr lang="en-US" sz="2800" dirty="0"/>
              <a:t>Credit management</a:t>
            </a:r>
          </a:p>
          <a:p>
            <a:pPr lvl="1"/>
            <a:r>
              <a:rPr lang="en-US" sz="2800" dirty="0"/>
              <a:t>Financial services</a:t>
            </a:r>
          </a:p>
          <a:p>
            <a:pPr lvl="1"/>
            <a:r>
              <a:rPr lang="en-US" sz="2800" dirty="0"/>
              <a:t>Student loan basics</a:t>
            </a:r>
          </a:p>
          <a:p>
            <a:pPr marL="349250" lvl="1" indent="0">
              <a:buNone/>
            </a:pPr>
            <a:endParaRPr lang="en-US" sz="2800" dirty="0"/>
          </a:p>
          <a:p>
            <a:pPr marL="349250" lvl="1" indent="0">
              <a:buNone/>
            </a:pPr>
            <a:endParaRPr lang="en-US" sz="2800" dirty="0"/>
          </a:p>
          <a:p>
            <a:endParaRPr lang="en-US" dirty="0"/>
          </a:p>
        </p:txBody>
      </p:sp>
      <p:pic>
        <p:nvPicPr>
          <p:cNvPr id="4" name="Picture 3">
            <a:extLst>
              <a:ext uri="{FF2B5EF4-FFF2-40B4-BE49-F238E27FC236}">
                <a16:creationId xmlns:a16="http://schemas.microsoft.com/office/drawing/2014/main" id="{A108DD59-9BD5-B149-A357-BCE4A3A12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788231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228600" y="533400"/>
            <a:ext cx="662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200"/>
              </a:spcBef>
              <a:spcAft>
                <a:spcPts val="300"/>
              </a:spcAft>
            </a:pPr>
            <a:r>
              <a:rPr lang="en-US" sz="3200" b="1" dirty="0">
                <a:solidFill>
                  <a:schemeClr val="accent1"/>
                </a:solidFill>
              </a:rPr>
              <a:t>Effective Case Management: Overcoming Barriers</a:t>
            </a:r>
            <a:endParaRPr lang="en-US" sz="3200" b="1" dirty="0">
              <a:solidFill>
                <a:schemeClr val="accent1"/>
              </a:solidFill>
              <a:effectLst>
                <a:outerShdw blurRad="38100" dist="38100" dir="2700000" algn="tl">
                  <a:srgbClr val="C0C0C0"/>
                </a:outerShdw>
              </a:effectLst>
              <a:cs typeface="Arial" pitchFamily="34" charset="0"/>
            </a:endParaRPr>
          </a:p>
        </p:txBody>
      </p:sp>
      <p:sp>
        <p:nvSpPr>
          <p:cNvPr id="32772" name="Text Box 6"/>
          <p:cNvSpPr txBox="1">
            <a:spLocks noChangeArrowheads="1"/>
          </p:cNvSpPr>
          <p:nvPr/>
        </p:nvSpPr>
        <p:spPr bwMode="auto">
          <a:xfrm>
            <a:off x="571500" y="1676400"/>
            <a:ext cx="8191500" cy="5078313"/>
          </a:xfrm>
          <a:prstGeom prst="rect">
            <a:avLst/>
          </a:prstGeom>
          <a:noFill/>
          <a:ln w="9525">
            <a:noFill/>
            <a:miter lim="800000"/>
            <a:headEnd/>
            <a:tailEnd/>
          </a:ln>
        </p:spPr>
        <p:txBody>
          <a:bodyPr>
            <a:spAutoFit/>
          </a:bodyPr>
          <a:lstStyle/>
          <a:p>
            <a:pPr>
              <a:spcBef>
                <a:spcPct val="60000"/>
              </a:spcBef>
              <a:defRPr/>
            </a:pPr>
            <a:r>
              <a:rPr lang="en-US" sz="2000" b="1" dirty="0">
                <a:ea typeface="+mn-ea"/>
                <a:cs typeface="Arial" pitchFamily="34" charset="0"/>
              </a:rPr>
              <a:t>Step One:</a:t>
            </a:r>
            <a:r>
              <a:rPr lang="en-US" sz="2000" dirty="0">
                <a:ea typeface="+mn-ea"/>
                <a:cs typeface="Arial" pitchFamily="34" charset="0"/>
              </a:rPr>
              <a:t>  	</a:t>
            </a:r>
            <a:r>
              <a:rPr lang="en-US" sz="2000" b="1" dirty="0">
                <a:ea typeface="+mn-ea"/>
                <a:cs typeface="Arial" pitchFamily="34" charset="0"/>
              </a:rPr>
              <a:t>Help your client become informed. </a:t>
            </a:r>
            <a:endParaRPr lang="en-US" sz="2000" dirty="0">
              <a:ea typeface="+mn-ea"/>
              <a:cs typeface="Arial" pitchFamily="34" charset="0"/>
            </a:endParaRPr>
          </a:p>
          <a:p>
            <a:pPr>
              <a:spcBef>
                <a:spcPct val="50000"/>
              </a:spcBef>
              <a:buClr>
                <a:schemeClr val="bg1"/>
              </a:buClr>
              <a:defRPr/>
            </a:pPr>
            <a:r>
              <a:rPr lang="en-US" sz="2000" b="1" dirty="0">
                <a:ea typeface="+mn-ea"/>
                <a:cs typeface="Arial" pitchFamily="34" charset="0"/>
              </a:rPr>
              <a:t>Step Two:  	Assist in the evaluation of personal finances. Look 		for ways to save money immediately.</a:t>
            </a:r>
          </a:p>
          <a:p>
            <a:pPr>
              <a:defRPr/>
            </a:pPr>
            <a:endParaRPr lang="en-US" sz="2000" b="1" dirty="0">
              <a:ea typeface="+mn-ea"/>
              <a:cs typeface="Arial" pitchFamily="34" charset="0"/>
            </a:endParaRPr>
          </a:p>
          <a:p>
            <a:pPr>
              <a:defRPr/>
            </a:pPr>
            <a:r>
              <a:rPr lang="en-US" sz="2000" b="1" dirty="0">
                <a:ea typeface="+mn-ea"/>
                <a:cs typeface="Arial" pitchFamily="34" charset="0"/>
              </a:rPr>
              <a:t>Step Three:</a:t>
            </a:r>
            <a:r>
              <a:rPr lang="en-US" sz="2000" dirty="0">
                <a:ea typeface="+mn-ea"/>
                <a:cs typeface="Arial" pitchFamily="34" charset="0"/>
              </a:rPr>
              <a:t>  	</a:t>
            </a:r>
            <a:r>
              <a:rPr lang="en-US" sz="2000" b="1" dirty="0">
                <a:ea typeface="+mn-ea"/>
                <a:cs typeface="Arial" pitchFamily="34" charset="0"/>
              </a:rPr>
              <a:t>Discuss and prepare for best and worst case 			scenarios. </a:t>
            </a:r>
          </a:p>
          <a:p>
            <a:pPr marL="401638" indent="-401638">
              <a:buFont typeface="Arial" panose="020B0604020202020204" pitchFamily="34" charset="0"/>
              <a:buChar char="•"/>
              <a:defRPr/>
            </a:pPr>
            <a:endParaRPr lang="en-US" sz="2000" dirty="0">
              <a:ea typeface="+mn-ea"/>
              <a:cs typeface="Arial" pitchFamily="34" charset="0"/>
            </a:endParaRPr>
          </a:p>
          <a:p>
            <a:pPr>
              <a:defRPr/>
            </a:pPr>
            <a:r>
              <a:rPr lang="en-US" sz="2000" b="1" dirty="0">
                <a:ea typeface="+mn-ea"/>
                <a:cs typeface="Arial" pitchFamily="34" charset="0"/>
              </a:rPr>
              <a:t>Step Four:</a:t>
            </a:r>
            <a:r>
              <a:rPr lang="en-US" sz="2000" dirty="0">
                <a:ea typeface="+mn-ea"/>
                <a:cs typeface="Arial" pitchFamily="34" charset="0"/>
              </a:rPr>
              <a:t>  	</a:t>
            </a:r>
            <a:r>
              <a:rPr lang="en-US" sz="2000" b="1" dirty="0">
                <a:ea typeface="+mn-ea"/>
                <a:cs typeface="Arial" pitchFamily="34" charset="0"/>
              </a:rPr>
              <a:t>Set goals and take action. </a:t>
            </a:r>
          </a:p>
          <a:p>
            <a:pPr marL="401638" indent="-401638">
              <a:buFont typeface="Arial" panose="020B0604020202020204" pitchFamily="34" charset="0"/>
              <a:buChar char="•"/>
              <a:defRPr/>
            </a:pPr>
            <a:endParaRPr lang="en-US" sz="2000" dirty="0">
              <a:ea typeface="+mn-ea"/>
              <a:cs typeface="Arial" pitchFamily="34" charset="0"/>
            </a:endParaRPr>
          </a:p>
          <a:p>
            <a:pPr>
              <a:defRPr/>
            </a:pPr>
            <a:r>
              <a:rPr lang="en-US" sz="2000" b="1" dirty="0">
                <a:ea typeface="+mn-ea"/>
                <a:cs typeface="Arial" pitchFamily="34" charset="0"/>
              </a:rPr>
              <a:t>Step Five:	Follow the plan and adjust as needed. </a:t>
            </a:r>
          </a:p>
          <a:p>
            <a:pPr algn="ctr">
              <a:defRPr/>
            </a:pPr>
            <a:endParaRPr lang="en-US" b="1" dirty="0">
              <a:cs typeface="Arial" pitchFamily="34" charset="0"/>
            </a:endParaRPr>
          </a:p>
          <a:p>
            <a:pPr algn="ctr">
              <a:defRPr/>
            </a:pPr>
            <a:r>
              <a:rPr lang="en-US" sz="2800" b="1" dirty="0">
                <a:ea typeface="+mn-ea"/>
                <a:cs typeface="Arial" pitchFamily="34" charset="0"/>
              </a:rPr>
              <a:t>Begin with baby steps. Meet regularly. Have a goal for each meeting and an overall goal plan!</a:t>
            </a:r>
            <a:endParaRPr lang="en-US" sz="2800" dirty="0">
              <a:ea typeface="+mn-ea"/>
              <a:cs typeface="Arial" pitchFamily="34" charset="0"/>
            </a:endParaRPr>
          </a:p>
          <a:p>
            <a:pPr marL="401638" indent="-401638">
              <a:defRPr/>
            </a:pPr>
            <a:endParaRPr lang="en-US" sz="2000" b="1" dirty="0">
              <a:ea typeface="+mn-ea"/>
              <a:cs typeface="Arial" pitchFamily="34" charset="0"/>
            </a:endParaRPr>
          </a:p>
          <a:p>
            <a:pPr marL="401638" indent="-401638">
              <a:defRPr/>
            </a:pPr>
            <a:endParaRPr lang="en-US" sz="2000" dirty="0">
              <a:ea typeface="+mn-ea"/>
              <a:cs typeface="Arial" pitchFamily="34" charset="0"/>
            </a:endParaRPr>
          </a:p>
        </p:txBody>
      </p:sp>
      <p:sp>
        <p:nvSpPr>
          <p:cNvPr id="2" name="Rectangle 12"/>
          <p:cNvSpPr>
            <a:spLocks noChangeArrowheads="1"/>
          </p:cNvSpPr>
          <p:nvPr/>
        </p:nvSpPr>
        <p:spPr bwMode="auto">
          <a:xfrm>
            <a:off x="3657600" y="64770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endParaRPr lang="en-US" sz="1400" dirty="0"/>
          </a:p>
        </p:txBody>
      </p:sp>
      <p:pic>
        <p:nvPicPr>
          <p:cNvPr id="5" name="Picture 4">
            <a:extLst>
              <a:ext uri="{FF2B5EF4-FFF2-40B4-BE49-F238E27FC236}">
                <a16:creationId xmlns:a16="http://schemas.microsoft.com/office/drawing/2014/main" id="{DE4131FC-D375-FB42-BA52-FF374F679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413845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705601" cy="1320800"/>
          </a:xfrm>
        </p:spPr>
        <p:txBody>
          <a:bodyPr>
            <a:normAutofit fontScale="90000"/>
          </a:bodyPr>
          <a:lstStyle/>
          <a:p>
            <a:r>
              <a:rPr lang="en-US" sz="4800" b="1" dirty="0"/>
              <a:t>Things to Consider: Goals </a:t>
            </a:r>
          </a:p>
        </p:txBody>
      </p:sp>
      <p:sp>
        <p:nvSpPr>
          <p:cNvPr id="3" name="Content Placeholder 2"/>
          <p:cNvSpPr>
            <a:spLocks noGrp="1"/>
          </p:cNvSpPr>
          <p:nvPr>
            <p:ph idx="1"/>
          </p:nvPr>
        </p:nvSpPr>
        <p:spPr>
          <a:xfrm>
            <a:off x="381000" y="1524000"/>
            <a:ext cx="7570787" cy="5181600"/>
          </a:xfrm>
        </p:spPr>
        <p:txBody>
          <a:bodyPr/>
          <a:lstStyle/>
          <a:p>
            <a:r>
              <a:rPr lang="en-US" sz="2400" dirty="0"/>
              <a:t>Help clients articulate- Where are you now?    Where do you want to be?</a:t>
            </a:r>
          </a:p>
          <a:p>
            <a:r>
              <a:rPr lang="en-US" sz="2400" dirty="0"/>
              <a:t>Focus on Realistic Goals </a:t>
            </a:r>
          </a:p>
          <a:p>
            <a:r>
              <a:rPr lang="en-US" sz="2400" dirty="0"/>
              <a:t>Celebrate Small Victories </a:t>
            </a:r>
          </a:p>
          <a:p>
            <a:r>
              <a:rPr lang="en-US" sz="2400" dirty="0"/>
              <a:t>Define “stability” in real terms, quantifiable goals when folks say it’s their goal </a:t>
            </a:r>
          </a:p>
          <a:p>
            <a:r>
              <a:rPr lang="en-US" sz="2400" dirty="0"/>
              <a:t>Provide good tools and encouragement </a:t>
            </a:r>
          </a:p>
          <a:p>
            <a:endParaRPr lang="en-US" dirty="0"/>
          </a:p>
        </p:txBody>
      </p:sp>
      <p:pic>
        <p:nvPicPr>
          <p:cNvPr id="4" name="Picture 3">
            <a:extLst>
              <a:ext uri="{FF2B5EF4-FFF2-40B4-BE49-F238E27FC236}">
                <a16:creationId xmlns:a16="http://schemas.microsoft.com/office/drawing/2014/main" id="{64BAEE92-FB27-6743-8257-DCDD5D4D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4103063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4384" y="539338"/>
            <a:ext cx="978812" cy="5251451"/>
          </a:xfrm>
        </p:spPr>
        <p:txBody>
          <a:bodyPr vert="vert"/>
          <a:lstStyle/>
          <a:p>
            <a:r>
              <a:rPr lang="en-US" dirty="0">
                <a:solidFill>
                  <a:schemeClr val="bg1"/>
                </a:solidFill>
              </a:rPr>
              <a:t>Module II: Budgeting </a:t>
            </a:r>
          </a:p>
        </p:txBody>
      </p:sp>
      <p:sp>
        <p:nvSpPr>
          <p:cNvPr id="3" name="Vertical Text Placeholder 2"/>
          <p:cNvSpPr>
            <a:spLocks noGrp="1"/>
          </p:cNvSpPr>
          <p:nvPr>
            <p:ph type="body" orient="vert" idx="1"/>
          </p:nvPr>
        </p:nvSpPr>
        <p:spPr/>
        <p:txBody>
          <a:bodyPr vert="wordArtVert"/>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295400"/>
            <a:ext cx="5181600" cy="3456127"/>
          </a:xfrm>
          <a:prstGeom prst="rect">
            <a:avLst/>
          </a:prstGeom>
        </p:spPr>
      </p:pic>
      <p:pic>
        <p:nvPicPr>
          <p:cNvPr id="6" name="Picture 5">
            <a:extLst>
              <a:ext uri="{FF2B5EF4-FFF2-40B4-BE49-F238E27FC236}">
                <a16:creationId xmlns:a16="http://schemas.microsoft.com/office/drawing/2014/main" id="{DD82D357-2F1F-814D-AF96-DA1C917A2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73533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419600"/>
            <a:ext cx="8382000" cy="1447800"/>
          </a:xfrm>
        </p:spPr>
        <p:txBody>
          <a:bodyPr>
            <a:noAutofit/>
          </a:bodyPr>
          <a:lstStyle/>
          <a:p>
            <a:r>
              <a:rPr lang="en-US" sz="4000" dirty="0"/>
              <a:t>Spending &amp; Savings Planning</a:t>
            </a:r>
          </a:p>
        </p:txBody>
      </p:sp>
      <p:pic>
        <p:nvPicPr>
          <p:cNvPr id="5" name="Picture Placeholder 4" descr="BU005290.png"/>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7243" t="-14452" r="-12857" b="-11808"/>
          <a:stretch/>
        </p:blipFill>
        <p:spPr>
          <a:xfrm>
            <a:off x="1981200" y="584904"/>
            <a:ext cx="4602146" cy="3822363"/>
          </a:xfrm>
        </p:spPr>
      </p:pic>
      <p:pic>
        <p:nvPicPr>
          <p:cNvPr id="4" name="Picture 3">
            <a:extLst>
              <a:ext uri="{FF2B5EF4-FFF2-40B4-BE49-F238E27FC236}">
                <a16:creationId xmlns:a16="http://schemas.microsoft.com/office/drawing/2014/main" id="{B6FE6EC0-D3E6-2E42-B286-5E9EACCC5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91983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17" y="346770"/>
            <a:ext cx="8153400" cy="4031873"/>
          </a:xfrm>
          <a:prstGeom prst="rect">
            <a:avLst/>
          </a:prstGeom>
          <a:noFill/>
        </p:spPr>
        <p:txBody>
          <a:bodyPr wrap="square" rtlCol="0">
            <a:spAutoFit/>
          </a:bodyPr>
          <a:lstStyle/>
          <a:p>
            <a:r>
              <a:rPr lang="en-US" sz="3200" dirty="0"/>
              <a:t>In order to become or remain self-sufficient or to reach your financial goals, you must:</a:t>
            </a:r>
          </a:p>
          <a:p>
            <a:endParaRPr lang="en-US" sz="3200" dirty="0"/>
          </a:p>
          <a:p>
            <a:pPr marL="285750" indent="-285750">
              <a:buFont typeface="Arial"/>
              <a:buChar char="•"/>
            </a:pPr>
            <a:r>
              <a:rPr lang="en-US" sz="3200" dirty="0"/>
              <a:t>Understand your spending</a:t>
            </a:r>
          </a:p>
          <a:p>
            <a:pPr marL="285750" indent="-285750">
              <a:buFont typeface="Arial"/>
              <a:buChar char="•"/>
            </a:pPr>
            <a:r>
              <a:rPr lang="en-US" sz="3200" dirty="0"/>
              <a:t>Determine ways to save</a:t>
            </a:r>
          </a:p>
          <a:p>
            <a:pPr marL="285750" indent="-285750">
              <a:buFont typeface="Arial"/>
              <a:buChar char="•"/>
            </a:pPr>
            <a:r>
              <a:rPr lang="en-US" sz="3200" dirty="0"/>
              <a:t>Create a spending &amp; savings plan (budget) and stick to it!</a:t>
            </a:r>
          </a:p>
        </p:txBody>
      </p:sp>
      <p:pic>
        <p:nvPicPr>
          <p:cNvPr id="5" name="Picture 2" descr="C:\Users\user\AppData\Local\Microsoft\Windows\Temporary Internet Files\Content.IE5\2C8GJSWI\MC90038257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4489050"/>
            <a:ext cx="2022180" cy="2022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40BE75A-1C4F-0D47-8F44-507F0F230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4152051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Income &amp; Expenses</a:t>
            </a:r>
          </a:p>
        </p:txBody>
      </p:sp>
      <p:sp>
        <p:nvSpPr>
          <p:cNvPr id="5" name="Content Placeholder 4"/>
          <p:cNvSpPr>
            <a:spLocks noGrp="1"/>
          </p:cNvSpPr>
          <p:nvPr>
            <p:ph idx="1"/>
          </p:nvPr>
        </p:nvSpPr>
        <p:spPr>
          <a:xfrm>
            <a:off x="4958299" y="2438400"/>
            <a:ext cx="2590800" cy="3222625"/>
          </a:xfrm>
        </p:spPr>
        <p:txBody>
          <a:bodyPr/>
          <a:lstStyle/>
          <a:p>
            <a:pPr marL="0" indent="0" algn="ctr">
              <a:buNone/>
            </a:pPr>
            <a:r>
              <a:rPr lang="en-US" b="1" dirty="0"/>
              <a:t>A “spending plan” is a plan for using your income to meet your monthly financial obligations and cover all other expenses.</a:t>
            </a:r>
          </a:p>
          <a:p>
            <a:pPr marL="0" indent="0">
              <a:buNone/>
            </a:pPr>
            <a:endParaRPr lang="en-US" dirty="0"/>
          </a:p>
        </p:txBody>
      </p:sp>
      <p:pic>
        <p:nvPicPr>
          <p:cNvPr id="6" name="Picture 2" descr="http://www.cartoonstock.com/lowres/aba0637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 y="1600200"/>
            <a:ext cx="4854893" cy="5151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7294D4-607D-3A4B-974F-964E0D182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56317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 create a spending plan…	</a:t>
            </a:r>
          </a:p>
        </p:txBody>
      </p:sp>
      <p:sp>
        <p:nvSpPr>
          <p:cNvPr id="3" name="Content Placeholder 2"/>
          <p:cNvSpPr>
            <a:spLocks noGrp="1"/>
          </p:cNvSpPr>
          <p:nvPr>
            <p:ph idx="1"/>
          </p:nvPr>
        </p:nvSpPr>
        <p:spPr>
          <a:xfrm>
            <a:off x="228600" y="1524001"/>
            <a:ext cx="8686799" cy="5181600"/>
          </a:xfrm>
        </p:spPr>
        <p:txBody>
          <a:bodyPr/>
          <a:lstStyle/>
          <a:p>
            <a:r>
              <a:rPr lang="en-US" dirty="0"/>
              <a:t>You must know the following:</a:t>
            </a:r>
          </a:p>
          <a:p>
            <a:pPr lvl="1"/>
            <a:r>
              <a:rPr lang="en-US" dirty="0"/>
              <a:t>Income</a:t>
            </a:r>
          </a:p>
          <a:p>
            <a:pPr lvl="2"/>
            <a:r>
              <a:rPr lang="en-US" dirty="0"/>
              <a:t>Be sure to use NET income (after all payroll deductions) and to calculate accurately</a:t>
            </a:r>
          </a:p>
          <a:p>
            <a:pPr lvl="1"/>
            <a:r>
              <a:rPr lang="en-US" dirty="0"/>
              <a:t>Fixed expenses</a:t>
            </a:r>
          </a:p>
          <a:p>
            <a:pPr lvl="2"/>
            <a:r>
              <a:rPr lang="en-US" dirty="0"/>
              <a:t>Don’t forget to include periodic expenses such as car insurance or trash pick-up</a:t>
            </a:r>
          </a:p>
          <a:p>
            <a:pPr lvl="1"/>
            <a:r>
              <a:rPr lang="en-US" dirty="0"/>
              <a:t>Variable expenses</a:t>
            </a:r>
          </a:p>
          <a:p>
            <a:pPr lvl="2"/>
            <a:r>
              <a:rPr lang="en-US" dirty="0"/>
              <a:t>Some variable expenses can be turned into fixed expenses </a:t>
            </a:r>
          </a:p>
          <a:p>
            <a:pPr lvl="2"/>
            <a:endParaRPr lang="en-US" dirty="0"/>
          </a:p>
          <a:p>
            <a:pPr marL="0" lvl="2" indent="0" algn="ctr">
              <a:buNone/>
              <a:tabLst>
                <a:tab pos="735013" algn="l"/>
              </a:tabLst>
            </a:pPr>
            <a:r>
              <a:rPr lang="en-US" b="1" dirty="0"/>
              <a:t>INCOME – (FIXED + VARIABLE EXPENSES)</a:t>
            </a:r>
          </a:p>
        </p:txBody>
      </p:sp>
      <p:pic>
        <p:nvPicPr>
          <p:cNvPr id="4" name="Picture 3">
            <a:extLst>
              <a:ext uri="{FF2B5EF4-FFF2-40B4-BE49-F238E27FC236}">
                <a16:creationId xmlns:a16="http://schemas.microsoft.com/office/drawing/2014/main" id="{C71CE871-FAAE-394C-8B02-2597AAF5B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714696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Strategies</a:t>
            </a:r>
          </a:p>
        </p:txBody>
      </p:sp>
      <p:sp>
        <p:nvSpPr>
          <p:cNvPr id="3" name="Content Placeholder 2"/>
          <p:cNvSpPr>
            <a:spLocks noGrp="1"/>
          </p:cNvSpPr>
          <p:nvPr>
            <p:ph idx="1"/>
          </p:nvPr>
        </p:nvSpPr>
        <p:spPr>
          <a:xfrm>
            <a:off x="609600" y="1762125"/>
            <a:ext cx="7924799" cy="4867275"/>
          </a:xfrm>
        </p:spPr>
        <p:txBody>
          <a:bodyPr>
            <a:normAutofit/>
          </a:bodyPr>
          <a:lstStyle/>
          <a:p>
            <a:pPr marL="0" indent="0">
              <a:buClr>
                <a:schemeClr val="tx2"/>
              </a:buClr>
              <a:buNone/>
            </a:pPr>
            <a:r>
              <a:rPr lang="en-US" sz="3600" dirty="0"/>
              <a:t>Pay yourself also!</a:t>
            </a:r>
          </a:p>
          <a:p>
            <a:pPr lvl="1"/>
            <a:r>
              <a:rPr lang="en-US" sz="3600" dirty="0"/>
              <a:t>Budget for savings. Shoot for 10%, but save something regularly - even if it is $5/month.</a:t>
            </a:r>
          </a:p>
          <a:p>
            <a:pPr lvl="1"/>
            <a:r>
              <a:rPr lang="en-US" sz="3600" dirty="0"/>
              <a:t>Set up direct deposit.</a:t>
            </a:r>
          </a:p>
          <a:p>
            <a:pPr marL="336550" lvl="1"/>
            <a:endParaRPr lang="en-US" dirty="0"/>
          </a:p>
        </p:txBody>
      </p:sp>
      <p:pic>
        <p:nvPicPr>
          <p:cNvPr id="4" name="Picture 3">
            <a:extLst>
              <a:ext uri="{FF2B5EF4-FFF2-40B4-BE49-F238E27FC236}">
                <a16:creationId xmlns:a16="http://schemas.microsoft.com/office/drawing/2014/main" id="{8A8E319E-4779-674E-B6FD-F192BC551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50502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Spending Habits</a:t>
            </a:r>
          </a:p>
        </p:txBody>
      </p:sp>
      <p:sp>
        <p:nvSpPr>
          <p:cNvPr id="3" name="Content Placeholder 2"/>
          <p:cNvSpPr>
            <a:spLocks noGrp="1"/>
          </p:cNvSpPr>
          <p:nvPr>
            <p:ph idx="1"/>
          </p:nvPr>
        </p:nvSpPr>
        <p:spPr>
          <a:xfrm>
            <a:off x="152400" y="1600200"/>
            <a:ext cx="4495799" cy="4952999"/>
          </a:xfrm>
        </p:spPr>
        <p:txBody>
          <a:bodyPr>
            <a:normAutofit/>
          </a:bodyPr>
          <a:lstStyle/>
          <a:p>
            <a:r>
              <a:rPr lang="en-US" sz="2400" dirty="0"/>
              <a:t>What we think we spend and what we actually spend are often different!</a:t>
            </a:r>
          </a:p>
          <a:p>
            <a:r>
              <a:rPr lang="en-US" sz="2400" dirty="0"/>
              <a:t>Ask clients to keep track of their spending for one week, then for one month, without leaving anything out.</a:t>
            </a:r>
          </a:p>
          <a:p>
            <a:pPr lvl="1"/>
            <a:r>
              <a:rPr lang="en-US" sz="2400" dirty="0"/>
              <a:t>Give folks the tools to do this: </a:t>
            </a:r>
            <a:r>
              <a:rPr lang="en-US" sz="2000" dirty="0"/>
              <a:t>envelopes, notebook, calendar, etc.</a:t>
            </a:r>
          </a:p>
        </p:txBody>
      </p:sp>
      <p:sp>
        <p:nvSpPr>
          <p:cNvPr id="4" name="TextBox 3"/>
          <p:cNvSpPr txBox="1"/>
          <p:nvPr/>
        </p:nvSpPr>
        <p:spPr>
          <a:xfrm>
            <a:off x="5410200" y="1676400"/>
            <a:ext cx="3429000" cy="4154984"/>
          </a:xfrm>
          <a:prstGeom prst="rect">
            <a:avLst/>
          </a:prstGeom>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2200" b="1" u="sng" dirty="0"/>
              <a:t>BE AWARE:</a:t>
            </a:r>
          </a:p>
          <a:p>
            <a:r>
              <a:rPr lang="en-US" sz="2200" dirty="0"/>
              <a:t>DV survivors have often had their spending controlled or monitored by their abuser, so this exercise may be a trigger.  Explain the purpose of this exercise, that it is voluntary, and that you will not be “monitoring” their spending.</a:t>
            </a:r>
          </a:p>
        </p:txBody>
      </p:sp>
    </p:spTree>
    <p:extLst>
      <p:ext uri="{BB962C8B-B14F-4D97-AF65-F5344CB8AC3E}">
        <p14:creationId xmlns:p14="http://schemas.microsoft.com/office/powerpoint/2010/main" val="751981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1772"/>
            <a:ext cx="8534399" cy="1412875"/>
          </a:xfrm>
        </p:spPr>
        <p:txBody>
          <a:bodyPr/>
          <a:lstStyle/>
          <a:p>
            <a:r>
              <a:rPr lang="en-US" b="1" dirty="0"/>
              <a:t>Marketing</a:t>
            </a:r>
            <a:r>
              <a:rPr lang="en-US" dirty="0"/>
              <a:t>              		</a:t>
            </a:r>
            <a:r>
              <a:rPr lang="en-US" b="1" dirty="0"/>
              <a:t>Spending</a:t>
            </a:r>
          </a:p>
        </p:txBody>
      </p:sp>
      <p:sp>
        <p:nvSpPr>
          <p:cNvPr id="3" name="Right Arrow 2"/>
          <p:cNvSpPr/>
          <p:nvPr/>
        </p:nvSpPr>
        <p:spPr>
          <a:xfrm>
            <a:off x="3029376" y="489380"/>
            <a:ext cx="1371600" cy="533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accent1">
                  <a:lumMod val="75000"/>
                </a:schemeClr>
              </a:solidFill>
            </a:endParaRPr>
          </a:p>
        </p:txBody>
      </p:sp>
      <p:sp>
        <p:nvSpPr>
          <p:cNvPr id="4" name="TextBox 3"/>
          <p:cNvSpPr txBox="1"/>
          <p:nvPr/>
        </p:nvSpPr>
        <p:spPr>
          <a:xfrm>
            <a:off x="667176" y="1704986"/>
            <a:ext cx="7467600" cy="2677656"/>
          </a:xfrm>
          <a:prstGeom prst="rect">
            <a:avLst/>
          </a:prstGeom>
          <a:noFill/>
        </p:spPr>
        <p:txBody>
          <a:bodyPr wrap="square" rtlCol="0">
            <a:spAutoFit/>
          </a:bodyPr>
          <a:lstStyle/>
          <a:p>
            <a:pPr algn="ctr"/>
            <a:r>
              <a:rPr lang="en-US" sz="2400" dirty="0"/>
              <a:t>It can be helpful for your clients to be aware of the ways that consumers are compelled to spend by marketing and advertising.  </a:t>
            </a:r>
          </a:p>
          <a:p>
            <a:pPr algn="ctr"/>
            <a:endParaRPr lang="en-US" sz="2400" dirty="0"/>
          </a:p>
          <a:p>
            <a:pPr algn="ctr"/>
            <a:r>
              <a:rPr lang="en-US" sz="2400" dirty="0"/>
              <a:t>You can discuss marketing strategies that lead us to purchase more expensive products, more of an item than we really need, etc.	</a:t>
            </a:r>
          </a:p>
        </p:txBody>
      </p:sp>
      <p:pic>
        <p:nvPicPr>
          <p:cNvPr id="5" name="Picture 6" descr="http://www.delightfulwork.com/wp-content/uploads/2012/01/iStock_000011199295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953" y="4648200"/>
            <a:ext cx="201844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9B9F81-9275-CA43-BFC7-559A22AE6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923920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53" y="228600"/>
            <a:ext cx="8686800" cy="1412875"/>
          </a:xfrm>
        </p:spPr>
        <p:txBody>
          <a:bodyPr>
            <a:normAutofit/>
          </a:bodyPr>
          <a:lstStyle/>
          <a:p>
            <a:r>
              <a:rPr lang="en-US" sz="4000" b="1" dirty="0"/>
              <a:t>The Empowerment Model</a:t>
            </a:r>
          </a:p>
        </p:txBody>
      </p:sp>
      <p:sp>
        <p:nvSpPr>
          <p:cNvPr id="3" name="Content Placeholder 2"/>
          <p:cNvSpPr>
            <a:spLocks noGrp="1"/>
          </p:cNvSpPr>
          <p:nvPr>
            <p:ph idx="1"/>
          </p:nvPr>
        </p:nvSpPr>
        <p:spPr>
          <a:xfrm>
            <a:off x="194953" y="1371600"/>
            <a:ext cx="8610599" cy="4562475"/>
          </a:xfrm>
        </p:spPr>
        <p:txBody>
          <a:bodyPr>
            <a:normAutofit/>
          </a:bodyPr>
          <a:lstStyle/>
          <a:p>
            <a:r>
              <a:rPr lang="en-US" sz="2600" dirty="0"/>
              <a:t>Emphasizes education, understanding of rights and resources and </a:t>
            </a:r>
            <a:r>
              <a:rPr lang="en-US" sz="2600" b="1" dirty="0"/>
              <a:t>behavior change as a path to self-sufficiency</a:t>
            </a:r>
          </a:p>
          <a:p>
            <a:r>
              <a:rPr lang="en-US" sz="2600" dirty="0"/>
              <a:t>Recognizes and addresses the emotions related to money</a:t>
            </a:r>
          </a:p>
          <a:p>
            <a:r>
              <a:rPr lang="en-US" sz="2600" dirty="0"/>
              <a:t>Folks defines their own goals and and direct their own progress with the guidance of a trusted advocate</a:t>
            </a:r>
          </a:p>
          <a:p>
            <a:r>
              <a:rPr lang="en-US" sz="2600" dirty="0"/>
              <a:t>Provides people with lifelong knowledge and skills</a:t>
            </a:r>
          </a:p>
          <a:p>
            <a:r>
              <a:rPr lang="en-US" sz="2600" dirty="0"/>
              <a:t>Provide guidance based on FACTS</a:t>
            </a:r>
          </a:p>
        </p:txBody>
      </p:sp>
      <p:pic>
        <p:nvPicPr>
          <p:cNvPr id="4" name="Picture 3">
            <a:extLst>
              <a:ext uri="{FF2B5EF4-FFF2-40B4-BE49-F238E27FC236}">
                <a16:creationId xmlns:a16="http://schemas.microsoft.com/office/drawing/2014/main" id="{7BF45490-4633-D44A-B203-F752239C4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816220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363186"/>
            <a:ext cx="978812" cy="6037614"/>
          </a:xfrm>
        </p:spPr>
        <p:txBody>
          <a:bodyPr>
            <a:normAutofit fontScale="90000"/>
          </a:bodyPr>
          <a:lstStyle/>
          <a:p>
            <a:r>
              <a:rPr lang="en-US" dirty="0">
                <a:solidFill>
                  <a:schemeClr val="bg1"/>
                </a:solidFill>
              </a:rPr>
              <a:t>Activity –</a:t>
            </a:r>
            <a:br>
              <a:rPr lang="en-US" dirty="0">
                <a:solidFill>
                  <a:schemeClr val="bg1"/>
                </a:solidFill>
              </a:rPr>
            </a:br>
            <a:r>
              <a:rPr lang="en-US" dirty="0">
                <a:solidFill>
                  <a:schemeClr val="bg1"/>
                </a:solidFill>
              </a:rPr>
              <a:t>Spending Leaks</a:t>
            </a:r>
          </a:p>
        </p:txBody>
      </p:sp>
      <p:sp>
        <p:nvSpPr>
          <p:cNvPr id="3" name="Vertical Text Placeholder 2"/>
          <p:cNvSpPr>
            <a:spLocks noGrp="1"/>
          </p:cNvSpPr>
          <p:nvPr>
            <p:ph type="body" orient="vert" idx="1"/>
          </p:nvPr>
        </p:nvSpPr>
        <p:spPr>
          <a:xfrm rot="16200000">
            <a:off x="1104901" y="-342899"/>
            <a:ext cx="5410200" cy="6705598"/>
          </a:xfrm>
        </p:spPr>
        <p:txBody>
          <a:bodyPr/>
          <a:lstStyle/>
          <a:p>
            <a:r>
              <a:rPr lang="en-US" sz="2000" dirty="0"/>
              <a:t>Identify your particular Spending Leak, calculating how much is spent each year on that item.</a:t>
            </a:r>
          </a:p>
          <a:p>
            <a:r>
              <a:rPr lang="en-US" sz="2000" dirty="0"/>
              <a:t>Brainstorm ways to eliminate or reduce several spending leaks.</a:t>
            </a:r>
          </a:p>
          <a:p>
            <a:r>
              <a:rPr lang="en-US" sz="2000" dirty="0"/>
              <a:t>Determine how much could be saved each year.</a:t>
            </a:r>
          </a:p>
          <a:p>
            <a:r>
              <a:rPr lang="en-US" sz="2000" dirty="0"/>
              <a:t>Discuss how that extra money might be utilized toward goals.</a:t>
            </a:r>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6487451" y="2039774"/>
            <a:ext cx="1164756" cy="1328550"/>
          </a:xfrm>
          <a:prstGeom prst="rect">
            <a:avLst/>
          </a:prstGeom>
        </p:spPr>
      </p:pic>
      <p:pic>
        <p:nvPicPr>
          <p:cNvPr id="5" name="Picture 4">
            <a:extLst>
              <a:ext uri="{FF2B5EF4-FFF2-40B4-BE49-F238E27FC236}">
                <a16:creationId xmlns:a16="http://schemas.microsoft.com/office/drawing/2014/main" id="{A770BFBF-1121-7E45-8D43-1858AAE45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
        <p:nvSpPr>
          <p:cNvPr id="6" name="TextBox 5">
            <a:extLst>
              <a:ext uri="{FF2B5EF4-FFF2-40B4-BE49-F238E27FC236}">
                <a16:creationId xmlns:a16="http://schemas.microsoft.com/office/drawing/2014/main" id="{C3A86E63-51C5-FA47-838B-617E6C117A5F}"/>
              </a:ext>
            </a:extLst>
          </p:cNvPr>
          <p:cNvSpPr txBox="1"/>
          <p:nvPr/>
        </p:nvSpPr>
        <p:spPr>
          <a:xfrm>
            <a:off x="228601" y="3253662"/>
            <a:ext cx="7696199" cy="1384995"/>
          </a:xfrm>
          <a:prstGeom prst="rect">
            <a:avLst/>
          </a:prstGeom>
          <a:noFill/>
        </p:spPr>
        <p:txBody>
          <a:bodyPr wrap="square" rtlCol="0">
            <a:spAutoFit/>
          </a:bodyPr>
          <a:lstStyle/>
          <a:p>
            <a:r>
              <a:rPr lang="en-US" sz="2200" b="1" dirty="0"/>
              <a:t>Item: ____________</a:t>
            </a:r>
          </a:p>
          <a:p>
            <a:r>
              <a:rPr lang="en-US" sz="2200" b="1" i="1" dirty="0"/>
              <a:t>Cost of item </a:t>
            </a:r>
            <a:r>
              <a:rPr lang="en-US" sz="2200" b="1" dirty="0"/>
              <a:t>X </a:t>
            </a:r>
            <a:r>
              <a:rPr lang="en-US" sz="2200" b="1" i="1" dirty="0"/>
              <a:t>number of times purchased in a week </a:t>
            </a:r>
            <a:r>
              <a:rPr lang="en-US" sz="2200" b="1" dirty="0"/>
              <a:t>= Y</a:t>
            </a:r>
          </a:p>
          <a:p>
            <a:r>
              <a:rPr lang="en-US" sz="2200" b="1" dirty="0"/>
              <a:t>Y x 52 (weeks in a year) = Spending Leak</a:t>
            </a:r>
          </a:p>
          <a:p>
            <a:endParaRPr lang="en-US" dirty="0"/>
          </a:p>
        </p:txBody>
      </p:sp>
      <p:sp>
        <p:nvSpPr>
          <p:cNvPr id="7" name="TextBox 6">
            <a:extLst>
              <a:ext uri="{FF2B5EF4-FFF2-40B4-BE49-F238E27FC236}">
                <a16:creationId xmlns:a16="http://schemas.microsoft.com/office/drawing/2014/main" id="{1FA74068-AA7D-7B4C-8323-5DE19DEE083D}"/>
              </a:ext>
            </a:extLst>
          </p:cNvPr>
          <p:cNvSpPr txBox="1"/>
          <p:nvPr/>
        </p:nvSpPr>
        <p:spPr>
          <a:xfrm>
            <a:off x="507846" y="4739045"/>
            <a:ext cx="7089133" cy="1200329"/>
          </a:xfrm>
          <a:prstGeom prst="rect">
            <a:avLst/>
          </a:prstGeom>
          <a:noFill/>
        </p:spPr>
        <p:txBody>
          <a:bodyPr wrap="square" rtlCol="0">
            <a:spAutoFit/>
          </a:bodyPr>
          <a:lstStyle/>
          <a:p>
            <a:r>
              <a:rPr lang="en-US" dirty="0"/>
              <a:t>Item: </a:t>
            </a:r>
            <a:r>
              <a:rPr lang="en-US" b="1" dirty="0"/>
              <a:t>Starbucks Coffee</a:t>
            </a:r>
          </a:p>
          <a:p>
            <a:r>
              <a:rPr lang="en-US" dirty="0"/>
              <a:t>Cost of item </a:t>
            </a:r>
            <a:r>
              <a:rPr lang="en-US" b="1" dirty="0"/>
              <a:t>($5)</a:t>
            </a:r>
            <a:r>
              <a:rPr lang="en-US" dirty="0"/>
              <a:t> X number of times purchased in a week </a:t>
            </a:r>
            <a:r>
              <a:rPr lang="en-US" b="1" dirty="0"/>
              <a:t>(3)</a:t>
            </a:r>
            <a:r>
              <a:rPr lang="en-US" dirty="0"/>
              <a:t> = </a:t>
            </a:r>
            <a:r>
              <a:rPr lang="en-US" b="1" dirty="0"/>
              <a:t>$15</a:t>
            </a:r>
          </a:p>
          <a:p>
            <a:r>
              <a:rPr lang="en-US" b="1" dirty="0"/>
              <a:t>$15 x 52 </a:t>
            </a:r>
            <a:r>
              <a:rPr lang="en-US" dirty="0"/>
              <a:t>(weeks in the year) = </a:t>
            </a:r>
            <a:r>
              <a:rPr lang="en-US" b="1" dirty="0"/>
              <a:t>$780</a:t>
            </a:r>
          </a:p>
          <a:p>
            <a:endParaRPr lang="en-US" dirty="0"/>
          </a:p>
        </p:txBody>
      </p:sp>
    </p:spTree>
    <p:extLst>
      <p:ext uri="{BB962C8B-B14F-4D97-AF65-F5344CB8AC3E}">
        <p14:creationId xmlns:p14="http://schemas.microsoft.com/office/powerpoint/2010/main" val="181544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4495800" cy="5262979"/>
          </a:xfrm>
          <a:prstGeom prst="rect">
            <a:avLst/>
          </a:prstGeom>
          <a:noFill/>
        </p:spPr>
        <p:txBody>
          <a:bodyPr wrap="square" rtlCol="0">
            <a:spAutoFit/>
          </a:bodyPr>
          <a:lstStyle/>
          <a:p>
            <a:r>
              <a:rPr lang="en-US" sz="2800" dirty="0"/>
              <a:t>This activity shows how even the smallest “leak” can add up to a lot over time, and how reducing or eliminating seemingly small expenses can free up significant funds.</a:t>
            </a:r>
          </a:p>
          <a:p>
            <a:endParaRPr lang="en-US" sz="2800" dirty="0"/>
          </a:p>
          <a:p>
            <a:r>
              <a:rPr lang="en-US" sz="2800" dirty="0"/>
              <a:t>It can also help participants identify ways to avoid the spending leak.</a:t>
            </a:r>
          </a:p>
        </p:txBody>
      </p:sp>
      <p:pic>
        <p:nvPicPr>
          <p:cNvPr id="3" name="Picture 2" descr="detour.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733800"/>
            <a:ext cx="4076854" cy="2721566"/>
          </a:xfrm>
          <a:prstGeom prst="rect">
            <a:avLst/>
          </a:prstGeom>
        </p:spPr>
      </p:pic>
    </p:spTree>
    <p:extLst>
      <p:ext uri="{BB962C8B-B14F-4D97-AF65-F5344CB8AC3E}">
        <p14:creationId xmlns:p14="http://schemas.microsoft.com/office/powerpoint/2010/main" val="530751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6579"/>
            <a:ext cx="8534400" cy="1412875"/>
          </a:xfrm>
        </p:spPr>
        <p:txBody>
          <a:bodyPr>
            <a:normAutofit fontScale="90000"/>
          </a:bodyPr>
          <a:lstStyle/>
          <a:p>
            <a:r>
              <a:rPr lang="en-US" sz="4800" b="1" dirty="0"/>
              <a:t>Help clients live within </a:t>
            </a:r>
            <a:br>
              <a:rPr lang="en-US" sz="4800" b="1" dirty="0"/>
            </a:br>
            <a:r>
              <a:rPr lang="en-US" sz="4800" b="1" dirty="0"/>
              <a:t>their budget by helping them…</a:t>
            </a:r>
          </a:p>
        </p:txBody>
      </p:sp>
      <p:sp>
        <p:nvSpPr>
          <p:cNvPr id="3" name="Text Placeholder 2"/>
          <p:cNvSpPr>
            <a:spLocks noGrp="1"/>
          </p:cNvSpPr>
          <p:nvPr>
            <p:ph type="body" idx="1"/>
          </p:nvPr>
        </p:nvSpPr>
        <p:spPr>
          <a:xfrm>
            <a:off x="167244" y="1843315"/>
            <a:ext cx="3090672" cy="576262"/>
          </a:xfrm>
        </p:spPr>
        <p:txBody>
          <a:bodyPr/>
          <a:lstStyle/>
          <a:p>
            <a:r>
              <a:rPr lang="en-US" dirty="0"/>
              <a:t>Increase Income	</a:t>
            </a:r>
          </a:p>
        </p:txBody>
      </p:sp>
      <p:sp>
        <p:nvSpPr>
          <p:cNvPr id="4" name="Content Placeholder 3"/>
          <p:cNvSpPr>
            <a:spLocks noGrp="1"/>
          </p:cNvSpPr>
          <p:nvPr>
            <p:ph sz="half" idx="2"/>
          </p:nvPr>
        </p:nvSpPr>
        <p:spPr>
          <a:xfrm>
            <a:off x="143494" y="2418257"/>
            <a:ext cx="3566160" cy="3962401"/>
          </a:xfrm>
        </p:spPr>
        <p:txBody>
          <a:bodyPr>
            <a:normAutofit/>
          </a:bodyPr>
          <a:lstStyle/>
          <a:p>
            <a:r>
              <a:rPr lang="en-US" i="1" dirty="0"/>
              <a:t>Look for a job with better earning potential or for supplemental income</a:t>
            </a:r>
          </a:p>
          <a:p>
            <a:r>
              <a:rPr lang="en-US" i="1" dirty="0"/>
              <a:t>Request a raise at their current job</a:t>
            </a:r>
          </a:p>
          <a:p>
            <a:r>
              <a:rPr lang="en-US" b="1" dirty="0"/>
              <a:t>Apply for public benefits</a:t>
            </a:r>
          </a:p>
          <a:p>
            <a:r>
              <a:rPr lang="en-US" b="1" dirty="0"/>
              <a:t>Claim the CTC, EITC and budget the tax refund</a:t>
            </a:r>
          </a:p>
          <a:p>
            <a:pPr marL="349250" lvl="1" indent="0">
              <a:buNone/>
            </a:pPr>
            <a:endParaRPr lang="en-US" dirty="0"/>
          </a:p>
          <a:p>
            <a:endParaRPr lang="en-US" dirty="0"/>
          </a:p>
        </p:txBody>
      </p:sp>
      <p:sp>
        <p:nvSpPr>
          <p:cNvPr id="5" name="Text Placeholder 4"/>
          <p:cNvSpPr>
            <a:spLocks noGrp="1"/>
          </p:cNvSpPr>
          <p:nvPr>
            <p:ph type="body" sz="quarter" idx="3"/>
          </p:nvPr>
        </p:nvSpPr>
        <p:spPr>
          <a:xfrm>
            <a:off x="3889012" y="1841995"/>
            <a:ext cx="3090672" cy="576262"/>
          </a:xfrm>
        </p:spPr>
        <p:txBody>
          <a:bodyPr/>
          <a:lstStyle/>
          <a:p>
            <a:r>
              <a:rPr lang="en-US" dirty="0"/>
              <a:t>Decrease Expenses</a:t>
            </a:r>
          </a:p>
        </p:txBody>
      </p:sp>
      <p:sp>
        <p:nvSpPr>
          <p:cNvPr id="6" name="Content Placeholder 5"/>
          <p:cNvSpPr>
            <a:spLocks noGrp="1"/>
          </p:cNvSpPr>
          <p:nvPr>
            <p:ph sz="quarter" idx="4"/>
          </p:nvPr>
        </p:nvSpPr>
        <p:spPr>
          <a:xfrm>
            <a:off x="3901877" y="2418256"/>
            <a:ext cx="3566160" cy="3962401"/>
          </a:xfrm>
        </p:spPr>
        <p:txBody>
          <a:bodyPr>
            <a:normAutofit/>
          </a:bodyPr>
          <a:lstStyle/>
          <a:p>
            <a:r>
              <a:rPr lang="en-US" dirty="0"/>
              <a:t>Look for free community activities</a:t>
            </a:r>
          </a:p>
          <a:p>
            <a:r>
              <a:rPr lang="en-US" dirty="0"/>
              <a:t>Comparison shop and use coupons</a:t>
            </a:r>
          </a:p>
          <a:p>
            <a:r>
              <a:rPr lang="en-US" b="1" dirty="0"/>
              <a:t>Explore housing subsidies</a:t>
            </a:r>
          </a:p>
          <a:p>
            <a:r>
              <a:rPr lang="en-US" dirty="0"/>
              <a:t>Consider less expensive transportation</a:t>
            </a:r>
          </a:p>
          <a:p>
            <a:r>
              <a:rPr lang="en-US" b="1" dirty="0"/>
              <a:t>Apply for LIHEAP</a:t>
            </a:r>
          </a:p>
        </p:txBody>
      </p:sp>
      <p:pic>
        <p:nvPicPr>
          <p:cNvPr id="7" name="Picture 6">
            <a:extLst>
              <a:ext uri="{FF2B5EF4-FFF2-40B4-BE49-F238E27FC236}">
                <a16:creationId xmlns:a16="http://schemas.microsoft.com/office/drawing/2014/main" id="{9DD352C2-CD4C-A440-986D-A09FDEEC4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678165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44" y="328613"/>
            <a:ext cx="6347714" cy="1320800"/>
          </a:xfrm>
        </p:spPr>
        <p:txBody>
          <a:bodyPr>
            <a:normAutofit/>
          </a:bodyPr>
          <a:lstStyle/>
          <a:p>
            <a:r>
              <a:rPr lang="en-US" b="1" dirty="0"/>
              <a:t>Tips for a successful spending plan </a:t>
            </a:r>
          </a:p>
        </p:txBody>
      </p:sp>
      <p:sp>
        <p:nvSpPr>
          <p:cNvPr id="7" name="Content Placeholder 6"/>
          <p:cNvSpPr>
            <a:spLocks noGrp="1"/>
          </p:cNvSpPr>
          <p:nvPr>
            <p:ph sz="half" idx="1"/>
          </p:nvPr>
        </p:nvSpPr>
        <p:spPr>
          <a:xfrm>
            <a:off x="356172" y="1752600"/>
            <a:ext cx="5257800" cy="4854575"/>
          </a:xfrm>
        </p:spPr>
        <p:txBody>
          <a:bodyPr>
            <a:noAutofit/>
          </a:bodyPr>
          <a:lstStyle/>
          <a:p>
            <a:pPr marL="350838" lvl="1"/>
            <a:r>
              <a:rPr lang="en-US" sz="2800" dirty="0"/>
              <a:t>Plan ahead to stay within your spending plan</a:t>
            </a:r>
          </a:p>
          <a:p>
            <a:pPr marL="350838" lvl="1"/>
            <a:r>
              <a:rPr lang="en-US" sz="2800" dirty="0"/>
              <a:t>Plan meals and shop smart</a:t>
            </a:r>
          </a:p>
          <a:p>
            <a:pPr marL="350838" lvl="1"/>
            <a:r>
              <a:rPr lang="en-US" sz="2800" dirty="0"/>
              <a:t>Plan for treats, special occasions (birthdays), or infrequent expenses (back to school)</a:t>
            </a:r>
          </a:p>
          <a:p>
            <a:pPr marL="350838" lvl="1"/>
            <a:r>
              <a:rPr lang="en-US" sz="2800" dirty="0"/>
              <a:t>Use a “zero balanced” plan</a:t>
            </a:r>
          </a:p>
          <a:p>
            <a:pPr marL="350838" lvl="1"/>
            <a:r>
              <a:rPr lang="en-US" sz="2800" dirty="0"/>
              <a:t>If you get off track, don’t panic!</a:t>
            </a:r>
          </a:p>
        </p:txBody>
      </p:sp>
      <p:sp>
        <p:nvSpPr>
          <p:cNvPr id="3" name="Content Placeholder 2"/>
          <p:cNvSpPr>
            <a:spLocks noGrp="1"/>
          </p:cNvSpPr>
          <p:nvPr>
            <p:ph sz="half" idx="2"/>
          </p:nvPr>
        </p:nvSpPr>
        <p:spPr>
          <a:xfrm>
            <a:off x="5791200" y="1524000"/>
            <a:ext cx="3276600" cy="4571999"/>
          </a:xfrm>
        </p:spPr>
        <p:txBody>
          <a:bodyPr>
            <a:normAutofit/>
          </a:bodyPr>
          <a:lstStyle/>
          <a:p>
            <a:pPr marL="0" indent="0" algn="ctr">
              <a:buNone/>
            </a:pPr>
            <a:r>
              <a:rPr lang="en-US" sz="5400" dirty="0"/>
              <a:t>Failing to plan </a:t>
            </a:r>
          </a:p>
          <a:p>
            <a:pPr marL="0" indent="0" algn="ctr">
              <a:buNone/>
            </a:pPr>
            <a:r>
              <a:rPr lang="en-US" sz="5400" dirty="0"/>
              <a:t>is  planning to fail!</a:t>
            </a:r>
          </a:p>
        </p:txBody>
      </p:sp>
    </p:spTree>
    <p:extLst>
      <p:ext uri="{BB962C8B-B14F-4D97-AF65-F5344CB8AC3E}">
        <p14:creationId xmlns:p14="http://schemas.microsoft.com/office/powerpoint/2010/main" val="781877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00" y="228600"/>
            <a:ext cx="8130794" cy="1320800"/>
          </a:xfrm>
        </p:spPr>
        <p:txBody>
          <a:bodyPr>
            <a:normAutofit/>
          </a:bodyPr>
          <a:lstStyle/>
          <a:p>
            <a:r>
              <a:rPr lang="en-US" b="1" dirty="0"/>
              <a:t>Things to Consider:  Budgeting</a:t>
            </a:r>
          </a:p>
        </p:txBody>
      </p:sp>
      <p:sp>
        <p:nvSpPr>
          <p:cNvPr id="3" name="Content Placeholder 2"/>
          <p:cNvSpPr>
            <a:spLocks noGrp="1"/>
          </p:cNvSpPr>
          <p:nvPr>
            <p:ph sz="half" idx="1"/>
          </p:nvPr>
        </p:nvSpPr>
        <p:spPr>
          <a:xfrm>
            <a:off x="533400" y="1295400"/>
            <a:ext cx="3566160" cy="4859337"/>
          </a:xfrm>
        </p:spPr>
        <p:txBody>
          <a:bodyPr>
            <a:normAutofit/>
          </a:bodyPr>
          <a:lstStyle/>
          <a:p>
            <a:pPr>
              <a:buFont typeface="Arial" panose="020B0604020202020204" pitchFamily="34" charset="0"/>
              <a:buChar char="•"/>
            </a:pPr>
            <a:r>
              <a:rPr lang="en-US" sz="1800" dirty="0"/>
              <a:t>Be aware of the emotional impact some of this content can have.</a:t>
            </a:r>
          </a:p>
          <a:p>
            <a:pPr>
              <a:buFont typeface="Arial" panose="020B0604020202020204" pitchFamily="34" charset="0"/>
              <a:buChar char="•"/>
            </a:pPr>
            <a:r>
              <a:rPr lang="en-US" sz="1800" dirty="0"/>
              <a:t>Emphasize how to prioritize budgeting expenses ex. Housing related first, etc.</a:t>
            </a:r>
          </a:p>
          <a:p>
            <a:pPr>
              <a:buFont typeface="Arial" panose="020B0604020202020204" pitchFamily="34" charset="0"/>
              <a:buChar char="•"/>
            </a:pPr>
            <a:r>
              <a:rPr lang="en-US" sz="1800" dirty="0"/>
              <a:t>Trust yourself to walk through this content with the client. Don’t expect </a:t>
            </a:r>
            <a:r>
              <a:rPr lang="en-US" dirty="0"/>
              <a:t>your</a:t>
            </a:r>
            <a:r>
              <a:rPr lang="en-US" sz="1800" dirty="0"/>
              <a:t> client to know what they don’t know</a:t>
            </a:r>
          </a:p>
          <a:p>
            <a:pPr>
              <a:buFont typeface="Arial" panose="020B0604020202020204" pitchFamily="34" charset="0"/>
              <a:buChar char="•"/>
            </a:pPr>
            <a:r>
              <a:rPr lang="en-US" sz="1800" dirty="0"/>
              <a:t>You’re Planting Seeds: not everything you share will be used immediately</a:t>
            </a:r>
          </a:p>
          <a:p>
            <a:pPr>
              <a:buFont typeface="Arial" panose="020B0604020202020204" pitchFamily="34" charset="0"/>
              <a:buChar char="•"/>
            </a:pPr>
            <a:endParaRPr lang="en-US" sz="1800" dirty="0"/>
          </a:p>
        </p:txBody>
      </p:sp>
      <p:sp>
        <p:nvSpPr>
          <p:cNvPr id="4" name="Content Placeholder 3"/>
          <p:cNvSpPr>
            <a:spLocks noGrp="1"/>
          </p:cNvSpPr>
          <p:nvPr>
            <p:ph sz="half" idx="2"/>
          </p:nvPr>
        </p:nvSpPr>
        <p:spPr>
          <a:xfrm>
            <a:off x="4766534" y="1335880"/>
            <a:ext cx="3566160" cy="4778375"/>
          </a:xfrm>
        </p:spPr>
        <p:txBody>
          <a:bodyPr>
            <a:normAutofit/>
          </a:bodyPr>
          <a:lstStyle/>
          <a:p>
            <a:r>
              <a:rPr lang="en-US" dirty="0"/>
              <a:t>Teach clients how to budget any and all money-SNAP, SSI, imaginary (zero balanced). This is the importance of the skill regardless of present income </a:t>
            </a:r>
          </a:p>
          <a:p>
            <a:r>
              <a:rPr lang="en-US" dirty="0"/>
              <a:t>Give helpful tools to make it tangible (calendar, envelopes, etc.)</a:t>
            </a:r>
          </a:p>
          <a:p>
            <a:r>
              <a:rPr lang="en-US" dirty="0"/>
              <a:t>Encourage sharing, share yourself (but don’t overshare! Strike a balance.)</a:t>
            </a:r>
          </a:p>
          <a:p>
            <a:r>
              <a:rPr lang="en-US" dirty="0"/>
              <a:t>Play games </a:t>
            </a:r>
          </a:p>
          <a:p>
            <a:r>
              <a:rPr lang="en-US" dirty="0"/>
              <a:t>Avoid hypotheticals-keep it real </a:t>
            </a:r>
          </a:p>
        </p:txBody>
      </p:sp>
      <p:pic>
        <p:nvPicPr>
          <p:cNvPr id="5" name="Picture 4">
            <a:extLst>
              <a:ext uri="{FF2B5EF4-FFF2-40B4-BE49-F238E27FC236}">
                <a16:creationId xmlns:a16="http://schemas.microsoft.com/office/drawing/2014/main" id="{6BF9CFE9-BB07-3444-9CAC-BC4226D02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293789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Module III: Credit and Debt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74730" y="1930400"/>
            <a:ext cx="5817560" cy="3880773"/>
          </a:xfr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478075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93987"/>
            <a:ext cx="6956425" cy="1470025"/>
          </a:xfrm>
        </p:spPr>
        <p:txBody>
          <a:bodyPr>
            <a:normAutofit/>
          </a:bodyPr>
          <a:lstStyle/>
          <a:p>
            <a:r>
              <a:rPr lang="en-US" dirty="0"/>
              <a:t>CREDIT AND DEBT</a:t>
            </a:r>
          </a:p>
        </p:txBody>
      </p:sp>
      <p:sp>
        <p:nvSpPr>
          <p:cNvPr id="4" name="Text Placeholder 3"/>
          <p:cNvSpPr>
            <a:spLocks noGrp="1"/>
          </p:cNvSpPr>
          <p:nvPr>
            <p:ph type="subTitle" idx="1"/>
          </p:nvPr>
        </p:nvSpPr>
        <p:spPr>
          <a:xfrm>
            <a:off x="533400" y="4182815"/>
            <a:ext cx="6956425" cy="1501589"/>
          </a:xfrm>
        </p:spPr>
        <p:txBody>
          <a:bodyPr>
            <a:noAutofit/>
          </a:bodyPr>
          <a:lstStyle/>
          <a:p>
            <a:pPr marL="342900" indent="-342900">
              <a:buClr>
                <a:schemeClr val="bg2">
                  <a:lumMod val="50000"/>
                </a:schemeClr>
              </a:buClr>
              <a:buFont typeface="Arial"/>
              <a:buChar char="•"/>
            </a:pPr>
            <a:r>
              <a:rPr lang="en-US" sz="2000" b="1" dirty="0"/>
              <a:t>Understand credit, credit report, credit score</a:t>
            </a:r>
          </a:p>
          <a:p>
            <a:pPr marL="342900" indent="-342900">
              <a:buClr>
                <a:schemeClr val="bg2">
                  <a:lumMod val="50000"/>
                </a:schemeClr>
              </a:buClr>
              <a:buFont typeface="Arial"/>
              <a:buChar char="•"/>
            </a:pPr>
            <a:r>
              <a:rPr lang="en-US" sz="2000" b="1" dirty="0"/>
              <a:t>Read a credit report</a:t>
            </a:r>
          </a:p>
          <a:p>
            <a:pPr marL="342900" indent="-342900">
              <a:buClr>
                <a:schemeClr val="bg2">
                  <a:lumMod val="50000"/>
                </a:schemeClr>
              </a:buClr>
              <a:buFont typeface="Arial"/>
              <a:buChar char="•"/>
            </a:pPr>
            <a:r>
              <a:rPr lang="en-US" sz="2000" b="1" dirty="0"/>
              <a:t>File disputes</a:t>
            </a:r>
          </a:p>
          <a:p>
            <a:pPr marL="342900" indent="-342900">
              <a:buClr>
                <a:schemeClr val="bg2">
                  <a:lumMod val="50000"/>
                </a:schemeClr>
              </a:buClr>
              <a:buFont typeface="Arial"/>
              <a:buChar char="•"/>
            </a:pPr>
            <a:r>
              <a:rPr lang="en-US" sz="2000" b="1" dirty="0"/>
              <a:t>Negotiate debt payments	</a:t>
            </a:r>
          </a:p>
          <a:p>
            <a:pPr marL="342900" indent="-342900">
              <a:buClr>
                <a:schemeClr val="bg2">
                  <a:lumMod val="50000"/>
                </a:schemeClr>
              </a:buClr>
              <a:buFont typeface="Arial"/>
              <a:buChar char="•"/>
            </a:pPr>
            <a:r>
              <a:rPr lang="en-US" sz="2000" b="1" dirty="0"/>
              <a:t>Use credit wisely</a:t>
            </a:r>
          </a:p>
          <a:p>
            <a:pPr marL="342900" indent="-342900">
              <a:buClr>
                <a:schemeClr val="bg2">
                  <a:lumMod val="50000"/>
                </a:schemeClr>
              </a:buClr>
              <a:buFont typeface="Arial"/>
              <a:buChar char="•"/>
            </a:pPr>
            <a:endParaRPr lang="en-US" sz="1600" dirty="0"/>
          </a:p>
        </p:txBody>
      </p:sp>
      <p:pic>
        <p:nvPicPr>
          <p:cNvPr id="5" name="Picture Placeholder 4" descr="C:\Users\user\AppData\Local\Microsoft\Windows\Temporary Internet Files\Content.IE5\I26IEM3C\MC900024302[1].wmf"/>
          <p:cNvPicPr>
            <a:picLocks noGrp="1" noChangeAspect="1" noChangeArrowheads="1"/>
          </p:cNvPicPr>
          <p:nvPr>
            <p:ph type="pic" sz="quarter" idx="12"/>
          </p:nvPr>
        </p:nvPicPr>
        <p:blipFill rotWithShape="1">
          <a:blip r:embed="rId2" cstate="print">
            <a:extLst>
              <a:ext uri="{28A0092B-C50C-407E-A947-70E740481C1C}">
                <a14:useLocalDpi xmlns:a14="http://schemas.microsoft.com/office/drawing/2010/main" val="0"/>
              </a:ext>
            </a:extLst>
          </a:blip>
          <a:srcRect l="2574" r="2574"/>
          <a:stretch/>
        </p:blipFill>
        <p:spPr bwMode="auto">
          <a:xfrm>
            <a:off x="2209800" y="-30817"/>
            <a:ext cx="4089400" cy="3209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0BDB449-2199-6241-996F-9BD8C541C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771538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609600"/>
            <a:ext cx="6934200"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dirty="0">
                <a:effectLst>
                  <a:outerShdw blurRad="50800" dist="38100" dir="2700000" algn="tl" rotWithShape="0">
                    <a:prstClr val="black">
                      <a:alpha val="40000"/>
                    </a:prstClr>
                  </a:outerShdw>
                </a:effectLst>
              </a:rPr>
              <a:t>Would you lend to me?</a:t>
            </a:r>
          </a:p>
        </p:txBody>
      </p:sp>
      <p:sp>
        <p:nvSpPr>
          <p:cNvPr id="3" name="TextBox 2"/>
          <p:cNvSpPr txBox="1"/>
          <p:nvPr/>
        </p:nvSpPr>
        <p:spPr>
          <a:xfrm>
            <a:off x="762000" y="1981200"/>
            <a:ext cx="1752600" cy="707886"/>
          </a:xfrm>
          <a:prstGeom prst="rect">
            <a:avLst/>
          </a:prstGeom>
          <a:noFill/>
        </p:spPr>
        <p:txBody>
          <a:bodyPr wrap="square" rtlCol="0">
            <a:spAutoFit/>
          </a:bodyPr>
          <a:lstStyle/>
          <a:p>
            <a:r>
              <a:rPr lang="en-US" sz="2000" dirty="0"/>
              <a:t>Utility bill 45 days late.</a:t>
            </a:r>
          </a:p>
        </p:txBody>
      </p:sp>
      <p:sp>
        <p:nvSpPr>
          <p:cNvPr id="4" name="TextBox 3"/>
          <p:cNvSpPr txBox="1"/>
          <p:nvPr/>
        </p:nvSpPr>
        <p:spPr>
          <a:xfrm>
            <a:off x="5257800" y="1905000"/>
            <a:ext cx="2971800" cy="400110"/>
          </a:xfrm>
          <a:prstGeom prst="rect">
            <a:avLst/>
          </a:prstGeom>
          <a:noFill/>
        </p:spPr>
        <p:txBody>
          <a:bodyPr wrap="square" rtlCol="0">
            <a:spAutoFit/>
          </a:bodyPr>
          <a:lstStyle/>
          <a:p>
            <a:r>
              <a:rPr lang="en-US" sz="2000" dirty="0"/>
              <a:t>Paid off car loan early.</a:t>
            </a:r>
          </a:p>
        </p:txBody>
      </p:sp>
      <p:sp>
        <p:nvSpPr>
          <p:cNvPr id="5" name="TextBox 4"/>
          <p:cNvSpPr txBox="1"/>
          <p:nvPr/>
        </p:nvSpPr>
        <p:spPr>
          <a:xfrm>
            <a:off x="6324600" y="3174831"/>
            <a:ext cx="2133600" cy="1015663"/>
          </a:xfrm>
          <a:prstGeom prst="rect">
            <a:avLst/>
          </a:prstGeom>
          <a:noFill/>
        </p:spPr>
        <p:txBody>
          <a:bodyPr wrap="square" rtlCol="0">
            <a:spAutoFit/>
          </a:bodyPr>
          <a:lstStyle/>
          <a:p>
            <a:r>
              <a:rPr lang="en-US" sz="2000" dirty="0"/>
              <a:t>2 of 3 credit cards nearly maxed out.</a:t>
            </a:r>
          </a:p>
        </p:txBody>
      </p:sp>
      <p:sp>
        <p:nvSpPr>
          <p:cNvPr id="6" name="TextBox 5"/>
          <p:cNvSpPr txBox="1"/>
          <p:nvPr/>
        </p:nvSpPr>
        <p:spPr>
          <a:xfrm>
            <a:off x="2514600" y="2667000"/>
            <a:ext cx="2286000" cy="1015663"/>
          </a:xfrm>
          <a:prstGeom prst="rect">
            <a:avLst/>
          </a:prstGeom>
          <a:noFill/>
        </p:spPr>
        <p:txBody>
          <a:bodyPr wrap="square" rtlCol="0">
            <a:spAutoFit/>
          </a:bodyPr>
          <a:lstStyle/>
          <a:p>
            <a:r>
              <a:rPr lang="en-US" sz="2000" dirty="0"/>
              <a:t>On-time student loan payments for 15 months.</a:t>
            </a:r>
          </a:p>
        </p:txBody>
      </p:sp>
      <p:sp>
        <p:nvSpPr>
          <p:cNvPr id="7" name="TextBox 6"/>
          <p:cNvSpPr txBox="1"/>
          <p:nvPr/>
        </p:nvSpPr>
        <p:spPr>
          <a:xfrm>
            <a:off x="4191000" y="3936179"/>
            <a:ext cx="1981200" cy="707886"/>
          </a:xfrm>
          <a:prstGeom prst="rect">
            <a:avLst/>
          </a:prstGeom>
          <a:noFill/>
        </p:spPr>
        <p:txBody>
          <a:bodyPr wrap="square" rtlCol="0">
            <a:spAutoFit/>
          </a:bodyPr>
          <a:lstStyle/>
          <a:p>
            <a:r>
              <a:rPr lang="en-US" sz="2000" dirty="0"/>
              <a:t>$1000 in savings account.</a:t>
            </a:r>
          </a:p>
        </p:txBody>
      </p:sp>
      <p:sp>
        <p:nvSpPr>
          <p:cNvPr id="8" name="TextBox 7"/>
          <p:cNvSpPr txBox="1"/>
          <p:nvPr/>
        </p:nvSpPr>
        <p:spPr>
          <a:xfrm>
            <a:off x="1524000" y="4953000"/>
            <a:ext cx="1905000" cy="707886"/>
          </a:xfrm>
          <a:prstGeom prst="rect">
            <a:avLst/>
          </a:prstGeom>
          <a:noFill/>
        </p:spPr>
        <p:txBody>
          <a:bodyPr wrap="square" rtlCol="0">
            <a:spAutoFit/>
          </a:bodyPr>
          <a:lstStyle/>
          <a:p>
            <a:r>
              <a:rPr lang="en-US" sz="2000" dirty="0"/>
              <a:t>Medical debt in collections.</a:t>
            </a:r>
          </a:p>
        </p:txBody>
      </p:sp>
      <p:sp>
        <p:nvSpPr>
          <p:cNvPr id="9" name="TextBox 8"/>
          <p:cNvSpPr txBox="1"/>
          <p:nvPr/>
        </p:nvSpPr>
        <p:spPr>
          <a:xfrm>
            <a:off x="5257800" y="5029201"/>
            <a:ext cx="2590800" cy="1015663"/>
          </a:xfrm>
          <a:prstGeom prst="rect">
            <a:avLst/>
          </a:prstGeom>
          <a:noFill/>
        </p:spPr>
        <p:txBody>
          <a:bodyPr wrap="square" rtlCol="0">
            <a:spAutoFit/>
          </a:bodyPr>
          <a:lstStyle/>
          <a:p>
            <a:r>
              <a:rPr lang="en-US" sz="2000" dirty="0"/>
              <a:t>Have one credit card, student loans, and mortgage.</a:t>
            </a:r>
          </a:p>
        </p:txBody>
      </p:sp>
      <p:sp>
        <p:nvSpPr>
          <p:cNvPr id="10" name="TextBox 9"/>
          <p:cNvSpPr txBox="1"/>
          <p:nvPr/>
        </p:nvSpPr>
        <p:spPr>
          <a:xfrm>
            <a:off x="304800" y="3657600"/>
            <a:ext cx="1905000" cy="707886"/>
          </a:xfrm>
          <a:prstGeom prst="rect">
            <a:avLst/>
          </a:prstGeom>
          <a:noFill/>
        </p:spPr>
        <p:txBody>
          <a:bodyPr wrap="square" rtlCol="0">
            <a:spAutoFit/>
          </a:bodyPr>
          <a:lstStyle/>
          <a:p>
            <a:r>
              <a:rPr lang="en-US" sz="2000" dirty="0"/>
              <a:t>$13,500/year salary.</a:t>
            </a:r>
          </a:p>
        </p:txBody>
      </p:sp>
    </p:spTree>
    <p:extLst>
      <p:ext uri="{BB962C8B-B14F-4D97-AF65-F5344CB8AC3E}">
        <p14:creationId xmlns:p14="http://schemas.microsoft.com/office/powerpoint/2010/main" val="1508502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304800" y="838200"/>
            <a:ext cx="3657600" cy="2209800"/>
          </a:xfrm>
        </p:spPr>
        <p:txBody>
          <a:bodyPr>
            <a:normAutofit/>
          </a:bodyPr>
          <a:lstStyle/>
          <a:p>
            <a:pPr marL="0" indent="0" algn="just">
              <a:buNone/>
            </a:pPr>
            <a:r>
              <a:rPr lang="en-US" dirty="0"/>
              <a:t>A </a:t>
            </a:r>
            <a:r>
              <a:rPr lang="en-US" sz="2400" b="1" i="1" dirty="0">
                <a:solidFill>
                  <a:schemeClr val="bg2">
                    <a:lumMod val="50000"/>
                  </a:schemeClr>
                </a:solidFill>
              </a:rPr>
              <a:t>credit report</a:t>
            </a:r>
            <a:r>
              <a:rPr lang="en-US" sz="2400" b="1" i="1" dirty="0">
                <a:solidFill>
                  <a:schemeClr val="accent1">
                    <a:lumMod val="60000"/>
                    <a:lumOff val="40000"/>
                  </a:schemeClr>
                </a:solidFill>
              </a:rPr>
              <a:t> </a:t>
            </a:r>
            <a:r>
              <a:rPr lang="en-US" dirty="0"/>
              <a:t>is a complete listing of your current and past debts.  It includes valuable information about your accounts and payment history.</a:t>
            </a:r>
          </a:p>
        </p:txBody>
      </p:sp>
      <p:sp>
        <p:nvSpPr>
          <p:cNvPr id="7" name="Content Placeholder 6"/>
          <p:cNvSpPr>
            <a:spLocks noGrp="1"/>
          </p:cNvSpPr>
          <p:nvPr>
            <p:ph sz="half" idx="4294967295"/>
          </p:nvPr>
        </p:nvSpPr>
        <p:spPr>
          <a:xfrm>
            <a:off x="4682342" y="3352800"/>
            <a:ext cx="3657600" cy="2886075"/>
          </a:xfrm>
        </p:spPr>
        <p:txBody>
          <a:bodyPr>
            <a:normAutofit/>
          </a:bodyPr>
          <a:lstStyle/>
          <a:p>
            <a:pPr marL="0" indent="0" algn="just">
              <a:buNone/>
            </a:pPr>
            <a:r>
              <a:rPr lang="en-US" dirty="0"/>
              <a:t>A </a:t>
            </a:r>
            <a:r>
              <a:rPr lang="en-US" sz="2400" b="1" i="1" dirty="0">
                <a:solidFill>
                  <a:schemeClr val="bg2">
                    <a:lumMod val="50000"/>
                  </a:schemeClr>
                </a:solidFill>
              </a:rPr>
              <a:t>credit score</a:t>
            </a:r>
            <a:r>
              <a:rPr lang="en-US" sz="2400" b="1" i="1" dirty="0">
                <a:solidFill>
                  <a:schemeClr val="accent1">
                    <a:lumMod val="60000"/>
                    <a:lumOff val="40000"/>
                  </a:schemeClr>
                </a:solidFill>
              </a:rPr>
              <a:t> </a:t>
            </a:r>
            <a:r>
              <a:rPr lang="en-US" dirty="0"/>
              <a:t>is a numerical calculation of several factors in your credit report at any given time.  It is a way to represent your financial history and behavior.  FICO credit scores range from 300 – 850.</a:t>
            </a:r>
          </a:p>
        </p:txBody>
      </p:sp>
      <p:pic>
        <p:nvPicPr>
          <p:cNvPr id="7170" name="Picture 2" descr="http://personalfinancebulletin.com/wp-content/uploads/2010/11/credit-report-300x2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52800"/>
            <a:ext cx="3352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ioaklandcounty.com/blog/wp-content/uploads/2009/12/credit-scor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28575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837F0C8-D1A1-D74F-AE1E-8BCE80EC0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171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1" y="457200"/>
            <a:ext cx="8486916" cy="1938992"/>
          </a:xfrm>
          <a:prstGeom prst="rect">
            <a:avLst/>
          </a:prstGeom>
          <a:noFill/>
        </p:spPr>
        <p:txBody>
          <a:bodyPr wrap="square" rtlCol="0">
            <a:spAutoFit/>
          </a:bodyPr>
          <a:lstStyle/>
          <a:p>
            <a:r>
              <a:rPr lang="en-US" sz="2400" dirty="0"/>
              <a:t>The most effective way to monitor your credit report for accuracy is to pull a free report from one of the three bureaus every four months at </a:t>
            </a:r>
            <a:r>
              <a:rPr lang="en-US" sz="2400" b="1" dirty="0"/>
              <a:t>www.annualcreditreport.com</a:t>
            </a:r>
            <a:r>
              <a:rPr lang="en-US" sz="2400" dirty="0"/>
              <a:t>.  </a:t>
            </a:r>
          </a:p>
          <a:p>
            <a:r>
              <a:rPr lang="en-US" sz="2400" dirty="0"/>
              <a:t>For example:</a:t>
            </a:r>
          </a:p>
        </p:txBody>
      </p:sp>
      <p:sp>
        <p:nvSpPr>
          <p:cNvPr id="6" name="TextBox 5"/>
          <p:cNvSpPr txBox="1"/>
          <p:nvPr/>
        </p:nvSpPr>
        <p:spPr>
          <a:xfrm>
            <a:off x="919162" y="2648405"/>
            <a:ext cx="1752600" cy="523220"/>
          </a:xfrm>
          <a:prstGeom prst="rect">
            <a:avLst/>
          </a:prstGeom>
          <a:noFill/>
        </p:spPr>
        <p:txBody>
          <a:bodyPr wrap="square" rtlCol="0">
            <a:spAutoFit/>
          </a:bodyPr>
          <a:lstStyle/>
          <a:p>
            <a:pPr algn="ctr"/>
            <a:r>
              <a:rPr lang="en-US" sz="2800" dirty="0"/>
              <a:t>January  </a:t>
            </a:r>
          </a:p>
        </p:txBody>
      </p:sp>
      <p:sp>
        <p:nvSpPr>
          <p:cNvPr id="7" name="TextBox 6"/>
          <p:cNvSpPr txBox="1"/>
          <p:nvPr/>
        </p:nvSpPr>
        <p:spPr>
          <a:xfrm>
            <a:off x="3924345" y="3328050"/>
            <a:ext cx="1331596" cy="523220"/>
          </a:xfrm>
          <a:prstGeom prst="rect">
            <a:avLst/>
          </a:prstGeom>
          <a:noFill/>
        </p:spPr>
        <p:txBody>
          <a:bodyPr wrap="square" rtlCol="0">
            <a:spAutoFit/>
          </a:bodyPr>
          <a:lstStyle/>
          <a:p>
            <a:pPr algn="ctr"/>
            <a:r>
              <a:rPr lang="en-US" sz="2800" dirty="0"/>
              <a:t>May</a:t>
            </a:r>
          </a:p>
        </p:txBody>
      </p:sp>
      <p:sp>
        <p:nvSpPr>
          <p:cNvPr id="10" name="TextBox 9"/>
          <p:cNvSpPr txBox="1"/>
          <p:nvPr/>
        </p:nvSpPr>
        <p:spPr>
          <a:xfrm>
            <a:off x="6415158" y="4730523"/>
            <a:ext cx="2286000" cy="523220"/>
          </a:xfrm>
          <a:prstGeom prst="rect">
            <a:avLst/>
          </a:prstGeom>
          <a:noFill/>
        </p:spPr>
        <p:txBody>
          <a:bodyPr wrap="square" rtlCol="0">
            <a:spAutoFit/>
          </a:bodyPr>
          <a:lstStyle/>
          <a:p>
            <a:pPr algn="ctr"/>
            <a:r>
              <a:rPr lang="en-US" sz="2800" dirty="0"/>
              <a:t>September </a:t>
            </a:r>
          </a:p>
        </p:txBody>
      </p:sp>
      <p:pic>
        <p:nvPicPr>
          <p:cNvPr id="1026" name="Picture 2" descr="TransUnion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334000"/>
            <a:ext cx="2467117" cy="1002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ressbox.co.uk/images/logos/27724_Equifax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29040"/>
            <a:ext cx="26765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2.gstatic.com/images?q=tbn:ANd9GcTJBI7VQdRzFQanf9xAoUblLUEL6CtgjhWhCPiwwn9-FYTCSQZ5k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721" y="3878092"/>
            <a:ext cx="2406558" cy="92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43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idge VM.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447800"/>
            <a:ext cx="3733800" cy="3390900"/>
          </a:xfrm>
          <a:prstGeom prst="rect">
            <a:avLst/>
          </a:prstGeom>
        </p:spPr>
      </p:pic>
      <p:sp>
        <p:nvSpPr>
          <p:cNvPr id="12" name="TextBox 11"/>
          <p:cNvSpPr txBox="1"/>
          <p:nvPr/>
        </p:nvSpPr>
        <p:spPr>
          <a:xfrm>
            <a:off x="28823" y="2286000"/>
            <a:ext cx="2559227" cy="1938992"/>
          </a:xfrm>
          <a:prstGeom prst="rect">
            <a:avLst/>
          </a:prstGeom>
          <a:noFill/>
        </p:spPr>
        <p:txBody>
          <a:bodyPr wrap="square" rtlCol="0">
            <a:spAutoFit/>
          </a:bodyPr>
          <a:lstStyle/>
          <a:p>
            <a:r>
              <a:rPr lang="en-US" sz="2400" dirty="0"/>
              <a:t>Where do folks start?</a:t>
            </a:r>
          </a:p>
          <a:p>
            <a:endParaRPr lang="en-US" sz="2400" dirty="0"/>
          </a:p>
          <a:p>
            <a:r>
              <a:rPr lang="en-US" sz="2400" dirty="0"/>
              <a:t>What do they bring with them?</a:t>
            </a:r>
          </a:p>
        </p:txBody>
      </p:sp>
      <p:sp>
        <p:nvSpPr>
          <p:cNvPr id="13" name="TextBox 12"/>
          <p:cNvSpPr txBox="1"/>
          <p:nvPr/>
        </p:nvSpPr>
        <p:spPr>
          <a:xfrm>
            <a:off x="6324600" y="2286000"/>
            <a:ext cx="2790577" cy="1938992"/>
          </a:xfrm>
          <a:prstGeom prst="rect">
            <a:avLst/>
          </a:prstGeom>
          <a:noFill/>
        </p:spPr>
        <p:txBody>
          <a:bodyPr wrap="square" rtlCol="0">
            <a:spAutoFit/>
          </a:bodyPr>
          <a:lstStyle/>
          <a:p>
            <a:pPr algn="r"/>
            <a:r>
              <a:rPr lang="en-US" sz="2400" dirty="0"/>
              <a:t>Where do they want to go?</a:t>
            </a:r>
          </a:p>
          <a:p>
            <a:pPr algn="r"/>
            <a:endParaRPr lang="en-US" sz="2400" dirty="0"/>
          </a:p>
          <a:p>
            <a:pPr algn="r"/>
            <a:r>
              <a:rPr lang="en-US" sz="2400" dirty="0"/>
              <a:t>Where do WE want them to end up?</a:t>
            </a:r>
          </a:p>
        </p:txBody>
      </p:sp>
      <p:sp>
        <p:nvSpPr>
          <p:cNvPr id="14" name="TextBox 13"/>
          <p:cNvSpPr txBox="1"/>
          <p:nvPr/>
        </p:nvSpPr>
        <p:spPr>
          <a:xfrm>
            <a:off x="1981200" y="5410200"/>
            <a:ext cx="5181600" cy="954107"/>
          </a:xfrm>
          <a:prstGeom prst="rect">
            <a:avLst/>
          </a:prstGeom>
          <a:noFill/>
        </p:spPr>
        <p:txBody>
          <a:bodyPr wrap="square" rtlCol="0">
            <a:spAutoFit/>
          </a:bodyPr>
          <a:lstStyle/>
          <a:p>
            <a:pPr algn="ctr"/>
            <a:r>
              <a:rPr lang="en-US" sz="2800" dirty="0"/>
              <a:t>What do we need to provide to create a bridge?</a:t>
            </a:r>
          </a:p>
        </p:txBody>
      </p:sp>
      <p:sp>
        <p:nvSpPr>
          <p:cNvPr id="2" name="TextBox 1"/>
          <p:cNvSpPr txBox="1"/>
          <p:nvPr/>
        </p:nvSpPr>
        <p:spPr>
          <a:xfrm>
            <a:off x="28823" y="260118"/>
            <a:ext cx="7391400" cy="584776"/>
          </a:xfrm>
          <a:prstGeom prst="rect">
            <a:avLst/>
          </a:prstGeom>
          <a:noFill/>
        </p:spPr>
        <p:txBody>
          <a:bodyPr wrap="square" rtlCol="0">
            <a:spAutoFit/>
          </a:bodyPr>
          <a:lstStyle/>
          <a:p>
            <a:pPr algn="ctr"/>
            <a:r>
              <a:rPr lang="en-US" sz="3200" b="1" dirty="0">
                <a:solidFill>
                  <a:schemeClr val="accent1"/>
                </a:solidFill>
              </a:rPr>
              <a:t>Economic</a:t>
            </a:r>
            <a:r>
              <a:rPr lang="en-US" sz="3200" b="1" i="1" dirty="0">
                <a:solidFill>
                  <a:schemeClr val="accent1"/>
                </a:solidFill>
              </a:rPr>
              <a:t> </a:t>
            </a:r>
            <a:r>
              <a:rPr lang="en-US" sz="3200" b="1" dirty="0">
                <a:solidFill>
                  <a:schemeClr val="accent1"/>
                </a:solidFill>
              </a:rPr>
              <a:t>Empowerment Advocates</a:t>
            </a:r>
          </a:p>
        </p:txBody>
      </p:sp>
    </p:spTree>
    <p:extLst>
      <p:ext uri="{BB962C8B-B14F-4D97-AF65-F5344CB8AC3E}">
        <p14:creationId xmlns:p14="http://schemas.microsoft.com/office/powerpoint/2010/main" val="1855843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53400" y="0"/>
            <a:ext cx="1447800" cy="6858000"/>
          </a:xfrm>
        </p:spPr>
        <p:txBody>
          <a:bodyPr>
            <a:normAutofit/>
          </a:bodyPr>
          <a:lstStyle/>
          <a:p>
            <a:br>
              <a:rPr lang="en-US" dirty="0">
                <a:solidFill>
                  <a:schemeClr val="bg1"/>
                </a:solidFill>
              </a:rPr>
            </a:br>
            <a:r>
              <a:rPr lang="en-US" dirty="0">
                <a:solidFill>
                  <a:schemeClr val="bg1"/>
                </a:solidFill>
              </a:rPr>
              <a:t>Reading Credit Reports</a:t>
            </a:r>
          </a:p>
        </p:txBody>
      </p:sp>
      <p:sp>
        <p:nvSpPr>
          <p:cNvPr id="3" name="Vertical Text Placeholder 2"/>
          <p:cNvSpPr>
            <a:spLocks noGrp="1"/>
          </p:cNvSpPr>
          <p:nvPr>
            <p:ph type="body" orient="vert" idx="1"/>
          </p:nvPr>
        </p:nvSpPr>
        <p:spPr>
          <a:xfrm rot="16200000">
            <a:off x="1066799" y="-228598"/>
            <a:ext cx="5334003" cy="7162800"/>
          </a:xfrm>
        </p:spPr>
        <p:txBody>
          <a:bodyPr/>
          <a:lstStyle/>
          <a:p>
            <a:endParaRPr lang="en-US" dirty="0"/>
          </a:p>
        </p:txBody>
      </p:sp>
      <p:pic>
        <p:nvPicPr>
          <p:cNvPr id="5" name="Picture 4">
            <a:extLst>
              <a:ext uri="{FF2B5EF4-FFF2-40B4-BE49-F238E27FC236}">
                <a16:creationId xmlns:a16="http://schemas.microsoft.com/office/drawing/2014/main" id="{6BE677B8-355A-5C49-B661-5E95AC3AB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3411"/>
            <a:ext cx="5029200" cy="6451177"/>
          </a:xfrm>
          <a:prstGeom prst="rect">
            <a:avLst/>
          </a:prstGeom>
        </p:spPr>
      </p:pic>
    </p:spTree>
    <p:extLst>
      <p:ext uri="{BB962C8B-B14F-4D97-AF65-F5344CB8AC3E}">
        <p14:creationId xmlns:p14="http://schemas.microsoft.com/office/powerpoint/2010/main" val="1750823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15301" y="0"/>
            <a:ext cx="1447800" cy="6858000"/>
          </a:xfrm>
        </p:spPr>
        <p:txBody>
          <a:bodyPr>
            <a:normAutofit/>
          </a:bodyPr>
          <a:lstStyle/>
          <a:p>
            <a:br>
              <a:rPr lang="en-US" dirty="0">
                <a:solidFill>
                  <a:schemeClr val="bg1"/>
                </a:solidFill>
              </a:rPr>
            </a:br>
            <a:r>
              <a:rPr lang="en-US" dirty="0">
                <a:solidFill>
                  <a:schemeClr val="bg1"/>
                </a:solidFill>
              </a:rPr>
              <a:t>Reading Credit Reports</a:t>
            </a:r>
          </a:p>
        </p:txBody>
      </p:sp>
      <p:sp>
        <p:nvSpPr>
          <p:cNvPr id="3" name="Vertical Text Placeholder 2"/>
          <p:cNvSpPr>
            <a:spLocks noGrp="1"/>
          </p:cNvSpPr>
          <p:nvPr>
            <p:ph type="body" orient="vert" idx="1"/>
          </p:nvPr>
        </p:nvSpPr>
        <p:spPr>
          <a:xfrm rot="16200000">
            <a:off x="1066799" y="-228598"/>
            <a:ext cx="5334003" cy="7162800"/>
          </a:xfrm>
        </p:spPr>
        <p:txBody>
          <a:bodyPr/>
          <a:lstStyle/>
          <a:p>
            <a:endParaRPr lang="en-US" dirty="0"/>
          </a:p>
        </p:txBody>
      </p:sp>
      <p:pic>
        <p:nvPicPr>
          <p:cNvPr id="6" name="Picture 5">
            <a:extLst>
              <a:ext uri="{FF2B5EF4-FFF2-40B4-BE49-F238E27FC236}">
                <a16:creationId xmlns:a16="http://schemas.microsoft.com/office/drawing/2014/main" id="{0BAC9C76-B0ED-9B4F-AF30-7FE745156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14300"/>
            <a:ext cx="4645152" cy="6629400"/>
          </a:xfrm>
          <a:prstGeom prst="rect">
            <a:avLst/>
          </a:prstGeom>
        </p:spPr>
      </p:pic>
    </p:spTree>
    <p:extLst>
      <p:ext uri="{BB962C8B-B14F-4D97-AF65-F5344CB8AC3E}">
        <p14:creationId xmlns:p14="http://schemas.microsoft.com/office/powerpoint/2010/main" val="3413865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228600" y="2209800"/>
            <a:ext cx="7848600" cy="3352800"/>
          </a:xfrm>
        </p:spPr>
        <p:txBody>
          <a:bodyPr>
            <a:normAutofit fontScale="92500" lnSpcReduction="10000"/>
          </a:bodyPr>
          <a:lstStyle/>
          <a:p>
            <a:pPr marL="0" indent="0">
              <a:buNone/>
            </a:pPr>
            <a:r>
              <a:rPr lang="en-US" sz="3600" dirty="0">
                <a:latin typeface="Catriel" pitchFamily="2" charset="0"/>
                <a:cs typeface="Iskoola Pota" pitchFamily="34" charset="0"/>
              </a:rPr>
              <a:t>In addition to determining interest rates on mortgages, car loans, personal loans, and credit cards, your credit score and history may be used by:</a:t>
            </a:r>
          </a:p>
          <a:p>
            <a:pPr lvl="1"/>
            <a:r>
              <a:rPr lang="en-US" sz="2400" i="1" dirty="0"/>
              <a:t>landlords</a:t>
            </a:r>
          </a:p>
          <a:p>
            <a:pPr lvl="1"/>
            <a:r>
              <a:rPr lang="en-US" sz="2400" i="1" dirty="0"/>
              <a:t>potential employers</a:t>
            </a:r>
          </a:p>
          <a:p>
            <a:pPr lvl="1"/>
            <a:r>
              <a:rPr lang="en-US" sz="2400" i="1" dirty="0"/>
              <a:t>insurance companies</a:t>
            </a:r>
          </a:p>
        </p:txBody>
      </p:sp>
      <p:sp>
        <p:nvSpPr>
          <p:cNvPr id="8" name="Rectangle 7"/>
          <p:cNvSpPr/>
          <p:nvPr/>
        </p:nvSpPr>
        <p:spPr>
          <a:xfrm>
            <a:off x="228600" y="228600"/>
            <a:ext cx="8610600" cy="1754326"/>
          </a:xfrm>
          <a:prstGeom prst="rect">
            <a:avLst/>
          </a:prstGeom>
          <a:noFill/>
        </p:spPr>
        <p:txBody>
          <a:bodyPr wrap="square" lIns="91440" tIns="45720" rIns="91440" bIns="45720">
            <a:spAutoFit/>
          </a:bodyPr>
          <a:lstStyle/>
          <a:p>
            <a:pPr algn="ctr"/>
            <a:r>
              <a:rPr lang="en-US" sz="5400" b="1" cap="all" spc="0" dirty="0">
                <a:ln w="9000" cmpd="sng">
                  <a:solidFill>
                    <a:schemeClr val="accent4">
                      <a:shade val="50000"/>
                      <a:satMod val="120000"/>
                    </a:schemeClr>
                  </a:solidFill>
                  <a:prstDash val="solid"/>
                </a:ln>
                <a:solidFill>
                  <a:schemeClr val="accent1">
                    <a:lumMod val="60000"/>
                    <a:lumOff val="40000"/>
                  </a:schemeClr>
                </a:solidFill>
                <a:effectLst>
                  <a:reflection blurRad="12700" stA="28000" endPos="45000" dist="1000" dir="5400000" sy="-100000" algn="bl" rotWithShape="0"/>
                </a:effectLst>
              </a:rPr>
              <a:t>How your credit score is used</a:t>
            </a:r>
          </a:p>
        </p:txBody>
      </p:sp>
      <p:pic>
        <p:nvPicPr>
          <p:cNvPr id="6146" name="Picture 2" descr="http://scm-l3.technorati.com/10/04/05/11339/CreditReport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657600"/>
            <a:ext cx="3116210" cy="22511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06101D-BAA5-D546-9AE8-1008734BB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701654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457200"/>
            <a:ext cx="3569918" cy="5212080"/>
          </a:xfrm>
          <a:prstGeom prst="rect">
            <a:avLst/>
          </a:prstGeom>
        </p:spPr>
      </p:pic>
      <p:pic>
        <p:nvPicPr>
          <p:cNvPr id="3" name="Picture 2">
            <a:extLst>
              <a:ext uri="{FF2B5EF4-FFF2-40B4-BE49-F238E27FC236}">
                <a16:creationId xmlns:a16="http://schemas.microsoft.com/office/drawing/2014/main" id="{63C4CF55-9779-B84C-8608-58BE786FE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551531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81000"/>
            <a:ext cx="8763000" cy="1815882"/>
          </a:xfrm>
          <a:prstGeom prst="rect">
            <a:avLst/>
          </a:prstGeom>
          <a:noFill/>
        </p:spPr>
        <p:txBody>
          <a:bodyPr wrap="square" rtlCol="0">
            <a:spAutoFit/>
          </a:bodyPr>
          <a:lstStyle/>
          <a:p>
            <a:r>
              <a:rPr lang="en-US" sz="2800" dirty="0"/>
              <a:t>Consumers with “bad credit” (financial trustworthiness) typically pay thousands of dollars more in interest over their lifetimes than those with “good credit”.</a:t>
            </a:r>
          </a:p>
        </p:txBody>
      </p:sp>
      <p:graphicFrame>
        <p:nvGraphicFramePr>
          <p:cNvPr id="10" name="Table 9"/>
          <p:cNvGraphicFramePr>
            <a:graphicFrameLocks noGrp="1"/>
          </p:cNvGraphicFramePr>
          <p:nvPr>
            <p:extLst>
              <p:ext uri="{D42A27DB-BD31-4B8C-83A1-F6EECF244321}">
                <p14:modId xmlns:p14="http://schemas.microsoft.com/office/powerpoint/2010/main" val="1697498812"/>
              </p:ext>
            </p:extLst>
          </p:nvPr>
        </p:nvGraphicFramePr>
        <p:xfrm>
          <a:off x="3810000" y="2036743"/>
          <a:ext cx="4800600" cy="2834640"/>
        </p:xfrm>
        <a:graphic>
          <a:graphicData uri="http://schemas.openxmlformats.org/drawingml/2006/table">
            <a:tbl>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606890">
                <a:tc>
                  <a:txBody>
                    <a:bodyPr/>
                    <a:lstStyle/>
                    <a:p>
                      <a:pPr algn="ctr"/>
                      <a:r>
                        <a:rPr lang="en-US" dirty="0"/>
                        <a:t>FICO® score</a:t>
                      </a:r>
                    </a:p>
                  </a:txBody>
                  <a:tcPr anchor="ctr">
                    <a:lnL>
                      <a:noFill/>
                    </a:lnL>
                    <a:lnR>
                      <a:noFill/>
                    </a:lnR>
                    <a:lnT>
                      <a:noFill/>
                    </a:lnT>
                    <a:lnB>
                      <a:noFill/>
                    </a:lnB>
                  </a:tcPr>
                </a:tc>
                <a:tc>
                  <a:txBody>
                    <a:bodyPr/>
                    <a:lstStyle/>
                    <a:p>
                      <a:pPr algn="ctr"/>
                      <a:r>
                        <a:rPr lang="en-US" dirty="0"/>
                        <a:t>APR </a:t>
                      </a:r>
                      <a:r>
                        <a:rPr lang="en-US" dirty="0">
                          <a:hlinkClick r:id="" action="ppaction://hlinkfile" tooltip="More about these rates"/>
                        </a:rPr>
                        <a:t>[?]</a:t>
                      </a:r>
                      <a:endParaRPr lang="en-US" dirty="0"/>
                    </a:p>
                  </a:txBody>
                  <a:tcPr anchor="ctr">
                    <a:lnL>
                      <a:noFill/>
                    </a:lnL>
                    <a:lnR>
                      <a:noFill/>
                    </a:lnR>
                    <a:lnT>
                      <a:noFill/>
                    </a:lnT>
                    <a:lnB>
                      <a:noFill/>
                    </a:lnB>
                  </a:tcPr>
                </a:tc>
                <a:tc>
                  <a:txBody>
                    <a:bodyPr/>
                    <a:lstStyle/>
                    <a:p>
                      <a:pPr algn="ctr"/>
                      <a:r>
                        <a:rPr lang="en-US" dirty="0"/>
                        <a:t>Monthly payment</a:t>
                      </a:r>
                      <a:r>
                        <a:rPr lang="en-US" dirty="0">
                          <a:effectLst/>
                        </a:rPr>
                        <a:t> * </a:t>
                      </a:r>
                      <a:endParaRPr lang="en-US" dirty="0"/>
                    </a:p>
                  </a:txBody>
                  <a:tcPr anchor="ctr">
                    <a:lnL>
                      <a:noFill/>
                    </a:lnL>
                    <a:lnR>
                      <a:noFill/>
                    </a:lnR>
                    <a:lnT>
                      <a:noFill/>
                    </a:lnT>
                    <a:lnB>
                      <a:noFill/>
                    </a:lnB>
                  </a:tcPr>
                </a:tc>
                <a:extLst>
                  <a:ext uri="{0D108BD9-81ED-4DB2-BD59-A6C34878D82A}">
                    <a16:rowId xmlns:a16="http://schemas.microsoft.com/office/drawing/2014/main" val="10000"/>
                  </a:ext>
                </a:extLst>
              </a:tr>
              <a:tr h="346794">
                <a:tc>
                  <a:txBody>
                    <a:bodyPr/>
                    <a:lstStyle/>
                    <a:p>
                      <a:pPr algn="ctr"/>
                      <a:r>
                        <a:rPr lang="en-US" dirty="0">
                          <a:solidFill>
                            <a:schemeClr val="accent2">
                              <a:lumMod val="50000"/>
                            </a:schemeClr>
                          </a:solidFill>
                        </a:rPr>
                        <a:t>760-850</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4.061%</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$481</a:t>
                      </a:r>
                    </a:p>
                  </a:txBody>
                  <a:tcPr anchor="ctr">
                    <a:lnL>
                      <a:noFill/>
                    </a:lnL>
                    <a:lnR>
                      <a:noFill/>
                    </a:lnR>
                    <a:lnT>
                      <a:noFill/>
                    </a:lnT>
                    <a:lnB>
                      <a:noFill/>
                    </a:lnB>
                    <a:solidFill>
                      <a:srgbClr val="FFFFFF"/>
                    </a:solidFill>
                  </a:tcPr>
                </a:tc>
                <a:extLst>
                  <a:ext uri="{0D108BD9-81ED-4DB2-BD59-A6C34878D82A}">
                    <a16:rowId xmlns:a16="http://schemas.microsoft.com/office/drawing/2014/main" val="10001"/>
                  </a:ext>
                </a:extLst>
              </a:tr>
              <a:tr h="346794">
                <a:tc>
                  <a:txBody>
                    <a:bodyPr/>
                    <a:lstStyle/>
                    <a:p>
                      <a:pPr algn="ctr"/>
                      <a:r>
                        <a:rPr lang="en-US" dirty="0">
                          <a:solidFill>
                            <a:schemeClr val="accent2">
                              <a:lumMod val="50000"/>
                            </a:schemeClr>
                          </a:solidFill>
                        </a:rPr>
                        <a:t>700-759</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4.283%</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$494</a:t>
                      </a:r>
                    </a:p>
                  </a:txBody>
                  <a:tcPr anchor="ctr">
                    <a:lnL>
                      <a:noFill/>
                    </a:lnL>
                    <a:lnR>
                      <a:noFill/>
                    </a:lnR>
                    <a:lnT>
                      <a:noFill/>
                    </a:lnT>
                    <a:lnB>
                      <a:noFill/>
                    </a:lnB>
                    <a:solidFill>
                      <a:srgbClr val="FFFFFF"/>
                    </a:solidFill>
                  </a:tcPr>
                </a:tc>
                <a:extLst>
                  <a:ext uri="{0D108BD9-81ED-4DB2-BD59-A6C34878D82A}">
                    <a16:rowId xmlns:a16="http://schemas.microsoft.com/office/drawing/2014/main" val="10002"/>
                  </a:ext>
                </a:extLst>
              </a:tr>
              <a:tr h="346794">
                <a:tc>
                  <a:txBody>
                    <a:bodyPr/>
                    <a:lstStyle/>
                    <a:p>
                      <a:pPr algn="ctr"/>
                      <a:r>
                        <a:rPr lang="en-US" dirty="0">
                          <a:solidFill>
                            <a:schemeClr val="accent2">
                              <a:lumMod val="50000"/>
                            </a:schemeClr>
                          </a:solidFill>
                        </a:rPr>
                        <a:t>680-699</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4.460%</a:t>
                      </a:r>
                    </a:p>
                  </a:txBody>
                  <a:tcPr anchor="ctr">
                    <a:lnL>
                      <a:noFill/>
                    </a:lnL>
                    <a:lnR>
                      <a:noFill/>
                    </a:lnR>
                    <a:lnT>
                      <a:noFill/>
                    </a:lnT>
                    <a:lnB>
                      <a:noFill/>
                    </a:lnB>
                    <a:solidFill>
                      <a:srgbClr val="FFFFFF"/>
                    </a:solidFill>
                  </a:tcPr>
                </a:tc>
                <a:tc>
                  <a:txBody>
                    <a:bodyPr/>
                    <a:lstStyle/>
                    <a:p>
                      <a:pPr algn="ctr"/>
                      <a:r>
                        <a:rPr lang="en-US">
                          <a:solidFill>
                            <a:schemeClr val="accent2">
                              <a:lumMod val="50000"/>
                            </a:schemeClr>
                          </a:solidFill>
                        </a:rPr>
                        <a:t>$504</a:t>
                      </a:r>
                    </a:p>
                  </a:txBody>
                  <a:tcPr anchor="ctr">
                    <a:lnL>
                      <a:noFill/>
                    </a:lnL>
                    <a:lnR>
                      <a:noFill/>
                    </a:lnR>
                    <a:lnT>
                      <a:noFill/>
                    </a:lnT>
                    <a:lnB>
                      <a:noFill/>
                    </a:lnB>
                    <a:solidFill>
                      <a:srgbClr val="FFFFFF"/>
                    </a:solidFill>
                  </a:tcPr>
                </a:tc>
                <a:extLst>
                  <a:ext uri="{0D108BD9-81ED-4DB2-BD59-A6C34878D82A}">
                    <a16:rowId xmlns:a16="http://schemas.microsoft.com/office/drawing/2014/main" val="10003"/>
                  </a:ext>
                </a:extLst>
              </a:tr>
              <a:tr h="346794">
                <a:tc>
                  <a:txBody>
                    <a:bodyPr/>
                    <a:lstStyle/>
                    <a:p>
                      <a:pPr algn="ctr"/>
                      <a:r>
                        <a:rPr lang="en-US" dirty="0">
                          <a:solidFill>
                            <a:schemeClr val="accent2">
                              <a:lumMod val="50000"/>
                            </a:schemeClr>
                          </a:solidFill>
                        </a:rPr>
                        <a:t>660-679</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4.673%</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$517</a:t>
                      </a:r>
                    </a:p>
                  </a:txBody>
                  <a:tcPr anchor="ctr">
                    <a:lnL>
                      <a:noFill/>
                    </a:lnL>
                    <a:lnR>
                      <a:noFill/>
                    </a:lnR>
                    <a:lnT>
                      <a:noFill/>
                    </a:lnT>
                    <a:lnB>
                      <a:noFill/>
                    </a:lnB>
                    <a:solidFill>
                      <a:srgbClr val="FFFFFF"/>
                    </a:solidFill>
                  </a:tcPr>
                </a:tc>
                <a:extLst>
                  <a:ext uri="{0D108BD9-81ED-4DB2-BD59-A6C34878D82A}">
                    <a16:rowId xmlns:a16="http://schemas.microsoft.com/office/drawing/2014/main" val="10004"/>
                  </a:ext>
                </a:extLst>
              </a:tr>
              <a:tr h="346794">
                <a:tc>
                  <a:txBody>
                    <a:bodyPr/>
                    <a:lstStyle/>
                    <a:p>
                      <a:pPr algn="ctr"/>
                      <a:r>
                        <a:rPr lang="en-US">
                          <a:solidFill>
                            <a:schemeClr val="accent2">
                              <a:lumMod val="50000"/>
                            </a:schemeClr>
                          </a:solidFill>
                        </a:rPr>
                        <a:t>640-659</a:t>
                      </a:r>
                    </a:p>
                  </a:txBody>
                  <a:tcPr anchor="ctr">
                    <a:lnL>
                      <a:noFill/>
                    </a:lnL>
                    <a:lnR>
                      <a:noFill/>
                    </a:lnR>
                    <a:lnT>
                      <a:noFill/>
                    </a:lnT>
                    <a:lnB>
                      <a:noFill/>
                    </a:lnB>
                    <a:solidFill>
                      <a:srgbClr val="FFFFFF"/>
                    </a:solidFill>
                  </a:tcPr>
                </a:tc>
                <a:tc>
                  <a:txBody>
                    <a:bodyPr/>
                    <a:lstStyle/>
                    <a:p>
                      <a:pPr algn="ctr"/>
                      <a:r>
                        <a:rPr lang="en-US">
                          <a:solidFill>
                            <a:schemeClr val="accent2">
                              <a:lumMod val="50000"/>
                            </a:schemeClr>
                          </a:solidFill>
                        </a:rPr>
                        <a:t>5.102%</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$543</a:t>
                      </a:r>
                    </a:p>
                  </a:txBody>
                  <a:tcPr anchor="ctr">
                    <a:lnL>
                      <a:noFill/>
                    </a:lnL>
                    <a:lnR>
                      <a:noFill/>
                    </a:lnR>
                    <a:lnT>
                      <a:noFill/>
                    </a:lnT>
                    <a:lnB>
                      <a:noFill/>
                    </a:lnB>
                    <a:solidFill>
                      <a:srgbClr val="FFFFFF"/>
                    </a:solidFill>
                  </a:tcPr>
                </a:tc>
                <a:extLst>
                  <a:ext uri="{0D108BD9-81ED-4DB2-BD59-A6C34878D82A}">
                    <a16:rowId xmlns:a16="http://schemas.microsoft.com/office/drawing/2014/main" val="10005"/>
                  </a:ext>
                </a:extLst>
              </a:tr>
              <a:tr h="346794">
                <a:tc>
                  <a:txBody>
                    <a:bodyPr/>
                    <a:lstStyle/>
                    <a:p>
                      <a:pPr algn="ctr"/>
                      <a:r>
                        <a:rPr lang="en-US" dirty="0">
                          <a:solidFill>
                            <a:schemeClr val="accent2">
                              <a:lumMod val="50000"/>
                            </a:schemeClr>
                          </a:solidFill>
                        </a:rPr>
                        <a:t>620-639</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5.647%</a:t>
                      </a:r>
                    </a:p>
                  </a:txBody>
                  <a:tcPr anchor="ctr">
                    <a:lnL>
                      <a:noFill/>
                    </a:lnL>
                    <a:lnR>
                      <a:noFill/>
                    </a:lnR>
                    <a:lnT>
                      <a:noFill/>
                    </a:lnT>
                    <a:lnB>
                      <a:noFill/>
                    </a:lnB>
                    <a:solidFill>
                      <a:srgbClr val="FFFFFF"/>
                    </a:solidFill>
                  </a:tcPr>
                </a:tc>
                <a:tc>
                  <a:txBody>
                    <a:bodyPr/>
                    <a:lstStyle/>
                    <a:p>
                      <a:pPr algn="ctr"/>
                      <a:r>
                        <a:rPr lang="en-US" dirty="0">
                          <a:solidFill>
                            <a:schemeClr val="accent2">
                              <a:lumMod val="50000"/>
                            </a:schemeClr>
                          </a:solidFill>
                        </a:rPr>
                        <a:t>$577</a:t>
                      </a:r>
                    </a:p>
                  </a:txBody>
                  <a:tcPr anchor="ctr">
                    <a:lnL>
                      <a:noFill/>
                    </a:lnL>
                    <a:lnR>
                      <a:noFill/>
                    </a:lnR>
                    <a:lnT>
                      <a:noFill/>
                    </a:lnT>
                    <a:lnB>
                      <a:noFill/>
                    </a:lnB>
                    <a:solidFill>
                      <a:srgbClr val="FFFFFF"/>
                    </a:solidFill>
                  </a:tcPr>
                </a:tc>
                <a:extLst>
                  <a:ext uri="{0D108BD9-81ED-4DB2-BD59-A6C34878D82A}">
                    <a16:rowId xmlns:a16="http://schemas.microsoft.com/office/drawing/2014/main" val="10006"/>
                  </a:ext>
                </a:extLst>
              </a:tr>
            </a:tbl>
          </a:graphicData>
        </a:graphic>
      </p:graphicFrame>
      <p:sp>
        <p:nvSpPr>
          <p:cNvPr id="12" name="TextBox 11"/>
          <p:cNvSpPr txBox="1"/>
          <p:nvPr/>
        </p:nvSpPr>
        <p:spPr>
          <a:xfrm>
            <a:off x="526143" y="2438400"/>
            <a:ext cx="2971800" cy="1015663"/>
          </a:xfrm>
          <a:prstGeom prst="rect">
            <a:avLst/>
          </a:prstGeom>
          <a:noFill/>
        </p:spPr>
        <p:txBody>
          <a:bodyPr wrap="square" rtlCol="0">
            <a:spAutoFit/>
          </a:bodyPr>
          <a:lstStyle/>
          <a:p>
            <a:pPr algn="r"/>
            <a:r>
              <a:rPr lang="en-US" sz="2000" i="1" dirty="0"/>
              <a:t>Rates for a 30-year, $100,000 mortgage in Kentucky:</a:t>
            </a:r>
          </a:p>
        </p:txBody>
      </p:sp>
      <p:sp>
        <p:nvSpPr>
          <p:cNvPr id="13" name="Rectangle 12"/>
          <p:cNvSpPr/>
          <p:nvPr/>
        </p:nvSpPr>
        <p:spPr>
          <a:xfrm>
            <a:off x="304800" y="5089150"/>
            <a:ext cx="8610600" cy="646331"/>
          </a:xfrm>
          <a:prstGeom prst="rect">
            <a:avLst/>
          </a:prstGeom>
        </p:spPr>
        <p:txBody>
          <a:bodyPr wrap="square">
            <a:spAutoFit/>
          </a:bodyPr>
          <a:lstStyle/>
          <a:p>
            <a:r>
              <a:rPr lang="en-US" dirty="0"/>
              <a:t>A 100 point difference in your FICO® score could mean over </a:t>
            </a:r>
            <a:r>
              <a:rPr lang="en-US" b="1" dirty="0"/>
              <a:t>$40,000 extra in interest payments</a:t>
            </a:r>
            <a:r>
              <a:rPr lang="en-US" dirty="0"/>
              <a:t> over the life of a 30 year mortgage on a $300,000 home loan.</a:t>
            </a:r>
          </a:p>
        </p:txBody>
      </p:sp>
      <p:sp>
        <p:nvSpPr>
          <p:cNvPr id="6" name="Rectangle 5">
            <a:extLst>
              <a:ext uri="{FF2B5EF4-FFF2-40B4-BE49-F238E27FC236}">
                <a16:creationId xmlns:a16="http://schemas.microsoft.com/office/drawing/2014/main" id="{ECD1E839-2F1A-CC40-A5CC-21675BA6C914}"/>
              </a:ext>
            </a:extLst>
          </p:cNvPr>
          <p:cNvSpPr/>
          <p:nvPr/>
        </p:nvSpPr>
        <p:spPr>
          <a:xfrm>
            <a:off x="152400" y="6046113"/>
            <a:ext cx="8610600" cy="430887"/>
          </a:xfrm>
          <a:prstGeom prst="rect">
            <a:avLst/>
          </a:prstGeom>
        </p:spPr>
        <p:txBody>
          <a:bodyPr wrap="square">
            <a:spAutoFit/>
          </a:bodyPr>
          <a:lstStyle/>
          <a:p>
            <a:r>
              <a:rPr lang="en-US" sz="2200" b="1" dirty="0"/>
              <a:t>QUESTION: What are some things that affect your credit score? </a:t>
            </a:r>
          </a:p>
        </p:txBody>
      </p:sp>
    </p:spTree>
    <p:extLst>
      <p:ext uri="{BB962C8B-B14F-4D97-AF65-F5344CB8AC3E}">
        <p14:creationId xmlns:p14="http://schemas.microsoft.com/office/powerpoint/2010/main" val="358773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52400"/>
            <a:ext cx="8229600" cy="1846659"/>
          </a:xfrm>
          <a:prstGeom prst="rect">
            <a:avLst/>
          </a:prstGeom>
          <a:noFill/>
        </p:spPr>
        <p:txBody>
          <a:bodyPr wrap="square" rtlCol="0">
            <a:spAutoFit/>
          </a:bodyPr>
          <a:lstStyle/>
          <a:p>
            <a:r>
              <a:rPr lang="en-US" sz="3800" dirty="0">
                <a:latin typeface="Blue Highway" pitchFamily="2" charset="0"/>
              </a:rPr>
              <a:t>Lenders use a credit score to </a:t>
            </a:r>
          </a:p>
          <a:p>
            <a:r>
              <a:rPr lang="en-US" sz="3800" dirty="0">
                <a:latin typeface="Blue Highway" pitchFamily="2" charset="0"/>
              </a:rPr>
              <a:t>predict your financial behavior and assess risk.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209800"/>
            <a:ext cx="6471954" cy="4114800"/>
          </a:xfrm>
          <a:prstGeom prst="rect">
            <a:avLst/>
          </a:prstGeom>
        </p:spPr>
      </p:pic>
    </p:spTree>
    <p:extLst>
      <p:ext uri="{BB962C8B-B14F-4D97-AF65-F5344CB8AC3E}">
        <p14:creationId xmlns:p14="http://schemas.microsoft.com/office/powerpoint/2010/main" val="1213081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2777"/>
            <a:ext cx="8610600" cy="1412875"/>
          </a:xfrm>
        </p:spPr>
        <p:txBody>
          <a:bodyPr/>
          <a:lstStyle/>
          <a:p>
            <a:r>
              <a:rPr lang="en-US" b="1" dirty="0"/>
              <a:t>What affects a FICO score?</a:t>
            </a:r>
          </a:p>
        </p:txBody>
      </p:sp>
      <p:sp>
        <p:nvSpPr>
          <p:cNvPr id="3" name="TextBox 2"/>
          <p:cNvSpPr txBox="1"/>
          <p:nvPr/>
        </p:nvSpPr>
        <p:spPr>
          <a:xfrm>
            <a:off x="381000" y="1448939"/>
            <a:ext cx="8534400" cy="1938992"/>
          </a:xfrm>
          <a:prstGeom prst="rect">
            <a:avLst/>
          </a:prstGeom>
          <a:noFill/>
        </p:spPr>
        <p:txBody>
          <a:bodyPr wrap="square" rtlCol="0">
            <a:spAutoFit/>
          </a:bodyPr>
          <a:lstStyle/>
          <a:p>
            <a:pPr marL="285750" indent="-285750">
              <a:buFont typeface="Arial"/>
              <a:buChar char="•"/>
            </a:pPr>
            <a:r>
              <a:rPr lang="en-US" sz="2400" b="1" dirty="0"/>
              <a:t>Payment history </a:t>
            </a:r>
            <a:r>
              <a:rPr lang="en-US" sz="2400" dirty="0"/>
              <a:t>– 35%</a:t>
            </a:r>
          </a:p>
          <a:p>
            <a:pPr marL="742950" lvl="1" indent="-285750">
              <a:buFont typeface="Arial"/>
              <a:buChar char="•"/>
            </a:pPr>
            <a:r>
              <a:rPr lang="en-US" sz="2400" dirty="0"/>
              <a:t>Have debts been paid on time?  How often have payments been late?  How late have payments been?  How much has the consumer been delinquent with?</a:t>
            </a:r>
          </a:p>
          <a:p>
            <a:pPr lvl="1"/>
            <a:endParaRPr lang="en-US" sz="2400" dirty="0"/>
          </a:p>
        </p:txBody>
      </p:sp>
      <p:sp>
        <p:nvSpPr>
          <p:cNvPr id="4" name="TextBox 3"/>
          <p:cNvSpPr txBox="1"/>
          <p:nvPr/>
        </p:nvSpPr>
        <p:spPr>
          <a:xfrm>
            <a:off x="381000" y="3276600"/>
            <a:ext cx="8534400" cy="1200328"/>
          </a:xfrm>
          <a:prstGeom prst="rect">
            <a:avLst/>
          </a:prstGeom>
          <a:noFill/>
        </p:spPr>
        <p:txBody>
          <a:bodyPr wrap="square" rtlCol="0">
            <a:spAutoFit/>
          </a:bodyPr>
          <a:lstStyle/>
          <a:p>
            <a:pPr marL="285750" indent="-285750">
              <a:buFont typeface="Arial"/>
              <a:buChar char="•"/>
            </a:pPr>
            <a:r>
              <a:rPr lang="en-US" sz="2400" b="1" dirty="0"/>
              <a:t>Amounts owed </a:t>
            </a:r>
            <a:r>
              <a:rPr lang="en-US" sz="2400" dirty="0"/>
              <a:t>– 30%</a:t>
            </a:r>
          </a:p>
          <a:p>
            <a:pPr marL="742950" lvl="1" indent="-285750">
              <a:buFont typeface="Arial"/>
              <a:buChar char="•"/>
            </a:pPr>
            <a:r>
              <a:rPr lang="en-US" sz="2400" dirty="0"/>
              <a:t>How much total debt?  How much credit is being carried in relation to credit limit?</a:t>
            </a:r>
          </a:p>
        </p:txBody>
      </p:sp>
      <p:sp>
        <p:nvSpPr>
          <p:cNvPr id="5" name="TextBox 4"/>
          <p:cNvSpPr txBox="1"/>
          <p:nvPr/>
        </p:nvSpPr>
        <p:spPr>
          <a:xfrm>
            <a:off x="381000" y="4684130"/>
            <a:ext cx="8534400" cy="830997"/>
          </a:xfrm>
          <a:prstGeom prst="rect">
            <a:avLst/>
          </a:prstGeom>
          <a:noFill/>
        </p:spPr>
        <p:txBody>
          <a:bodyPr wrap="square" rtlCol="0">
            <a:spAutoFit/>
          </a:bodyPr>
          <a:lstStyle/>
          <a:p>
            <a:pPr marL="285750" indent="-285750">
              <a:buFont typeface="Arial"/>
              <a:buChar char="•"/>
            </a:pPr>
            <a:r>
              <a:rPr lang="en-US" sz="2400" b="1" dirty="0"/>
              <a:t>Length of credit history </a:t>
            </a:r>
            <a:r>
              <a:rPr lang="en-US" sz="2400" dirty="0"/>
              <a:t>– 15%</a:t>
            </a:r>
          </a:p>
          <a:p>
            <a:pPr marL="742950" lvl="1" indent="-285750">
              <a:buFont typeface="Arial"/>
              <a:buChar char="•"/>
            </a:pPr>
            <a:r>
              <a:rPr lang="en-US" sz="2400" dirty="0"/>
              <a:t>How long has the consumer had credit?</a:t>
            </a:r>
          </a:p>
        </p:txBody>
      </p:sp>
      <p:pic>
        <p:nvPicPr>
          <p:cNvPr id="6" name="Picture 5">
            <a:extLst>
              <a:ext uri="{FF2B5EF4-FFF2-40B4-BE49-F238E27FC236}">
                <a16:creationId xmlns:a16="http://schemas.microsoft.com/office/drawing/2014/main" id="{C28D5A71-70D8-A64E-9373-7D9006927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357592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688"/>
            <a:ext cx="8839199" cy="1412875"/>
          </a:xfrm>
        </p:spPr>
        <p:txBody>
          <a:bodyPr/>
          <a:lstStyle/>
          <a:p>
            <a:r>
              <a:rPr lang="en-US" sz="4000" b="1" dirty="0"/>
              <a:t>What affects a credit score?  </a:t>
            </a:r>
            <a:br>
              <a:rPr lang="en-US" sz="4000" b="1" dirty="0"/>
            </a:br>
            <a:r>
              <a:rPr lang="en-US" sz="4000" b="1" dirty="0"/>
              <a:t>(Cont’d)</a:t>
            </a:r>
          </a:p>
        </p:txBody>
      </p:sp>
      <p:sp>
        <p:nvSpPr>
          <p:cNvPr id="3" name="TextBox 2"/>
          <p:cNvSpPr txBox="1"/>
          <p:nvPr/>
        </p:nvSpPr>
        <p:spPr>
          <a:xfrm>
            <a:off x="228600" y="1397566"/>
            <a:ext cx="7924800" cy="1569660"/>
          </a:xfrm>
          <a:prstGeom prst="rect">
            <a:avLst/>
          </a:prstGeom>
          <a:noFill/>
        </p:spPr>
        <p:txBody>
          <a:bodyPr wrap="square" rtlCol="0">
            <a:spAutoFit/>
          </a:bodyPr>
          <a:lstStyle/>
          <a:p>
            <a:pPr marL="285750" indent="-285750">
              <a:buFont typeface="Arial"/>
              <a:buChar char="•"/>
            </a:pPr>
            <a:r>
              <a:rPr lang="en-US" sz="2400" b="1" dirty="0"/>
              <a:t>New credit </a:t>
            </a:r>
            <a:r>
              <a:rPr lang="en-US" sz="2400" dirty="0"/>
              <a:t>– 10%</a:t>
            </a:r>
          </a:p>
          <a:p>
            <a:pPr marL="742950" lvl="1" indent="-285750">
              <a:buFont typeface="Arial"/>
              <a:buChar char="•"/>
            </a:pPr>
            <a:r>
              <a:rPr lang="en-US" sz="2400" dirty="0"/>
              <a:t>Have new lines of credit been opened recently?  What kind and for how much?  Has the consumer been trying to get more credit?</a:t>
            </a:r>
          </a:p>
        </p:txBody>
      </p:sp>
      <p:sp>
        <p:nvSpPr>
          <p:cNvPr id="4" name="TextBox 3"/>
          <p:cNvSpPr txBox="1"/>
          <p:nvPr/>
        </p:nvSpPr>
        <p:spPr>
          <a:xfrm>
            <a:off x="246413" y="3105945"/>
            <a:ext cx="7924800" cy="1569660"/>
          </a:xfrm>
          <a:prstGeom prst="rect">
            <a:avLst/>
          </a:prstGeom>
          <a:noFill/>
        </p:spPr>
        <p:txBody>
          <a:bodyPr wrap="square" rtlCol="0">
            <a:spAutoFit/>
          </a:bodyPr>
          <a:lstStyle/>
          <a:p>
            <a:pPr marL="285750" indent="-285750">
              <a:buFont typeface="Arial"/>
              <a:buChar char="•"/>
            </a:pPr>
            <a:r>
              <a:rPr lang="en-US" sz="2400" b="1" dirty="0"/>
              <a:t>Types of credit used </a:t>
            </a:r>
            <a:r>
              <a:rPr lang="en-US" sz="2400" dirty="0"/>
              <a:t>– 10%</a:t>
            </a:r>
          </a:p>
          <a:p>
            <a:pPr marL="742950" lvl="1" indent="-285750">
              <a:buFont typeface="Arial"/>
              <a:buChar char="•"/>
            </a:pPr>
            <a:r>
              <a:rPr lang="en-US" sz="2400" dirty="0"/>
              <a:t>How many credit or store cards?  How many auto loans?  Any mortgages or student loans?  Can this consumer manage different types of credit?</a:t>
            </a:r>
          </a:p>
        </p:txBody>
      </p:sp>
      <p:pic>
        <p:nvPicPr>
          <p:cNvPr id="5" name="Picture 4">
            <a:extLst>
              <a:ext uri="{FF2B5EF4-FFF2-40B4-BE49-F238E27FC236}">
                <a16:creationId xmlns:a16="http://schemas.microsoft.com/office/drawing/2014/main" id="{26B650B4-0502-E044-B6DB-D929250EA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
        <p:nvSpPr>
          <p:cNvPr id="6" name="TextBox 5">
            <a:extLst>
              <a:ext uri="{FF2B5EF4-FFF2-40B4-BE49-F238E27FC236}">
                <a16:creationId xmlns:a16="http://schemas.microsoft.com/office/drawing/2014/main" id="{22B2EFE5-83BE-EE49-BCCC-243B3955B841}"/>
              </a:ext>
            </a:extLst>
          </p:cNvPr>
          <p:cNvSpPr txBox="1"/>
          <p:nvPr/>
        </p:nvSpPr>
        <p:spPr>
          <a:xfrm>
            <a:off x="381000" y="5187896"/>
            <a:ext cx="7924800" cy="830997"/>
          </a:xfrm>
          <a:prstGeom prst="rect">
            <a:avLst/>
          </a:prstGeom>
          <a:noFill/>
        </p:spPr>
        <p:txBody>
          <a:bodyPr wrap="square" rtlCol="0">
            <a:spAutoFit/>
          </a:bodyPr>
          <a:lstStyle/>
          <a:p>
            <a:r>
              <a:rPr lang="en-US" sz="2400" b="1" dirty="0"/>
              <a:t>If you wanted to improve your credit score what steps could you take?</a:t>
            </a:r>
            <a:endParaRPr lang="en-US" sz="2400" dirty="0"/>
          </a:p>
        </p:txBody>
      </p:sp>
    </p:spTree>
    <p:extLst>
      <p:ext uri="{BB962C8B-B14F-4D97-AF65-F5344CB8AC3E}">
        <p14:creationId xmlns:p14="http://schemas.microsoft.com/office/powerpoint/2010/main" val="3097082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4710"/>
            <a:ext cx="8839199" cy="1412875"/>
          </a:xfrm>
        </p:spPr>
        <p:txBody>
          <a:bodyPr/>
          <a:lstStyle/>
          <a:p>
            <a:r>
              <a:rPr lang="en-US" sz="4000" b="1" dirty="0"/>
              <a:t>In general …</a:t>
            </a:r>
          </a:p>
        </p:txBody>
      </p:sp>
      <p:sp>
        <p:nvSpPr>
          <p:cNvPr id="3" name="TextBox 2"/>
          <p:cNvSpPr txBox="1"/>
          <p:nvPr/>
        </p:nvSpPr>
        <p:spPr>
          <a:xfrm>
            <a:off x="609599" y="1219200"/>
            <a:ext cx="7924800" cy="4524315"/>
          </a:xfrm>
          <a:prstGeom prst="rect">
            <a:avLst/>
          </a:prstGeom>
          <a:noFill/>
        </p:spPr>
        <p:txBody>
          <a:bodyPr wrap="square" rtlCol="0">
            <a:spAutoFit/>
          </a:bodyPr>
          <a:lstStyle/>
          <a:p>
            <a:pPr marL="285750" indent="-285750">
              <a:buFont typeface="Arial"/>
              <a:buChar char="•"/>
            </a:pPr>
            <a:r>
              <a:rPr lang="en-US" sz="2400" b="1" dirty="0"/>
              <a:t>Negative information that is accurate </a:t>
            </a:r>
            <a:r>
              <a:rPr lang="en-US" sz="2400" dirty="0"/>
              <a:t>– Remains on the credit report for 7 years but becomes less important as time passes. </a:t>
            </a:r>
          </a:p>
          <a:p>
            <a:pPr marL="285750" indent="-285750">
              <a:buFont typeface="Arial"/>
              <a:buChar char="•"/>
            </a:pPr>
            <a:r>
              <a:rPr lang="en-US" sz="2400" b="1" dirty="0"/>
              <a:t>85% of the factors comprising your score </a:t>
            </a:r>
            <a:r>
              <a:rPr lang="en-US" sz="2400" dirty="0"/>
              <a:t>can be controlled by you!</a:t>
            </a:r>
          </a:p>
          <a:p>
            <a:pPr marL="285750" indent="-285750">
              <a:buFont typeface="Arial"/>
              <a:buChar char="•"/>
            </a:pPr>
            <a:r>
              <a:rPr lang="en-US" sz="2400" dirty="0"/>
              <a:t>There are laws in place to protect your rights as a consumer.</a:t>
            </a:r>
          </a:p>
          <a:p>
            <a:pPr marL="285750" indent="-285750">
              <a:buFont typeface="Arial"/>
              <a:buChar char="•"/>
            </a:pPr>
            <a:r>
              <a:rPr lang="en-US" sz="2400" dirty="0"/>
              <a:t>Resources to use for consumer rights include the Consumer Financial Protection Bureau (CFPB): </a:t>
            </a:r>
            <a:r>
              <a:rPr lang="en-US" sz="2400" dirty="0">
                <a:hlinkClick r:id="rId2"/>
              </a:rPr>
              <a:t>www.consumerfinance.gov</a:t>
            </a:r>
            <a:r>
              <a:rPr lang="en-US" sz="2400" dirty="0"/>
              <a:t>  </a:t>
            </a:r>
          </a:p>
          <a:p>
            <a:pPr marL="285750" indent="-285750">
              <a:buFont typeface="Arial"/>
              <a:buChar char="•"/>
            </a:pPr>
            <a:endParaRPr lang="en-US" sz="2400" dirty="0"/>
          </a:p>
          <a:p>
            <a:pPr marL="285750" indent="-285750">
              <a:buFont typeface="Arial"/>
              <a:buChar char="•"/>
            </a:pPr>
            <a:endParaRPr lang="en-US" sz="2400" dirty="0"/>
          </a:p>
        </p:txBody>
      </p:sp>
      <p:pic>
        <p:nvPicPr>
          <p:cNvPr id="4" name="Picture 3">
            <a:extLst>
              <a:ext uri="{FF2B5EF4-FFF2-40B4-BE49-F238E27FC236}">
                <a16:creationId xmlns:a16="http://schemas.microsoft.com/office/drawing/2014/main" id="{50E4FD96-7C2F-CC4C-86AC-FA2603BE9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84344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epair-credit.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2293381"/>
            <a:ext cx="3386138" cy="3338039"/>
          </a:xfrm>
        </p:spPr>
      </p:pic>
      <p:sp>
        <p:nvSpPr>
          <p:cNvPr id="4" name="Text Placeholder 3"/>
          <p:cNvSpPr>
            <a:spLocks noGrp="1"/>
          </p:cNvSpPr>
          <p:nvPr>
            <p:ph type="body" sz="half" idx="2"/>
          </p:nvPr>
        </p:nvSpPr>
        <p:spPr>
          <a:xfrm>
            <a:off x="304800" y="685800"/>
            <a:ext cx="4038600" cy="2209800"/>
          </a:xfrm>
        </p:spPr>
        <p:txBody>
          <a:bodyPr>
            <a:normAutofit/>
          </a:bodyPr>
          <a:lstStyle/>
          <a:p>
            <a:r>
              <a:rPr lang="en-US" sz="4000" i="1" dirty="0"/>
              <a:t>Steps to (re)establishing good credit…</a:t>
            </a:r>
          </a:p>
        </p:txBody>
      </p:sp>
      <p:pic>
        <p:nvPicPr>
          <p:cNvPr id="6" name="Picture 5">
            <a:extLst>
              <a:ext uri="{FF2B5EF4-FFF2-40B4-BE49-F238E27FC236}">
                <a16:creationId xmlns:a16="http://schemas.microsoft.com/office/drawing/2014/main" id="{4B1AA2F4-72C5-7D4F-BD45-2155C0E12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4282250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Behavioral Economics</a:t>
            </a:r>
          </a:p>
        </p:txBody>
      </p:sp>
      <p:pic>
        <p:nvPicPr>
          <p:cNvPr id="4" name="Content Placeholder 3" descr="values.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157567" y="3048000"/>
            <a:ext cx="405069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4800" y="3048000"/>
            <a:ext cx="3657600" cy="2800766"/>
          </a:xfrm>
          <a:prstGeom prst="rect">
            <a:avLst/>
          </a:prstGeom>
          <a:noFill/>
        </p:spPr>
        <p:txBody>
          <a:bodyPr wrap="square" rtlCol="0">
            <a:spAutoFit/>
          </a:bodyPr>
          <a:lstStyle/>
          <a:p>
            <a:pPr marL="285750" indent="-285750">
              <a:buFont typeface="Arial"/>
              <a:buChar char="•"/>
            </a:pPr>
            <a:r>
              <a:rPr lang="en-US" sz="2200" dirty="0"/>
              <a:t>Consider how personal beliefs and experiences affect financial decisions</a:t>
            </a:r>
          </a:p>
          <a:p>
            <a:pPr marL="285750" indent="-285750">
              <a:buFont typeface="Arial"/>
              <a:buChar char="•"/>
            </a:pPr>
            <a:r>
              <a:rPr lang="en-US" sz="2200" dirty="0"/>
              <a:t>Identify patterns in financial behavior</a:t>
            </a:r>
          </a:p>
          <a:p>
            <a:pPr marL="285750" indent="-285750">
              <a:buFont typeface="Arial"/>
              <a:buChar char="•"/>
            </a:pPr>
            <a:r>
              <a:rPr lang="en-US" sz="2200" dirty="0"/>
              <a:t>Eliminate barriers and increase access to positive financial decisions</a:t>
            </a:r>
          </a:p>
        </p:txBody>
      </p:sp>
      <p:sp>
        <p:nvSpPr>
          <p:cNvPr id="6" name="TextBox 5"/>
          <p:cNvSpPr txBox="1"/>
          <p:nvPr/>
        </p:nvSpPr>
        <p:spPr>
          <a:xfrm>
            <a:off x="152400" y="1676400"/>
            <a:ext cx="7315200" cy="1200329"/>
          </a:xfrm>
          <a:prstGeom prst="rect">
            <a:avLst/>
          </a:prstGeom>
          <a:noFill/>
        </p:spPr>
        <p:txBody>
          <a:bodyPr wrap="square" rtlCol="0">
            <a:spAutoFit/>
          </a:bodyPr>
          <a:lstStyle/>
          <a:p>
            <a:r>
              <a:rPr lang="en-US" sz="2400" dirty="0"/>
              <a:t>An understanding of why we make certain decisions helps us alter our behavior/s to reach our goals more quickly and easily.</a:t>
            </a:r>
          </a:p>
        </p:txBody>
      </p:sp>
      <p:pic>
        <p:nvPicPr>
          <p:cNvPr id="7" name="Picture 6">
            <a:extLst>
              <a:ext uri="{FF2B5EF4-FFF2-40B4-BE49-F238E27FC236}">
                <a16:creationId xmlns:a16="http://schemas.microsoft.com/office/drawing/2014/main" id="{F3DDA89B-085B-614C-9934-826BD4C96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4286898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56988"/>
            <a:ext cx="8229600" cy="60939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sz="2600" dirty="0"/>
          </a:p>
          <a:p>
            <a:pPr marL="285750" indent="-285750">
              <a:buFont typeface="Arial"/>
              <a:buChar char="•"/>
            </a:pPr>
            <a:r>
              <a:rPr lang="en-US" sz="2600" dirty="0"/>
              <a:t>Review credit report for accuracy : Identity errors, accounts you don’t recognize, late payments that were actually on time, incorrect balances</a:t>
            </a:r>
          </a:p>
          <a:p>
            <a:pPr marL="285750" indent="-285750">
              <a:buFont typeface="Arial"/>
              <a:buChar char="•"/>
            </a:pPr>
            <a:r>
              <a:rPr lang="en-US" sz="2600" dirty="0"/>
              <a:t>Dispute errors in writing. How? </a:t>
            </a:r>
            <a:r>
              <a:rPr lang="en-US" sz="2600" dirty="0">
                <a:hlinkClick r:id="rId2"/>
              </a:rPr>
              <a:t>www.consumerfinance.gov/ask-cfpb/how-do-i-dispute-an-error-on-my-credit-report-en-314/</a:t>
            </a:r>
            <a:r>
              <a:rPr lang="en-US" sz="2600" dirty="0"/>
              <a:t> </a:t>
            </a:r>
          </a:p>
          <a:p>
            <a:pPr marL="285750" indent="-285750">
              <a:buFont typeface="Arial"/>
              <a:buChar char="•"/>
            </a:pPr>
            <a:r>
              <a:rPr lang="en-US" sz="2600" dirty="0"/>
              <a:t>Pay all of your bills on time!  </a:t>
            </a:r>
            <a:r>
              <a:rPr lang="en-US" sz="2600" b="1" dirty="0"/>
              <a:t>This is the single most important factor in improving a credit score.</a:t>
            </a:r>
          </a:p>
          <a:p>
            <a:pPr marL="285750" indent="-285750">
              <a:buFont typeface="Arial"/>
              <a:buChar char="•"/>
            </a:pPr>
            <a:r>
              <a:rPr lang="en-US" sz="2600" dirty="0"/>
              <a:t>Keep credit utilization rate under 10%-30%</a:t>
            </a:r>
          </a:p>
          <a:p>
            <a:pPr marL="742950" lvl="1" indent="-285750">
              <a:buFont typeface="Arial"/>
              <a:buChar char="•"/>
            </a:pPr>
            <a:r>
              <a:rPr lang="en-US" sz="2600" dirty="0"/>
              <a:t>What does this mean?</a:t>
            </a:r>
          </a:p>
          <a:p>
            <a:pPr marL="285750" indent="-285750">
              <a:buFont typeface="Arial"/>
              <a:buChar char="•"/>
            </a:pPr>
            <a:endParaRPr lang="en-US" sz="2600" dirty="0"/>
          </a:p>
          <a:p>
            <a:endParaRPr lang="en-US" sz="2600" dirty="0"/>
          </a:p>
          <a:p>
            <a:endParaRPr lang="en-US" sz="2600" dirty="0"/>
          </a:p>
        </p:txBody>
      </p:sp>
      <p:pic>
        <p:nvPicPr>
          <p:cNvPr id="4" name="Picture 3">
            <a:extLst>
              <a:ext uri="{FF2B5EF4-FFF2-40B4-BE49-F238E27FC236}">
                <a16:creationId xmlns:a16="http://schemas.microsoft.com/office/drawing/2014/main" id="{B6749AC0-FB23-7846-978E-0B04EC635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791814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2012"/>
            <a:ext cx="7696200" cy="60939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sz="2600" dirty="0"/>
          </a:p>
          <a:p>
            <a:pPr marL="285750" indent="-285750">
              <a:buFont typeface="Arial"/>
              <a:buChar char="•"/>
            </a:pPr>
            <a:endParaRPr lang="en-US" sz="2600" dirty="0"/>
          </a:p>
          <a:p>
            <a:pPr marL="285750" indent="-285750">
              <a:buFont typeface="Arial"/>
              <a:buChar char="•"/>
            </a:pPr>
            <a:r>
              <a:rPr lang="en-US" sz="2600" dirty="0"/>
              <a:t>Pay past-due accounts with collateral attached (car loans, mortgages)</a:t>
            </a:r>
          </a:p>
          <a:p>
            <a:pPr marL="285750" indent="-285750">
              <a:buFont typeface="Arial"/>
              <a:buChar char="•"/>
            </a:pPr>
            <a:r>
              <a:rPr lang="en-US" sz="2600" dirty="0"/>
              <a:t>Pay down old debts/collections. Consider the amount and age of the debt. More recent activity carries more weight; as debt ages it affects the credit score less.</a:t>
            </a:r>
          </a:p>
          <a:p>
            <a:pPr marL="285750" indent="-285750">
              <a:buFont typeface="Arial"/>
              <a:buChar char="•"/>
            </a:pPr>
            <a:r>
              <a:rPr lang="en-US" sz="2600" dirty="0"/>
              <a:t>Keep unused accounts open! Closing them shortens your credit history.</a:t>
            </a:r>
          </a:p>
          <a:p>
            <a:pPr marL="285750" lvl="1" indent="-285750">
              <a:buFont typeface="Arial"/>
              <a:buChar char="•"/>
              <a:tabLst>
                <a:tab pos="801688" algn="l"/>
              </a:tabLst>
            </a:pPr>
            <a:r>
              <a:rPr lang="en-US" sz="2600" dirty="0"/>
              <a:t>Diversify credit sources (have more than one type/line of credit).</a:t>
            </a:r>
          </a:p>
          <a:p>
            <a:pPr marL="285750" lvl="1" indent="-285750">
              <a:buFont typeface="Arial"/>
              <a:buChar char="•"/>
              <a:tabLst>
                <a:tab pos="801688" algn="l"/>
              </a:tabLst>
            </a:pPr>
            <a:r>
              <a:rPr lang="en-US" sz="2600" dirty="0"/>
              <a:t>Get on a payment plan for medical debt- how?</a:t>
            </a:r>
          </a:p>
          <a:p>
            <a:pPr marL="285750" lvl="1" indent="-285750">
              <a:buFont typeface="Arial"/>
              <a:buChar char="•"/>
              <a:tabLst>
                <a:tab pos="801688" algn="l"/>
              </a:tabLst>
            </a:pPr>
            <a:endParaRPr lang="en-US" sz="2600" dirty="0"/>
          </a:p>
          <a:p>
            <a:pPr marL="0" lvl="1">
              <a:tabLst>
                <a:tab pos="801688" algn="l"/>
              </a:tabLst>
            </a:pPr>
            <a:endParaRPr lang="en-US" sz="2600" dirty="0"/>
          </a:p>
        </p:txBody>
      </p:sp>
      <p:pic>
        <p:nvPicPr>
          <p:cNvPr id="3" name="Picture 2">
            <a:extLst>
              <a:ext uri="{FF2B5EF4-FFF2-40B4-BE49-F238E27FC236}">
                <a16:creationId xmlns:a16="http://schemas.microsoft.com/office/drawing/2014/main" id="{E25C2B16-1117-3D40-B9FF-6542EF288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968248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8001000" cy="48320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lvl="1" indent="-285750">
              <a:buFont typeface="Arial"/>
              <a:buChar char="•"/>
              <a:tabLst>
                <a:tab pos="801688" algn="l"/>
              </a:tabLst>
            </a:pPr>
            <a:r>
              <a:rPr lang="en-US" sz="2800" dirty="0"/>
              <a:t>Pay credit cards before the due date to make sure payments are posted before credit bureau reporting.</a:t>
            </a:r>
          </a:p>
          <a:p>
            <a:pPr marL="285750" lvl="1" indent="-285750">
              <a:buFont typeface="Arial"/>
              <a:buChar char="•"/>
              <a:tabLst>
                <a:tab pos="801688" algn="l"/>
              </a:tabLst>
            </a:pPr>
            <a:r>
              <a:rPr lang="en-US" sz="2800" dirty="0"/>
              <a:t>Request a “good will” deletion for an unusual late payment.</a:t>
            </a:r>
          </a:p>
          <a:p>
            <a:pPr marL="285750" lvl="1" indent="-285750">
              <a:buFont typeface="Arial"/>
              <a:buChar char="•"/>
              <a:tabLst>
                <a:tab pos="801688" algn="l"/>
              </a:tabLst>
            </a:pPr>
            <a:r>
              <a:rPr lang="en-US" sz="2800" dirty="0"/>
              <a:t>Negotiate with collection agency to “not report” in exchange for payment.</a:t>
            </a:r>
          </a:p>
          <a:p>
            <a:pPr marL="285750" lvl="1" indent="-285750">
              <a:buFont typeface="Arial"/>
              <a:buChar char="•"/>
              <a:tabLst>
                <a:tab pos="801688" algn="l"/>
              </a:tabLst>
            </a:pPr>
            <a:r>
              <a:rPr lang="en-US" sz="2800" dirty="0"/>
              <a:t>Negotiate a settlement.</a:t>
            </a:r>
          </a:p>
          <a:p>
            <a:pPr marL="0" lvl="1">
              <a:tabLst>
                <a:tab pos="801688" algn="l"/>
              </a:tabLst>
            </a:pPr>
            <a:endParaRPr lang="en-US" sz="2800" i="1" dirty="0"/>
          </a:p>
          <a:p>
            <a:pPr marL="0" lvl="1" algn="ctr">
              <a:tabLst>
                <a:tab pos="801688" algn="l"/>
              </a:tabLst>
            </a:pPr>
            <a:r>
              <a:rPr lang="en-US" sz="2800" b="1" i="1" dirty="0"/>
              <a:t>ONLY use non-profit debt management agencies such as </a:t>
            </a:r>
            <a:r>
              <a:rPr lang="en-US" sz="2800" b="1" i="1" dirty="0" err="1"/>
              <a:t>Apprisen</a:t>
            </a:r>
            <a:r>
              <a:rPr lang="en-US" sz="2800" b="1" i="1" dirty="0"/>
              <a:t> </a:t>
            </a:r>
            <a:r>
              <a:rPr lang="en-US" sz="2800" b="1" i="1" dirty="0">
                <a:hlinkClick r:id="rId2"/>
              </a:rPr>
              <a:t>www.apprisen.com</a:t>
            </a:r>
            <a:r>
              <a:rPr lang="en-US" sz="2800" b="1" i="1" dirty="0"/>
              <a:t> </a:t>
            </a:r>
            <a:endParaRPr lang="en-US" sz="2600" dirty="0"/>
          </a:p>
        </p:txBody>
      </p:sp>
      <p:pic>
        <p:nvPicPr>
          <p:cNvPr id="3" name="Picture 2">
            <a:extLst>
              <a:ext uri="{FF2B5EF4-FFF2-40B4-BE49-F238E27FC236}">
                <a16:creationId xmlns:a16="http://schemas.microsoft.com/office/drawing/2014/main" id="{DE3B097C-DAA1-1448-B1F0-39FC2B7D5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130765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391400" cy="1320800"/>
          </a:xfrm>
        </p:spPr>
        <p:txBody>
          <a:bodyPr>
            <a:normAutofit/>
          </a:bodyPr>
          <a:lstStyle/>
          <a:p>
            <a:r>
              <a:rPr lang="en-US" sz="4000" b="1" dirty="0"/>
              <a:t>Prioritizing Debt </a:t>
            </a:r>
          </a:p>
        </p:txBody>
      </p:sp>
      <p:sp>
        <p:nvSpPr>
          <p:cNvPr id="3" name="Content Placeholder 2"/>
          <p:cNvSpPr>
            <a:spLocks noGrp="1"/>
          </p:cNvSpPr>
          <p:nvPr>
            <p:ph sz="half" idx="1"/>
          </p:nvPr>
        </p:nvSpPr>
        <p:spPr>
          <a:xfrm>
            <a:off x="533400" y="1774825"/>
            <a:ext cx="3824922" cy="4303713"/>
          </a:xfrm>
        </p:spPr>
        <p:txBody>
          <a:bodyPr>
            <a:normAutofit fontScale="62500" lnSpcReduction="20000"/>
          </a:bodyPr>
          <a:lstStyle/>
          <a:p>
            <a:pPr marL="0" indent="0">
              <a:buNone/>
            </a:pPr>
            <a:r>
              <a:rPr lang="en-US" sz="5700" dirty="0"/>
              <a:t>High Priority</a:t>
            </a:r>
          </a:p>
          <a:p>
            <a:pPr marL="0" indent="0">
              <a:buNone/>
            </a:pPr>
            <a:r>
              <a:rPr lang="en-US" sz="3200" dirty="0"/>
              <a:t>Always pay family necessities first – food, unavoidable medical debt, etc.</a:t>
            </a:r>
          </a:p>
          <a:p>
            <a:pPr marL="0" indent="0">
              <a:buNone/>
            </a:pPr>
            <a:r>
              <a:rPr lang="en-US" sz="3200" dirty="0"/>
              <a:t>Pay housing-related bills.</a:t>
            </a:r>
          </a:p>
          <a:p>
            <a:pPr marL="0" indent="0">
              <a:buNone/>
            </a:pPr>
            <a:r>
              <a:rPr lang="en-US" sz="3200" dirty="0"/>
              <a:t>Pay the minimum required for essential utility services.</a:t>
            </a:r>
          </a:p>
          <a:p>
            <a:pPr marL="0" indent="0">
              <a:buNone/>
            </a:pPr>
            <a:r>
              <a:rPr lang="en-US" sz="3200" dirty="0"/>
              <a:t>Pay car loans unless you can consider selling your car.</a:t>
            </a:r>
          </a:p>
          <a:p>
            <a:pPr marL="0" indent="0">
              <a:buNone/>
            </a:pPr>
            <a:r>
              <a:rPr lang="en-US" sz="3200" dirty="0"/>
              <a:t>You must pay child support.</a:t>
            </a:r>
          </a:p>
          <a:p>
            <a:pPr marL="0" indent="0">
              <a:buNone/>
            </a:pPr>
            <a:r>
              <a:rPr lang="en-US" sz="3200" dirty="0"/>
              <a:t>Income tax debts are high priority.</a:t>
            </a:r>
          </a:p>
          <a:p>
            <a:pPr marL="514350" indent="-514350">
              <a:buAutoNum type="arabicPeriod"/>
            </a:pPr>
            <a:endParaRPr lang="en-US" sz="2400" dirty="0"/>
          </a:p>
          <a:p>
            <a:pPr marL="514350" indent="-514350">
              <a:buAutoNum type="arabicPeriod"/>
            </a:pPr>
            <a:endParaRPr lang="en-US" dirty="0"/>
          </a:p>
        </p:txBody>
      </p:sp>
      <p:sp>
        <p:nvSpPr>
          <p:cNvPr id="4" name="Content Placeholder 3"/>
          <p:cNvSpPr>
            <a:spLocks noGrp="1"/>
          </p:cNvSpPr>
          <p:nvPr>
            <p:ph sz="half" idx="2"/>
          </p:nvPr>
        </p:nvSpPr>
        <p:spPr>
          <a:xfrm>
            <a:off x="4766534" y="1774825"/>
            <a:ext cx="3996466" cy="4303713"/>
          </a:xfrm>
        </p:spPr>
        <p:txBody>
          <a:bodyPr>
            <a:normAutofit fontScale="62500" lnSpcReduction="20000"/>
          </a:bodyPr>
          <a:lstStyle/>
          <a:p>
            <a:pPr marL="0" indent="0">
              <a:buNone/>
            </a:pPr>
            <a:r>
              <a:rPr lang="en-US" sz="6000" dirty="0"/>
              <a:t>Mid-Low Priority</a:t>
            </a:r>
          </a:p>
          <a:p>
            <a:pPr marL="0" indent="0">
              <a:buNone/>
            </a:pPr>
            <a:r>
              <a:rPr lang="en-US" sz="3600" dirty="0"/>
              <a:t>Government student loans are medium-priority debts.</a:t>
            </a:r>
          </a:p>
          <a:p>
            <a:pPr marL="0" indent="0">
              <a:buNone/>
            </a:pPr>
            <a:r>
              <a:rPr lang="en-US" sz="3600" dirty="0"/>
              <a:t>Loans without collateral are low priority.</a:t>
            </a:r>
          </a:p>
          <a:p>
            <a:pPr marL="0" indent="0">
              <a:buNone/>
            </a:pPr>
            <a:r>
              <a:rPr lang="en-US" sz="3600" dirty="0"/>
              <a:t>Loans with household goods as collateral (e.g.,  furniture, washer/dryer) are low priority.</a:t>
            </a:r>
          </a:p>
          <a:p>
            <a:pPr marL="0" indent="0">
              <a:buNone/>
            </a:pPr>
            <a:r>
              <a:rPr lang="en-US" sz="3600" dirty="0"/>
              <a:t>Co-signed debts should be treated like other debts.</a:t>
            </a:r>
          </a:p>
        </p:txBody>
      </p:sp>
      <p:pic>
        <p:nvPicPr>
          <p:cNvPr id="5" name="Picture 4">
            <a:extLst>
              <a:ext uri="{FF2B5EF4-FFF2-40B4-BE49-F238E27FC236}">
                <a16:creationId xmlns:a16="http://schemas.microsoft.com/office/drawing/2014/main" id="{2B10FE71-C229-9A45-8664-36A38E741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520080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87325"/>
            <a:ext cx="8458199" cy="1412875"/>
          </a:xfrm>
        </p:spPr>
        <p:txBody>
          <a:bodyPr>
            <a:normAutofit fontScale="90000"/>
          </a:bodyPr>
          <a:lstStyle/>
          <a:p>
            <a:r>
              <a:rPr lang="en-US" sz="4800" b="1" dirty="0"/>
              <a:t>Debt Snowball:</a:t>
            </a:r>
            <a:br>
              <a:rPr lang="en-US" sz="4800" b="1" dirty="0"/>
            </a:br>
            <a:r>
              <a:rPr lang="en-US" sz="4800" b="1" dirty="0"/>
              <a:t>A Strategy for dumping debt</a:t>
            </a:r>
          </a:p>
        </p:txBody>
      </p:sp>
      <p:sp>
        <p:nvSpPr>
          <p:cNvPr id="5" name="Text Placeholder 4"/>
          <p:cNvSpPr>
            <a:spLocks noGrp="1"/>
          </p:cNvSpPr>
          <p:nvPr>
            <p:ph type="body" idx="1"/>
          </p:nvPr>
        </p:nvSpPr>
        <p:spPr>
          <a:xfrm>
            <a:off x="388917" y="1600200"/>
            <a:ext cx="3566160" cy="639762"/>
          </a:xfrm>
        </p:spPr>
        <p:txBody>
          <a:bodyPr/>
          <a:lstStyle/>
          <a:p>
            <a:r>
              <a:rPr lang="en-US" dirty="0"/>
              <a:t>Smallest balance first</a:t>
            </a:r>
          </a:p>
        </p:txBody>
      </p:sp>
      <p:sp>
        <p:nvSpPr>
          <p:cNvPr id="6" name="Content Placeholder 5"/>
          <p:cNvSpPr>
            <a:spLocks noGrp="1"/>
          </p:cNvSpPr>
          <p:nvPr>
            <p:ph sz="half" idx="2"/>
          </p:nvPr>
        </p:nvSpPr>
        <p:spPr>
          <a:xfrm>
            <a:off x="381000" y="2590800"/>
            <a:ext cx="3962400" cy="3487738"/>
          </a:xfrm>
        </p:spPr>
        <p:txBody>
          <a:bodyPr>
            <a:normAutofit/>
          </a:bodyPr>
          <a:lstStyle/>
          <a:p>
            <a:r>
              <a:rPr lang="en-US" dirty="0"/>
              <a:t>Pay the minimum balance on </a:t>
            </a:r>
            <a:r>
              <a:rPr lang="en-US" i="1" dirty="0"/>
              <a:t>all</a:t>
            </a:r>
            <a:r>
              <a:rPr lang="en-US" dirty="0"/>
              <a:t> but pay the smallest balance.</a:t>
            </a:r>
          </a:p>
          <a:p>
            <a:r>
              <a:rPr lang="en-US" dirty="0"/>
              <a:t>Pay more than minimum balance on the </a:t>
            </a:r>
            <a:r>
              <a:rPr lang="en-US" i="1" dirty="0"/>
              <a:t>smallest</a:t>
            </a:r>
            <a:r>
              <a:rPr lang="en-US" dirty="0"/>
              <a:t> debt.</a:t>
            </a:r>
          </a:p>
          <a:p>
            <a:r>
              <a:rPr lang="en-US" dirty="0"/>
              <a:t>When the smallest debt is paid off, re-direct those payments into the next </a:t>
            </a:r>
            <a:r>
              <a:rPr lang="en-US" i="1" dirty="0"/>
              <a:t>highest</a:t>
            </a:r>
            <a:r>
              <a:rPr lang="en-US" dirty="0"/>
              <a:t> debt.</a:t>
            </a:r>
          </a:p>
        </p:txBody>
      </p:sp>
      <p:sp>
        <p:nvSpPr>
          <p:cNvPr id="7" name="Text Placeholder 6"/>
          <p:cNvSpPr>
            <a:spLocks noGrp="1"/>
          </p:cNvSpPr>
          <p:nvPr>
            <p:ph type="body" sz="quarter" idx="3"/>
          </p:nvPr>
        </p:nvSpPr>
        <p:spPr>
          <a:xfrm>
            <a:off x="4800600" y="1600200"/>
            <a:ext cx="3566160" cy="639762"/>
          </a:xfrm>
        </p:spPr>
        <p:txBody>
          <a:bodyPr/>
          <a:lstStyle/>
          <a:p>
            <a:r>
              <a:rPr lang="en-US" dirty="0"/>
              <a:t>High interest first</a:t>
            </a:r>
          </a:p>
        </p:txBody>
      </p:sp>
      <p:sp>
        <p:nvSpPr>
          <p:cNvPr id="8" name="Content Placeholder 7"/>
          <p:cNvSpPr>
            <a:spLocks noGrp="1"/>
          </p:cNvSpPr>
          <p:nvPr>
            <p:ph sz="quarter" idx="4"/>
          </p:nvPr>
        </p:nvSpPr>
        <p:spPr>
          <a:xfrm>
            <a:off x="4766048" y="2590800"/>
            <a:ext cx="3996952" cy="3810000"/>
          </a:xfrm>
        </p:spPr>
        <p:txBody>
          <a:bodyPr>
            <a:normAutofit/>
          </a:bodyPr>
          <a:lstStyle/>
          <a:p>
            <a:r>
              <a:rPr lang="en-US" dirty="0"/>
              <a:t>List all interest-bearing debts with balance, interest rate, and payoff date at current rate of payment.</a:t>
            </a:r>
          </a:p>
          <a:p>
            <a:r>
              <a:rPr lang="en-US" dirty="0"/>
              <a:t>Make extra payments to the debt with the </a:t>
            </a:r>
            <a:r>
              <a:rPr lang="en-US" i="1" dirty="0"/>
              <a:t>highest interest rate.</a:t>
            </a:r>
          </a:p>
          <a:p>
            <a:r>
              <a:rPr lang="en-US" dirty="0"/>
              <a:t>When that debt is paid, re-direct extra payments to </a:t>
            </a:r>
            <a:r>
              <a:rPr lang="en-US" i="1" dirty="0"/>
              <a:t>next highest interest rate.</a:t>
            </a:r>
          </a:p>
        </p:txBody>
      </p:sp>
      <p:pic>
        <p:nvPicPr>
          <p:cNvPr id="9" name="Picture 8">
            <a:extLst>
              <a:ext uri="{FF2B5EF4-FFF2-40B4-BE49-F238E27FC236}">
                <a16:creationId xmlns:a16="http://schemas.microsoft.com/office/drawing/2014/main" id="{A76C5AF5-04BF-C04B-B3A3-D37769815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910553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381001"/>
            <a:ext cx="978812" cy="5251451"/>
          </a:xfrm>
        </p:spPr>
        <p:txBody>
          <a:bodyPr/>
          <a:lstStyle/>
          <a:p>
            <a:r>
              <a:rPr lang="en-US" dirty="0">
                <a:solidFill>
                  <a:schemeClr val="bg1"/>
                </a:solidFill>
              </a:rPr>
              <a:t>Learning Check</a:t>
            </a:r>
          </a:p>
        </p:txBody>
      </p:sp>
      <p:sp>
        <p:nvSpPr>
          <p:cNvPr id="3" name="Vertical Text Placeholder 2"/>
          <p:cNvSpPr>
            <a:spLocks noGrp="1"/>
          </p:cNvSpPr>
          <p:nvPr>
            <p:ph type="body" orient="vert" idx="1"/>
          </p:nvPr>
        </p:nvSpPr>
        <p:spPr>
          <a:xfrm>
            <a:off x="381000" y="381001"/>
            <a:ext cx="6705600" cy="6095999"/>
          </a:xfrm>
        </p:spPr>
        <p:txBody>
          <a:bodyPr vert="horz"/>
          <a:lstStyle/>
          <a:p>
            <a:pPr marL="0" indent="0">
              <a:buNone/>
            </a:pPr>
            <a:r>
              <a:rPr lang="en-US" dirty="0"/>
              <a:t>TRUE OR FALSE</a:t>
            </a:r>
          </a:p>
          <a:p>
            <a:pPr marL="0" indent="0">
              <a:buNone/>
            </a:pPr>
            <a:r>
              <a:rPr lang="en-US" dirty="0"/>
              <a:t>There is no need to request your report/score from all three of the credit bureaus because they are all the same.</a:t>
            </a:r>
          </a:p>
          <a:p>
            <a:pPr marL="0" indent="0">
              <a:buNone/>
            </a:pPr>
            <a:r>
              <a:rPr lang="en-US" b="1" dirty="0"/>
              <a:t>Your payment history is generally the most important factor in determining your credit score.</a:t>
            </a:r>
          </a:p>
          <a:p>
            <a:pPr marL="0" indent="0">
              <a:buNone/>
            </a:pPr>
            <a:r>
              <a:rPr lang="en-US" dirty="0"/>
              <a:t>There are no laws in place to protect your rights as a consumer who uses credit.</a:t>
            </a:r>
          </a:p>
          <a:p>
            <a:pPr marL="0" indent="0">
              <a:buNone/>
            </a:pPr>
            <a:r>
              <a:rPr lang="en-US" dirty="0"/>
              <a:t>When you request a copy of your own report from one of the three bureaus, it lowers your credit score.</a:t>
            </a:r>
          </a:p>
          <a:p>
            <a:pPr marL="0" indent="0">
              <a:buNone/>
            </a:pPr>
            <a:r>
              <a:rPr lang="en-US" dirty="0"/>
              <a:t>You cannot be approved for credit without a credit history.</a:t>
            </a:r>
          </a:p>
          <a:p>
            <a:pPr marL="0" indent="0">
              <a:buNone/>
            </a:pPr>
            <a:r>
              <a:rPr lang="en-US" b="1" dirty="0"/>
              <a:t>A creditor will not settle for less money than you actually owe on a delinquent account.</a:t>
            </a:r>
          </a:p>
          <a:p>
            <a:pPr marL="0" indent="0">
              <a:buNone/>
            </a:pPr>
            <a:r>
              <a:rPr lang="en-US" dirty="0"/>
              <a:t>Most negative information remains on a credit report forever.</a:t>
            </a:r>
          </a:p>
          <a:p>
            <a:pPr marL="0" indent="0">
              <a:buNone/>
            </a:pPr>
            <a:endParaRPr lang="en-US" b="1"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1974238A-EE93-6A49-85E5-9EF127C0B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611490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p:nvPr>
        </p:nvSpPr>
        <p:spPr>
          <a:xfrm>
            <a:off x="457200" y="228600"/>
            <a:ext cx="6347713" cy="1320800"/>
          </a:xfrm>
        </p:spPr>
        <p:txBody>
          <a:bodyPr/>
          <a:lstStyle/>
          <a:p>
            <a:r>
              <a:rPr lang="en-US" sz="3200" b="1" dirty="0"/>
              <a:t>Things to Consider: Credit</a:t>
            </a:r>
          </a:p>
        </p:txBody>
      </p:sp>
      <p:sp>
        <p:nvSpPr>
          <p:cNvPr id="3" name="Vertical Text Placeholder 2"/>
          <p:cNvSpPr>
            <a:spLocks noGrp="1"/>
          </p:cNvSpPr>
          <p:nvPr>
            <p:ph idx="1"/>
          </p:nvPr>
        </p:nvSpPr>
        <p:spPr>
          <a:xfrm>
            <a:off x="609600" y="1066800"/>
            <a:ext cx="7570787" cy="4289425"/>
          </a:xfrm>
        </p:spPr>
        <p:txBody>
          <a:bodyPr vert="horz"/>
          <a:lstStyle/>
          <a:p>
            <a:r>
              <a:rPr lang="en-US" dirty="0"/>
              <a:t>Why should it matter to folks you’re working with?</a:t>
            </a:r>
          </a:p>
          <a:p>
            <a:r>
              <a:rPr lang="en-US" dirty="0"/>
              <a:t>Always pull a report when you can </a:t>
            </a:r>
          </a:p>
          <a:p>
            <a:r>
              <a:rPr lang="en-US" dirty="0"/>
              <a:t>Prioritize issue on Credit Report- don’t overwhelm your client with too much information </a:t>
            </a:r>
          </a:p>
          <a:p>
            <a:r>
              <a:rPr lang="en-US" dirty="0"/>
              <a:t>Use HHCK, CFPB, </a:t>
            </a:r>
            <a:r>
              <a:rPr lang="en-US" dirty="0" err="1"/>
              <a:t>Apprisen</a:t>
            </a:r>
            <a:r>
              <a:rPr lang="en-US" dirty="0"/>
              <a:t>, etc. as a resource if you’re having trouble. Credit can be complex! </a:t>
            </a:r>
          </a:p>
          <a:p>
            <a:r>
              <a:rPr lang="en-US" dirty="0"/>
              <a:t>Remember- Even if credit isn’t something a client can work on now you’re planting seeds for their future.</a:t>
            </a:r>
          </a:p>
        </p:txBody>
      </p:sp>
      <p:pic>
        <p:nvPicPr>
          <p:cNvPr id="4" name="Picture 3">
            <a:extLst>
              <a:ext uri="{FF2B5EF4-FFF2-40B4-BE49-F238E27FC236}">
                <a16:creationId xmlns:a16="http://schemas.microsoft.com/office/drawing/2014/main" id="{9B7ECCD3-3A0E-E445-B217-4DC4C971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720551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895600"/>
            <a:ext cx="7086600" cy="2514600"/>
          </a:xfrm>
        </p:spPr>
        <p:txBody>
          <a:bodyPr>
            <a:normAutofit fontScale="90000"/>
          </a:bodyPr>
          <a:lstStyle/>
          <a:p>
            <a:r>
              <a:rPr lang="en-US" dirty="0">
                <a:solidFill>
                  <a:schemeClr val="tx1"/>
                </a:solidFill>
              </a:rPr>
              <a:t>Financial Products &amp; Predatory Lending</a:t>
            </a:r>
          </a:p>
        </p:txBody>
      </p:sp>
      <p:pic>
        <p:nvPicPr>
          <p:cNvPr id="5" name="Picture Placeholder 4" descr="predatory loan.png"/>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6004" r="8716"/>
          <a:stretch/>
        </p:blipFill>
        <p:spPr>
          <a:xfrm>
            <a:off x="2422805" y="152400"/>
            <a:ext cx="4244086" cy="3276600"/>
          </a:xfrm>
        </p:spPr>
      </p:pic>
      <p:pic>
        <p:nvPicPr>
          <p:cNvPr id="6" name="Picture 5">
            <a:extLst>
              <a:ext uri="{FF2B5EF4-FFF2-40B4-BE49-F238E27FC236}">
                <a16:creationId xmlns:a16="http://schemas.microsoft.com/office/drawing/2014/main" id="{F8DCD950-FA52-DA47-B58E-04E0FF1BC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284742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4294967295"/>
          </p:nvPr>
        </p:nvSpPr>
        <p:spPr>
          <a:xfrm>
            <a:off x="209466" y="609600"/>
            <a:ext cx="5429334" cy="639763"/>
          </a:xfrm>
        </p:spPr>
        <p:txBody>
          <a:bodyPr>
            <a:noAutofit/>
          </a:bodyPr>
          <a:lstStyle/>
          <a:p>
            <a:pPr marL="0" indent="0">
              <a:buNone/>
            </a:pPr>
            <a:r>
              <a:rPr lang="en-US" sz="2800" b="1" dirty="0">
                <a:solidFill>
                  <a:schemeClr val="accent1"/>
                </a:solidFill>
              </a:rPr>
              <a:t>Mainstream Financial Services</a:t>
            </a:r>
          </a:p>
        </p:txBody>
      </p:sp>
      <p:sp>
        <p:nvSpPr>
          <p:cNvPr id="6" name="Content Placeholder 5"/>
          <p:cNvSpPr>
            <a:spLocks noGrp="1"/>
          </p:cNvSpPr>
          <p:nvPr>
            <p:ph sz="half" idx="4294967295"/>
          </p:nvPr>
        </p:nvSpPr>
        <p:spPr>
          <a:xfrm>
            <a:off x="209467" y="1143000"/>
            <a:ext cx="3657600" cy="1905000"/>
          </a:xfrm>
        </p:spPr>
        <p:txBody>
          <a:bodyPr>
            <a:normAutofit/>
          </a:bodyPr>
          <a:lstStyle/>
          <a:p>
            <a:r>
              <a:rPr lang="en-US" dirty="0"/>
              <a:t>Banks</a:t>
            </a:r>
          </a:p>
          <a:p>
            <a:r>
              <a:rPr lang="en-US" dirty="0"/>
              <a:t>Credit Unions</a:t>
            </a:r>
          </a:p>
          <a:p>
            <a:endParaRPr lang="en-US" dirty="0"/>
          </a:p>
        </p:txBody>
      </p:sp>
      <p:sp>
        <p:nvSpPr>
          <p:cNvPr id="5" name="Text Placeholder 4"/>
          <p:cNvSpPr>
            <a:spLocks noGrp="1"/>
          </p:cNvSpPr>
          <p:nvPr>
            <p:ph type="body" sz="quarter" idx="4294967295"/>
          </p:nvPr>
        </p:nvSpPr>
        <p:spPr>
          <a:xfrm>
            <a:off x="208476" y="2106881"/>
            <a:ext cx="5257800" cy="639763"/>
          </a:xfrm>
        </p:spPr>
        <p:txBody>
          <a:bodyPr>
            <a:noAutofit/>
          </a:bodyPr>
          <a:lstStyle/>
          <a:p>
            <a:pPr marL="0" indent="0">
              <a:buNone/>
            </a:pPr>
            <a:r>
              <a:rPr lang="en-US" sz="2800" b="1" dirty="0">
                <a:solidFill>
                  <a:schemeClr val="accent1"/>
                </a:solidFill>
              </a:rPr>
              <a:t>Fringe Financial Services</a:t>
            </a:r>
          </a:p>
        </p:txBody>
      </p:sp>
      <p:sp>
        <p:nvSpPr>
          <p:cNvPr id="7" name="Content Placeholder 6"/>
          <p:cNvSpPr>
            <a:spLocks noGrp="1"/>
          </p:cNvSpPr>
          <p:nvPr>
            <p:ph sz="quarter" idx="4294967295"/>
          </p:nvPr>
        </p:nvSpPr>
        <p:spPr>
          <a:xfrm>
            <a:off x="104734" y="2605881"/>
            <a:ext cx="3657600" cy="4038600"/>
          </a:xfrm>
        </p:spPr>
        <p:txBody>
          <a:bodyPr>
            <a:normAutofit/>
          </a:bodyPr>
          <a:lstStyle/>
          <a:p>
            <a:r>
              <a:rPr lang="en-US" dirty="0"/>
              <a:t>Check cashers</a:t>
            </a:r>
          </a:p>
          <a:p>
            <a:r>
              <a:rPr lang="en-US" dirty="0"/>
              <a:t>Payday lenders</a:t>
            </a:r>
          </a:p>
          <a:p>
            <a:r>
              <a:rPr lang="en-US" dirty="0"/>
              <a:t>Rent-to-Own</a:t>
            </a:r>
          </a:p>
          <a:p>
            <a:r>
              <a:rPr lang="en-US" dirty="0"/>
              <a:t>Auto title loans</a:t>
            </a:r>
          </a:p>
          <a:p>
            <a:r>
              <a:rPr lang="en-US" b="1" i="1" dirty="0"/>
              <a:t>Some</a:t>
            </a:r>
            <a:r>
              <a:rPr lang="en-US" dirty="0"/>
              <a:t> commercial tax preparers</a:t>
            </a:r>
          </a:p>
          <a:p>
            <a:pPr lvl="1"/>
            <a:r>
              <a:rPr lang="en-US" dirty="0"/>
              <a:t>Refund anticipation loans</a:t>
            </a:r>
          </a:p>
          <a:p>
            <a:pPr lvl="1"/>
            <a:r>
              <a:rPr lang="en-US" dirty="0"/>
              <a:t>Refund anticipation checks</a:t>
            </a:r>
          </a:p>
        </p:txBody>
      </p:sp>
      <p:pic>
        <p:nvPicPr>
          <p:cNvPr id="4098" name="Picture 2" descr="C:\Users\user\AppData\Local\Microsoft\Windows\Temporary Internet Files\Content.IE5\U2L069XL\MC90044038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71716"/>
            <a:ext cx="3752933" cy="375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0827C2-3180-1546-9BC8-143172C8E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886625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96784"/>
            <a:ext cx="7010400" cy="1320800"/>
          </a:xfrm>
        </p:spPr>
        <p:txBody>
          <a:bodyPr/>
          <a:lstStyle/>
          <a:p>
            <a:r>
              <a:rPr lang="en-US" b="1" dirty="0"/>
              <a:t>Mainstream Financial Services</a:t>
            </a:r>
          </a:p>
        </p:txBody>
      </p:sp>
      <p:sp>
        <p:nvSpPr>
          <p:cNvPr id="3" name="Content Placeholder 2"/>
          <p:cNvSpPr>
            <a:spLocks noGrp="1"/>
          </p:cNvSpPr>
          <p:nvPr>
            <p:ph sz="half" idx="1"/>
          </p:nvPr>
        </p:nvSpPr>
        <p:spPr>
          <a:xfrm>
            <a:off x="381000" y="1774825"/>
            <a:ext cx="3886200" cy="4473575"/>
          </a:xfrm>
        </p:spPr>
        <p:txBody>
          <a:bodyPr>
            <a:noAutofit/>
          </a:bodyPr>
          <a:lstStyle/>
          <a:p>
            <a:pPr marL="0" indent="0">
              <a:buNone/>
            </a:pPr>
            <a:r>
              <a:rPr lang="en-US" sz="2000" b="1" dirty="0"/>
              <a:t>Banks</a:t>
            </a:r>
          </a:p>
          <a:p>
            <a:r>
              <a:rPr lang="en-US" sz="2000" dirty="0"/>
              <a:t>For-profit entities that accept deposits and channel money into lending activities</a:t>
            </a:r>
          </a:p>
          <a:p>
            <a:r>
              <a:rPr lang="en-US" sz="2000" dirty="0"/>
              <a:t>Serve the general public</a:t>
            </a:r>
          </a:p>
          <a:p>
            <a:r>
              <a:rPr lang="en-US" sz="2000" dirty="0"/>
              <a:t>Traditional banks issue stock and are owned by stockholders (shareholders)</a:t>
            </a:r>
          </a:p>
          <a:p>
            <a:r>
              <a:rPr lang="en-US" sz="2000" dirty="0"/>
              <a:t>Insured by Federal Deposit Insurance Corporation (FDIC)</a:t>
            </a:r>
          </a:p>
        </p:txBody>
      </p:sp>
      <p:sp>
        <p:nvSpPr>
          <p:cNvPr id="4" name="Content Placeholder 3"/>
          <p:cNvSpPr>
            <a:spLocks noGrp="1"/>
          </p:cNvSpPr>
          <p:nvPr>
            <p:ph sz="half" idx="2"/>
          </p:nvPr>
        </p:nvSpPr>
        <p:spPr>
          <a:xfrm>
            <a:off x="4343400" y="1774825"/>
            <a:ext cx="4572000" cy="4625975"/>
          </a:xfrm>
        </p:spPr>
        <p:txBody>
          <a:bodyPr>
            <a:noAutofit/>
          </a:bodyPr>
          <a:lstStyle/>
          <a:p>
            <a:pPr marL="0" indent="0">
              <a:buNone/>
            </a:pPr>
            <a:r>
              <a:rPr lang="en-US" sz="2000" b="1" dirty="0"/>
              <a:t>Credit Unions</a:t>
            </a:r>
          </a:p>
          <a:p>
            <a:r>
              <a:rPr lang="en-US" sz="2000" dirty="0"/>
              <a:t>Community-based financial cooperatives offering a wide range of services</a:t>
            </a:r>
          </a:p>
          <a:p>
            <a:r>
              <a:rPr lang="en-US" sz="2000" dirty="0"/>
              <a:t>Serve their members, who must be within the field of membership defined by the credit union’s charter</a:t>
            </a:r>
          </a:p>
          <a:p>
            <a:r>
              <a:rPr lang="en-US" sz="2000" dirty="0"/>
              <a:t>Owned and controlled by members, who are also shareholders</a:t>
            </a:r>
          </a:p>
          <a:p>
            <a:r>
              <a:rPr lang="en-US" sz="2000" dirty="0"/>
              <a:t>Insured by the National Credit Union Insurance Fund</a:t>
            </a:r>
          </a:p>
        </p:txBody>
      </p:sp>
    </p:spTree>
    <p:extLst>
      <p:ext uri="{BB962C8B-B14F-4D97-AF65-F5344CB8AC3E}">
        <p14:creationId xmlns:p14="http://schemas.microsoft.com/office/powerpoint/2010/main" val="2938166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7010400" cy="2308324"/>
          </a:xfrm>
          <a:prstGeom prst="rect">
            <a:avLst/>
          </a:prstGeom>
        </p:spPr>
        <p:txBody>
          <a:bodyPr wrap="square">
            <a:spAutoFit/>
          </a:bodyPr>
          <a:lstStyle/>
          <a:p>
            <a:r>
              <a:rPr lang="en-US" sz="3600" b="1" baseline="30000" dirty="0"/>
              <a:t>By identifying our</a:t>
            </a:r>
            <a:r>
              <a:rPr lang="en-US" sz="3600" b="1" dirty="0"/>
              <a:t> </a:t>
            </a:r>
            <a:r>
              <a:rPr lang="en-US" sz="3600" b="1" baseline="30000" dirty="0"/>
              <a:t>beliefs and attitudes about money and finances including origins, and supplementing that realization with new knowledge and skills, we can begin to change feelings and attitudes that are holding us back</a:t>
            </a:r>
            <a:r>
              <a:rPr lang="en-US" sz="3600" baseline="30000" dirty="0"/>
              <a:t>.</a:t>
            </a:r>
            <a:endParaRPr lang="en-US" sz="3600" dirty="0"/>
          </a:p>
        </p:txBody>
      </p:sp>
      <p:pic>
        <p:nvPicPr>
          <p:cNvPr id="3" name="Picture 2"/>
          <p:cNvPicPr>
            <a:picLocks noChangeAspect="1"/>
          </p:cNvPicPr>
          <p:nvPr/>
        </p:nvPicPr>
        <p:blipFill>
          <a:blip r:embed="rId2"/>
          <a:stretch>
            <a:fillRect/>
          </a:stretch>
        </p:blipFill>
        <p:spPr>
          <a:xfrm>
            <a:off x="1636553" y="2412743"/>
            <a:ext cx="5602447" cy="3816668"/>
          </a:xfrm>
          <a:prstGeom prst="rect">
            <a:avLst/>
          </a:prstGeom>
        </p:spPr>
      </p:pic>
    </p:spTree>
    <p:extLst>
      <p:ext uri="{BB962C8B-B14F-4D97-AF65-F5344CB8AC3E}">
        <p14:creationId xmlns:p14="http://schemas.microsoft.com/office/powerpoint/2010/main" val="3897827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Considerations</a:t>
            </a:r>
          </a:p>
        </p:txBody>
      </p:sp>
      <p:sp>
        <p:nvSpPr>
          <p:cNvPr id="3" name="Content Placeholder 2"/>
          <p:cNvSpPr>
            <a:spLocks noGrp="1"/>
          </p:cNvSpPr>
          <p:nvPr>
            <p:ph sz="half" idx="1"/>
          </p:nvPr>
        </p:nvSpPr>
        <p:spPr/>
        <p:txBody>
          <a:bodyPr>
            <a:normAutofit/>
          </a:bodyPr>
          <a:lstStyle/>
          <a:p>
            <a:r>
              <a:rPr lang="en-US" dirty="0"/>
              <a:t>What are your banking needs?</a:t>
            </a:r>
          </a:p>
          <a:p>
            <a:r>
              <a:rPr lang="en-US" dirty="0"/>
              <a:t>Compare services.</a:t>
            </a:r>
          </a:p>
          <a:p>
            <a:r>
              <a:rPr lang="en-US" dirty="0"/>
              <a:t>How comfortable are you with the staff and branch locations/hours?</a:t>
            </a:r>
          </a:p>
          <a:p>
            <a:r>
              <a:rPr lang="en-US" dirty="0"/>
              <a:t>What services and products are available? What are the fees?</a:t>
            </a:r>
          </a:p>
        </p:txBody>
      </p:sp>
      <p:sp>
        <p:nvSpPr>
          <p:cNvPr id="4" name="Content Placeholder 3"/>
          <p:cNvSpPr>
            <a:spLocks noGrp="1"/>
          </p:cNvSpPr>
          <p:nvPr>
            <p:ph sz="half" idx="2"/>
          </p:nvPr>
        </p:nvSpPr>
        <p:spPr/>
        <p:txBody>
          <a:bodyPr>
            <a:normAutofit/>
          </a:bodyPr>
          <a:lstStyle/>
          <a:p>
            <a:r>
              <a:rPr lang="en-US" dirty="0"/>
              <a:t>Phone services?</a:t>
            </a:r>
          </a:p>
          <a:p>
            <a:r>
              <a:rPr lang="en-US" dirty="0"/>
              <a:t>Internet services?</a:t>
            </a:r>
          </a:p>
          <a:p>
            <a:r>
              <a:rPr lang="en-US" dirty="0"/>
              <a:t>Does the bank meet your cultural needs?</a:t>
            </a:r>
          </a:p>
          <a:p>
            <a:r>
              <a:rPr lang="en-US" dirty="0"/>
              <a:t>Where are the ATMs and what are the fees?</a:t>
            </a:r>
          </a:p>
          <a:p>
            <a:r>
              <a:rPr lang="en-US" dirty="0"/>
              <a:t>Safety of money – FDIC or NCUSIF logo?</a:t>
            </a:r>
          </a:p>
        </p:txBody>
      </p:sp>
      <p:pic>
        <p:nvPicPr>
          <p:cNvPr id="5" name="Picture 4">
            <a:extLst>
              <a:ext uri="{FF2B5EF4-FFF2-40B4-BE49-F238E27FC236}">
                <a16:creationId xmlns:a16="http://schemas.microsoft.com/office/drawing/2014/main" id="{1062B395-F020-5C4F-AEDE-26337ED91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639862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762000"/>
            <a:ext cx="8153400" cy="2554545"/>
          </a:xfrm>
          <a:prstGeom prst="rect">
            <a:avLst/>
          </a:prstGeom>
        </p:spPr>
        <p:txBody>
          <a:bodyPr wrap="square">
            <a:spAutoFit/>
          </a:bodyPr>
          <a:lstStyle/>
          <a:p>
            <a:pPr algn="ctr"/>
            <a:r>
              <a:rPr lang="en-US" sz="3200" b="1" dirty="0">
                <a:solidFill>
                  <a:srgbClr val="4C3490"/>
                </a:solidFill>
              </a:rPr>
              <a:t>While some banks may charge monthly or annual fees or require a minimum balance, alternative financial services are often predatory and take advantage of lower-income households.</a:t>
            </a:r>
          </a:p>
        </p:txBody>
      </p:sp>
      <p:pic>
        <p:nvPicPr>
          <p:cNvPr id="4099" name="Picture 3" descr="C:\Users\user\AppData\Local\Microsoft\Windows\Temporary Internet Files\Content.IE5\U2L069XL\MC90021208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450" y="3429000"/>
            <a:ext cx="2765300" cy="24393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8B4A3B-DF3C-7A4B-B515-6F832ECD4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889844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8577" y="381000"/>
            <a:ext cx="3011530" cy="646331"/>
          </a:xfrm>
          <a:prstGeom prst="rect">
            <a:avLst/>
          </a:prstGeom>
          <a:noFill/>
        </p:spPr>
        <p:txBody>
          <a:bodyPr wrap="none" rtlCol="0">
            <a:spAutoFit/>
          </a:bodyPr>
          <a:lstStyle/>
          <a:p>
            <a:r>
              <a:rPr lang="en-US" sz="3600" b="1" dirty="0">
                <a:solidFill>
                  <a:schemeClr val="accent1"/>
                </a:solidFill>
                <a:latin typeface="Biondi" pitchFamily="2" charset="0"/>
              </a:rPr>
              <a:t>Check Cashers </a:t>
            </a:r>
          </a:p>
        </p:txBody>
      </p:sp>
      <p:pic>
        <p:nvPicPr>
          <p:cNvPr id="1026" name="Picture 2" descr="Payday Lo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22174"/>
            <a:ext cx="3672840" cy="27546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9343" y="4642899"/>
            <a:ext cx="7620000" cy="1200329"/>
          </a:xfrm>
          <a:prstGeom prst="rect">
            <a:avLst/>
          </a:prstGeom>
          <a:noFill/>
        </p:spPr>
        <p:txBody>
          <a:bodyPr wrap="square" rtlCol="0">
            <a:spAutoFit/>
          </a:bodyPr>
          <a:lstStyle/>
          <a:p>
            <a:pPr algn="ctr"/>
            <a:r>
              <a:rPr lang="en-US" sz="2400" dirty="0"/>
              <a:t>Check cashers may charge a flat fee for cashing a check, or a percentage of the amount of the check.  </a:t>
            </a:r>
          </a:p>
          <a:p>
            <a:pPr algn="ctr"/>
            <a:r>
              <a:rPr lang="en-US" sz="2400" i="1" dirty="0">
                <a:solidFill>
                  <a:srgbClr val="4C3490"/>
                </a:solidFill>
              </a:rPr>
              <a:t>If you have a bank account, the same service is free.</a:t>
            </a:r>
          </a:p>
        </p:txBody>
      </p:sp>
      <p:pic>
        <p:nvPicPr>
          <p:cNvPr id="5" name="Picture 4">
            <a:extLst>
              <a:ext uri="{FF2B5EF4-FFF2-40B4-BE49-F238E27FC236}">
                <a16:creationId xmlns:a16="http://schemas.microsoft.com/office/drawing/2014/main" id="{F4438E79-2E16-2C4F-8195-C48E45A9E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3036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out)">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2857" y="800572"/>
            <a:ext cx="4800600" cy="707886"/>
          </a:xfrm>
          <a:prstGeom prst="rect">
            <a:avLst/>
          </a:prstGeom>
          <a:noFill/>
        </p:spPr>
        <p:txBody>
          <a:bodyPr wrap="square" rtlCol="0">
            <a:spAutoFit/>
          </a:bodyPr>
          <a:lstStyle/>
          <a:p>
            <a:r>
              <a:rPr lang="en-US" sz="4000" b="1" dirty="0">
                <a:solidFill>
                  <a:schemeClr val="accent1"/>
                </a:solidFill>
                <a:latin typeface="+mj-lt"/>
              </a:rPr>
              <a:t>Payday Lenders…</a:t>
            </a:r>
          </a:p>
        </p:txBody>
      </p:sp>
      <p:sp>
        <p:nvSpPr>
          <p:cNvPr id="10" name="TextBox 9"/>
          <p:cNvSpPr txBox="1"/>
          <p:nvPr/>
        </p:nvSpPr>
        <p:spPr>
          <a:xfrm>
            <a:off x="601732" y="2286000"/>
            <a:ext cx="7856467" cy="2554545"/>
          </a:xfrm>
          <a:prstGeom prst="rect">
            <a:avLst/>
          </a:prstGeom>
          <a:noFill/>
        </p:spPr>
        <p:txBody>
          <a:bodyPr wrap="square" rtlCol="0">
            <a:spAutoFit/>
          </a:bodyPr>
          <a:lstStyle/>
          <a:p>
            <a:r>
              <a:rPr lang="en-US" sz="3200" dirty="0"/>
              <a:t>…expect their customers to be unable to pay.  If you cannot re-pay the loan within the given time (usually 14 days), a new fee is assessed on the total amount, and interest is calculated on the new amount.</a:t>
            </a:r>
          </a:p>
        </p:txBody>
      </p:sp>
      <p:pic>
        <p:nvPicPr>
          <p:cNvPr id="4" name="Picture 3">
            <a:extLst>
              <a:ext uri="{FF2B5EF4-FFF2-40B4-BE49-F238E27FC236}">
                <a16:creationId xmlns:a16="http://schemas.microsoft.com/office/drawing/2014/main" id="{7888BE96-3A48-3F4C-AC75-CEFA91DF9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5240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07695686"/>
              </p:ext>
            </p:extLst>
          </p:nvPr>
        </p:nvGraphicFramePr>
        <p:xfrm>
          <a:off x="830856" y="381000"/>
          <a:ext cx="7467600" cy="2660424"/>
        </p:xfrm>
        <a:graphic>
          <a:graphicData uri="http://schemas.openxmlformats.org/drawingml/2006/table">
            <a:tbl>
              <a:tblPr/>
              <a:tblGrid>
                <a:gridCol w="2590800">
                  <a:extLst>
                    <a:ext uri="{9D8B030D-6E8A-4147-A177-3AD203B41FA5}">
                      <a16:colId xmlns:a16="http://schemas.microsoft.com/office/drawing/2014/main" val="20000"/>
                    </a:ext>
                  </a:extLst>
                </a:gridCol>
                <a:gridCol w="1737146">
                  <a:extLst>
                    <a:ext uri="{9D8B030D-6E8A-4147-A177-3AD203B41FA5}">
                      <a16:colId xmlns:a16="http://schemas.microsoft.com/office/drawing/2014/main" val="20001"/>
                    </a:ext>
                  </a:extLst>
                </a:gridCol>
                <a:gridCol w="1569827">
                  <a:extLst>
                    <a:ext uri="{9D8B030D-6E8A-4147-A177-3AD203B41FA5}">
                      <a16:colId xmlns:a16="http://schemas.microsoft.com/office/drawing/2014/main" val="20002"/>
                    </a:ext>
                  </a:extLst>
                </a:gridCol>
                <a:gridCol w="1569827">
                  <a:extLst>
                    <a:ext uri="{9D8B030D-6E8A-4147-A177-3AD203B41FA5}">
                      <a16:colId xmlns:a16="http://schemas.microsoft.com/office/drawing/2014/main" val="20003"/>
                    </a:ext>
                  </a:extLst>
                </a:gridCol>
              </a:tblGrid>
              <a:tr h="443404">
                <a:tc>
                  <a:txBody>
                    <a:bodyPr/>
                    <a:lstStyle/>
                    <a:p>
                      <a:pPr algn="ctr" fontAlgn="t"/>
                      <a:r>
                        <a:rPr lang="en-US" sz="1800" dirty="0">
                          <a:solidFill>
                            <a:srgbClr val="000000"/>
                          </a:solidFill>
                          <a:effectLst/>
                          <a:latin typeface="Verdana"/>
                        </a:rPr>
                        <a:t>Amount Borrowed</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000000"/>
                          </a:solidFill>
                          <a:effectLst/>
                          <a:latin typeface="Verdana"/>
                        </a:rPr>
                        <a:t>Fee</a:t>
                      </a:r>
                    </a:p>
                  </a:txBody>
                  <a:tcPr marL="6136" marR="6136" marT="6136" marB="6136">
                    <a:lnL>
                      <a:noFill/>
                    </a:lnL>
                    <a:lnR>
                      <a:noFill/>
                    </a:lnR>
                    <a:lnB>
                      <a:noFill/>
                    </a:lnB>
                    <a:solidFill>
                      <a:srgbClr val="FFFFFF"/>
                    </a:solidFill>
                  </a:tcPr>
                </a:tc>
                <a:tc>
                  <a:txBody>
                    <a:bodyPr/>
                    <a:lstStyle/>
                    <a:p>
                      <a:pPr algn="ctr" fontAlgn="t"/>
                      <a:r>
                        <a:rPr lang="en-US" sz="1800">
                          <a:solidFill>
                            <a:srgbClr val="000000"/>
                          </a:solidFill>
                          <a:effectLst/>
                          <a:latin typeface="Verdana"/>
                        </a:rPr>
                        <a:t>You Pay</a:t>
                      </a:r>
                    </a:p>
                  </a:txBody>
                  <a:tcPr marL="6136" marR="6136" marT="6136" marB="6136">
                    <a:lnL>
                      <a:noFill/>
                    </a:lnL>
                    <a:lnR>
                      <a:noFill/>
                    </a:lnR>
                    <a:lnB>
                      <a:noFill/>
                    </a:lnB>
                    <a:solidFill>
                      <a:srgbClr val="FFFFFF"/>
                    </a:solidFill>
                  </a:tcPr>
                </a:tc>
                <a:tc>
                  <a:txBody>
                    <a:bodyPr/>
                    <a:lstStyle/>
                    <a:p>
                      <a:pPr algn="ctr" fontAlgn="t"/>
                      <a:r>
                        <a:rPr lang="en-US" sz="1800">
                          <a:solidFill>
                            <a:srgbClr val="000000"/>
                          </a:solidFill>
                          <a:effectLst/>
                          <a:latin typeface="Verdana"/>
                        </a:rPr>
                        <a:t>APR</a:t>
                      </a:r>
                    </a:p>
                  </a:txBody>
                  <a:tcPr marL="6136" marR="6136" marT="6136" marB="6136">
                    <a:lnL>
                      <a:noFill/>
                    </a:lnL>
                    <a:lnR>
                      <a:noFill/>
                    </a:lnR>
                    <a:lnB>
                      <a:noFill/>
                    </a:lnB>
                    <a:solidFill>
                      <a:srgbClr val="FFFFFF"/>
                    </a:solidFill>
                  </a:tcPr>
                </a:tc>
                <a:extLst>
                  <a:ext uri="{0D108BD9-81ED-4DB2-BD59-A6C34878D82A}">
                    <a16:rowId xmlns:a16="http://schemas.microsoft.com/office/drawing/2014/main" val="10000"/>
                  </a:ext>
                </a:extLst>
              </a:tr>
              <a:tr h="443404">
                <a:tc>
                  <a:txBody>
                    <a:bodyPr/>
                    <a:lstStyle/>
                    <a:p>
                      <a:pPr algn="ctr" fontAlgn="t"/>
                      <a:r>
                        <a:rPr lang="en-US" sz="1800" dirty="0">
                          <a:solidFill>
                            <a:srgbClr val="000000"/>
                          </a:solidFill>
                          <a:effectLst/>
                          <a:latin typeface="Verdana"/>
                        </a:rPr>
                        <a:t>$100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FF0000"/>
                          </a:solidFill>
                          <a:effectLst/>
                          <a:latin typeface="Verdana"/>
                        </a:rPr>
                        <a:t>$27.80</a:t>
                      </a:r>
                    </a:p>
                  </a:txBody>
                  <a:tcPr marL="6136" marR="6136" marT="6136" marB="6136">
                    <a:lnL>
                      <a:noFill/>
                    </a:lnL>
                    <a:lnR>
                      <a:noFill/>
                    </a:lnR>
                    <a:lnT>
                      <a:noFill/>
                    </a:lnT>
                    <a:lnB>
                      <a:noFill/>
                    </a:lnB>
                    <a:solidFill>
                      <a:srgbClr val="FFFFFF"/>
                    </a:solidFill>
                  </a:tcPr>
                </a:tc>
                <a:tc>
                  <a:txBody>
                    <a:bodyPr/>
                    <a:lstStyle/>
                    <a:p>
                      <a:pPr algn="ctr" fontAlgn="t"/>
                      <a:r>
                        <a:rPr lang="en-US" sz="1800">
                          <a:solidFill>
                            <a:srgbClr val="000000"/>
                          </a:solidFill>
                          <a:effectLst/>
                          <a:latin typeface="Verdana"/>
                        </a:rPr>
                        <a:t>$127.80</a:t>
                      </a:r>
                    </a:p>
                  </a:txBody>
                  <a:tcPr marL="6136" marR="6136" marT="6136" marB="6136">
                    <a:lnL>
                      <a:noFill/>
                    </a:lnL>
                    <a:lnR>
                      <a:noFill/>
                    </a:lnR>
                    <a:lnT>
                      <a:noFill/>
                    </a:lnT>
                    <a:lnB>
                      <a:noFill/>
                    </a:lnB>
                    <a:solidFill>
                      <a:srgbClr val="FFFFFF"/>
                    </a:solidFill>
                  </a:tcPr>
                </a:tc>
                <a:tc>
                  <a:txBody>
                    <a:bodyPr/>
                    <a:lstStyle/>
                    <a:p>
                      <a:pPr algn="ctr" fontAlgn="t"/>
                      <a:r>
                        <a:rPr lang="en-US" sz="1800">
                          <a:solidFill>
                            <a:srgbClr val="000000"/>
                          </a:solidFill>
                          <a:effectLst/>
                          <a:latin typeface="Verdana"/>
                        </a:rPr>
                        <a:t>357.429%</a:t>
                      </a:r>
                    </a:p>
                  </a:txBody>
                  <a:tcPr marL="6136" marR="6136" marT="6136" marB="6136">
                    <a:lnL>
                      <a:noFill/>
                    </a:lnL>
                    <a:lnR>
                      <a:noFill/>
                    </a:lnR>
                    <a:lnT>
                      <a:noFill/>
                    </a:lnT>
                    <a:lnB>
                      <a:noFill/>
                    </a:lnB>
                    <a:solidFill>
                      <a:srgbClr val="FFFFFF"/>
                    </a:solidFill>
                  </a:tcPr>
                </a:tc>
                <a:extLst>
                  <a:ext uri="{0D108BD9-81ED-4DB2-BD59-A6C34878D82A}">
                    <a16:rowId xmlns:a16="http://schemas.microsoft.com/office/drawing/2014/main" val="10001"/>
                  </a:ext>
                </a:extLst>
              </a:tr>
              <a:tr h="443404">
                <a:tc>
                  <a:txBody>
                    <a:bodyPr/>
                    <a:lstStyle/>
                    <a:p>
                      <a:pPr algn="ctr" fontAlgn="t"/>
                      <a:r>
                        <a:rPr lang="en-US" sz="1800">
                          <a:solidFill>
                            <a:srgbClr val="000000"/>
                          </a:solidFill>
                          <a:effectLst/>
                          <a:latin typeface="Verdana"/>
                        </a:rPr>
                        <a:t>$200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FF0000"/>
                          </a:solidFill>
                          <a:effectLst/>
                          <a:latin typeface="Verdana"/>
                        </a:rPr>
                        <a:t>$50.60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000000"/>
                          </a:solidFill>
                          <a:effectLst/>
                          <a:latin typeface="Verdana"/>
                        </a:rPr>
                        <a:t>$250.60</a:t>
                      </a:r>
                    </a:p>
                  </a:txBody>
                  <a:tcPr marL="6136" marR="6136" marT="6136" marB="6136">
                    <a:lnL>
                      <a:noFill/>
                    </a:lnL>
                    <a:lnR>
                      <a:noFill/>
                    </a:lnR>
                    <a:lnT>
                      <a:noFill/>
                    </a:lnT>
                    <a:lnB>
                      <a:noFill/>
                    </a:lnB>
                    <a:solidFill>
                      <a:srgbClr val="FFFFFF"/>
                    </a:solidFill>
                  </a:tcPr>
                </a:tc>
                <a:tc>
                  <a:txBody>
                    <a:bodyPr/>
                    <a:lstStyle/>
                    <a:p>
                      <a:pPr algn="ctr" fontAlgn="t"/>
                      <a:r>
                        <a:rPr lang="en-US" sz="1800">
                          <a:solidFill>
                            <a:srgbClr val="000000"/>
                          </a:solidFill>
                          <a:effectLst/>
                          <a:latin typeface="Verdana"/>
                        </a:rPr>
                        <a:t>325.286%</a:t>
                      </a:r>
                    </a:p>
                  </a:txBody>
                  <a:tcPr marL="6136" marR="6136" marT="6136" marB="6136">
                    <a:lnL>
                      <a:noFill/>
                    </a:lnL>
                    <a:lnR>
                      <a:noFill/>
                    </a:lnR>
                    <a:lnT>
                      <a:noFill/>
                    </a:lnT>
                    <a:lnB>
                      <a:noFill/>
                    </a:lnB>
                    <a:solidFill>
                      <a:srgbClr val="FFFFFF"/>
                    </a:solidFill>
                  </a:tcPr>
                </a:tc>
                <a:extLst>
                  <a:ext uri="{0D108BD9-81ED-4DB2-BD59-A6C34878D82A}">
                    <a16:rowId xmlns:a16="http://schemas.microsoft.com/office/drawing/2014/main" val="10002"/>
                  </a:ext>
                </a:extLst>
              </a:tr>
              <a:tr h="443404">
                <a:tc>
                  <a:txBody>
                    <a:bodyPr/>
                    <a:lstStyle/>
                    <a:p>
                      <a:pPr algn="ctr" fontAlgn="t"/>
                      <a:r>
                        <a:rPr lang="en-US" sz="1800">
                          <a:solidFill>
                            <a:srgbClr val="000000"/>
                          </a:solidFill>
                          <a:effectLst/>
                          <a:latin typeface="Verdana"/>
                        </a:rPr>
                        <a:t>$300</a:t>
                      </a:r>
                    </a:p>
                  </a:txBody>
                  <a:tcPr marL="6136" marR="6136" marT="6136" marB="6136">
                    <a:lnL>
                      <a:noFill/>
                    </a:lnL>
                    <a:lnR>
                      <a:noFill/>
                    </a:lnR>
                    <a:lnT>
                      <a:noFill/>
                    </a:lnT>
                    <a:lnB>
                      <a:noFill/>
                    </a:lnB>
                    <a:solidFill>
                      <a:srgbClr val="FFFFFF"/>
                    </a:solidFill>
                  </a:tcPr>
                </a:tc>
                <a:tc>
                  <a:txBody>
                    <a:bodyPr/>
                    <a:lstStyle/>
                    <a:p>
                      <a:pPr algn="ctr" fontAlgn="t"/>
                      <a:r>
                        <a:rPr lang="en-US" sz="1800">
                          <a:solidFill>
                            <a:srgbClr val="FF0000"/>
                          </a:solidFill>
                          <a:effectLst/>
                          <a:latin typeface="Verdana"/>
                        </a:rPr>
                        <a:t>$73.40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000000"/>
                          </a:solidFill>
                          <a:effectLst/>
                          <a:latin typeface="Verdana"/>
                        </a:rPr>
                        <a:t>$373.40</a:t>
                      </a:r>
                    </a:p>
                  </a:txBody>
                  <a:tcPr marL="6136" marR="6136" marT="6136" marB="6136">
                    <a:lnL>
                      <a:noFill/>
                    </a:lnL>
                    <a:lnR>
                      <a:noFill/>
                    </a:lnR>
                    <a:lnT>
                      <a:noFill/>
                    </a:lnT>
                    <a:lnB>
                      <a:noFill/>
                    </a:lnB>
                    <a:solidFill>
                      <a:srgbClr val="FFFFFF"/>
                    </a:solidFill>
                  </a:tcPr>
                </a:tc>
                <a:tc>
                  <a:txBody>
                    <a:bodyPr/>
                    <a:lstStyle/>
                    <a:p>
                      <a:pPr algn="ctr" fontAlgn="t"/>
                      <a:r>
                        <a:rPr lang="en-US" sz="1800">
                          <a:solidFill>
                            <a:srgbClr val="000000"/>
                          </a:solidFill>
                          <a:effectLst/>
                          <a:latin typeface="Verdana"/>
                        </a:rPr>
                        <a:t>314.571%</a:t>
                      </a:r>
                    </a:p>
                  </a:txBody>
                  <a:tcPr marL="6136" marR="6136" marT="6136" marB="6136">
                    <a:lnL>
                      <a:noFill/>
                    </a:lnL>
                    <a:lnR>
                      <a:noFill/>
                    </a:lnR>
                    <a:lnT>
                      <a:noFill/>
                    </a:lnT>
                    <a:lnB>
                      <a:noFill/>
                    </a:lnB>
                    <a:solidFill>
                      <a:srgbClr val="FFFFFF"/>
                    </a:solidFill>
                  </a:tcPr>
                </a:tc>
                <a:extLst>
                  <a:ext uri="{0D108BD9-81ED-4DB2-BD59-A6C34878D82A}">
                    <a16:rowId xmlns:a16="http://schemas.microsoft.com/office/drawing/2014/main" val="10003"/>
                  </a:ext>
                </a:extLst>
              </a:tr>
              <a:tr h="443404">
                <a:tc>
                  <a:txBody>
                    <a:bodyPr/>
                    <a:lstStyle/>
                    <a:p>
                      <a:pPr algn="ctr" fontAlgn="t"/>
                      <a:r>
                        <a:rPr lang="en-US" sz="1800">
                          <a:solidFill>
                            <a:srgbClr val="000000"/>
                          </a:solidFill>
                          <a:effectLst/>
                          <a:latin typeface="Verdana"/>
                        </a:rPr>
                        <a:t>$400</a:t>
                      </a:r>
                    </a:p>
                  </a:txBody>
                  <a:tcPr marL="6136" marR="6136" marT="6136" marB="6136">
                    <a:lnL>
                      <a:noFill/>
                    </a:lnL>
                    <a:lnR>
                      <a:noFill/>
                    </a:lnR>
                    <a:lnT>
                      <a:noFill/>
                    </a:lnT>
                    <a:lnB>
                      <a:noFill/>
                    </a:lnB>
                    <a:solidFill>
                      <a:srgbClr val="FFFFFF"/>
                    </a:solidFill>
                  </a:tcPr>
                </a:tc>
                <a:tc>
                  <a:txBody>
                    <a:bodyPr/>
                    <a:lstStyle/>
                    <a:p>
                      <a:pPr algn="ctr" fontAlgn="t"/>
                      <a:r>
                        <a:rPr lang="en-US" sz="1800">
                          <a:solidFill>
                            <a:srgbClr val="FF0000"/>
                          </a:solidFill>
                          <a:effectLst/>
                          <a:latin typeface="Verdana"/>
                        </a:rPr>
                        <a:t>$96.20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000000"/>
                          </a:solidFill>
                          <a:effectLst/>
                          <a:latin typeface="Verdana"/>
                        </a:rPr>
                        <a:t>$496.20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000000"/>
                          </a:solidFill>
                          <a:effectLst/>
                          <a:latin typeface="Verdana"/>
                        </a:rPr>
                        <a:t>309.214%</a:t>
                      </a:r>
                    </a:p>
                  </a:txBody>
                  <a:tcPr marL="6136" marR="6136" marT="6136" marB="6136">
                    <a:lnL>
                      <a:noFill/>
                    </a:lnL>
                    <a:lnR>
                      <a:noFill/>
                    </a:lnR>
                    <a:lnT>
                      <a:noFill/>
                    </a:lnT>
                    <a:lnB>
                      <a:noFill/>
                    </a:lnB>
                    <a:solidFill>
                      <a:srgbClr val="FFFFFF"/>
                    </a:solidFill>
                  </a:tcPr>
                </a:tc>
                <a:extLst>
                  <a:ext uri="{0D108BD9-81ED-4DB2-BD59-A6C34878D82A}">
                    <a16:rowId xmlns:a16="http://schemas.microsoft.com/office/drawing/2014/main" val="10004"/>
                  </a:ext>
                </a:extLst>
              </a:tr>
              <a:tr h="443404">
                <a:tc>
                  <a:txBody>
                    <a:bodyPr/>
                    <a:lstStyle/>
                    <a:p>
                      <a:pPr algn="ctr" fontAlgn="t"/>
                      <a:r>
                        <a:rPr lang="en-US" sz="1800" dirty="0">
                          <a:solidFill>
                            <a:srgbClr val="000000"/>
                          </a:solidFill>
                          <a:effectLst/>
                          <a:latin typeface="Verdana"/>
                        </a:rPr>
                        <a:t>$500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FF0000"/>
                          </a:solidFill>
                          <a:effectLst/>
                          <a:latin typeface="Verdana"/>
                        </a:rPr>
                        <a:t>$119.00</a:t>
                      </a:r>
                    </a:p>
                  </a:txBody>
                  <a:tcPr marL="6136" marR="6136" marT="6136" marB="6136">
                    <a:lnL>
                      <a:noFill/>
                    </a:lnL>
                    <a:lnR>
                      <a:noFill/>
                    </a:lnR>
                    <a:lnT>
                      <a:noFill/>
                    </a:lnT>
                    <a:lnB>
                      <a:noFill/>
                    </a:lnB>
                    <a:solidFill>
                      <a:srgbClr val="FFFFFF"/>
                    </a:solidFill>
                  </a:tcPr>
                </a:tc>
                <a:tc>
                  <a:txBody>
                    <a:bodyPr/>
                    <a:lstStyle/>
                    <a:p>
                      <a:pPr algn="ctr" fontAlgn="t"/>
                      <a:r>
                        <a:rPr lang="en-US" sz="1800">
                          <a:solidFill>
                            <a:srgbClr val="000000"/>
                          </a:solidFill>
                          <a:effectLst/>
                          <a:latin typeface="Verdana"/>
                        </a:rPr>
                        <a:t>$619.00</a:t>
                      </a:r>
                    </a:p>
                  </a:txBody>
                  <a:tcPr marL="6136" marR="6136" marT="6136" marB="6136">
                    <a:lnL>
                      <a:noFill/>
                    </a:lnL>
                    <a:lnR>
                      <a:noFill/>
                    </a:lnR>
                    <a:lnT>
                      <a:noFill/>
                    </a:lnT>
                    <a:lnB>
                      <a:noFill/>
                    </a:lnB>
                    <a:solidFill>
                      <a:srgbClr val="FFFFFF"/>
                    </a:solidFill>
                  </a:tcPr>
                </a:tc>
                <a:tc>
                  <a:txBody>
                    <a:bodyPr/>
                    <a:lstStyle/>
                    <a:p>
                      <a:pPr algn="ctr" fontAlgn="t"/>
                      <a:r>
                        <a:rPr lang="en-US" sz="1800" dirty="0">
                          <a:solidFill>
                            <a:srgbClr val="000000"/>
                          </a:solidFill>
                          <a:effectLst/>
                          <a:latin typeface="Verdana"/>
                        </a:rPr>
                        <a:t>306.000%</a:t>
                      </a:r>
                    </a:p>
                  </a:txBody>
                  <a:tcPr marL="6136" marR="6136" marT="6136" marB="6136">
                    <a:lnL>
                      <a:noFill/>
                    </a:lnL>
                    <a:lnR>
                      <a:noFill/>
                    </a:lnR>
                    <a:lnT>
                      <a:noFill/>
                    </a:lnT>
                    <a:lnB>
                      <a:noFill/>
                    </a:lnB>
                    <a:solidFill>
                      <a:srgbClr val="FFFFFF"/>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353786" y="3124852"/>
            <a:ext cx="8494312" cy="307777"/>
          </a:xfrm>
          <a:prstGeom prst="rect">
            <a:avLst/>
          </a:prstGeom>
          <a:noFill/>
        </p:spPr>
        <p:txBody>
          <a:bodyPr wrap="none" rtlCol="0">
            <a:spAutoFit/>
          </a:bodyPr>
          <a:lstStyle/>
          <a:p>
            <a:pPr algn="ctr"/>
            <a:r>
              <a:rPr lang="en-US" sz="1400" i="1" dirty="0"/>
              <a:t>These rates are advertised on the website of a Virginia payday lender, and are based on a 14-day payoff.</a:t>
            </a:r>
          </a:p>
        </p:txBody>
      </p:sp>
      <p:sp>
        <p:nvSpPr>
          <p:cNvPr id="5" name="TextBox 4"/>
          <p:cNvSpPr txBox="1"/>
          <p:nvPr/>
        </p:nvSpPr>
        <p:spPr>
          <a:xfrm>
            <a:off x="1143000" y="4953000"/>
            <a:ext cx="184731" cy="369332"/>
          </a:xfrm>
          <a:prstGeom prst="rect">
            <a:avLst/>
          </a:prstGeom>
          <a:noFill/>
        </p:spPr>
        <p:txBody>
          <a:bodyPr wrap="none" rtlCol="0">
            <a:spAutoFit/>
          </a:bodyPr>
          <a:lstStyle/>
          <a:p>
            <a:endParaRPr lang="en-US" dirty="0"/>
          </a:p>
        </p:txBody>
      </p:sp>
      <p:sp>
        <p:nvSpPr>
          <p:cNvPr id="8" name="TextBox 7"/>
          <p:cNvSpPr txBox="1"/>
          <p:nvPr/>
        </p:nvSpPr>
        <p:spPr>
          <a:xfrm>
            <a:off x="533400" y="3733800"/>
            <a:ext cx="7772400" cy="3046988"/>
          </a:xfrm>
          <a:prstGeom prst="rect">
            <a:avLst/>
          </a:prstGeom>
          <a:noFill/>
        </p:spPr>
        <p:txBody>
          <a:bodyPr wrap="square" rtlCol="0">
            <a:spAutoFit/>
          </a:bodyPr>
          <a:lstStyle/>
          <a:p>
            <a:r>
              <a:rPr lang="en-US" sz="2400" b="1" dirty="0">
                <a:solidFill>
                  <a:schemeClr val="accent1"/>
                </a:solidFill>
              </a:rPr>
              <a:t>Payday loans can become debt traps.  </a:t>
            </a:r>
          </a:p>
          <a:p>
            <a:pPr algn="just"/>
            <a:r>
              <a:rPr lang="en-US" sz="2400" dirty="0"/>
              <a:t>They are marketed to lower-income individuals and families because they are convenient and do not require a credit check.  Borrowers often cannot repay the loan within two weeks and meet their regular financial obligations.  The lender extends the loan, while fees and interest continue to build on the original amount.</a:t>
            </a:r>
          </a:p>
        </p:txBody>
      </p:sp>
    </p:spTree>
    <p:extLst>
      <p:ext uri="{BB962C8B-B14F-4D97-AF65-F5344CB8AC3E}">
        <p14:creationId xmlns:p14="http://schemas.microsoft.com/office/powerpoint/2010/main" val="2211382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58526"/>
            <a:ext cx="5181600" cy="769441"/>
          </a:xfrm>
          <a:prstGeom prst="rect">
            <a:avLst/>
          </a:prstGeom>
          <a:noFill/>
        </p:spPr>
        <p:txBody>
          <a:bodyPr wrap="square" rtlCol="0">
            <a:spAutoFit/>
          </a:bodyPr>
          <a:lstStyle/>
          <a:p>
            <a:pPr algn="ctr"/>
            <a:r>
              <a:rPr lang="en-US" sz="4400" b="1" dirty="0">
                <a:solidFill>
                  <a:schemeClr val="accent1"/>
                </a:solidFill>
                <a:latin typeface="+mj-lt"/>
                <a:cs typeface="MV Boli" pitchFamily="2" charset="0"/>
              </a:rPr>
              <a:t>Rent-To-Own</a:t>
            </a:r>
            <a:r>
              <a:rPr lang="en-US" b="1" dirty="0">
                <a:solidFill>
                  <a:schemeClr val="accent1"/>
                </a:solidFill>
                <a:latin typeface="+mj-lt"/>
              </a:rPr>
              <a:t>	</a:t>
            </a:r>
          </a:p>
        </p:txBody>
      </p:sp>
      <p:pic>
        <p:nvPicPr>
          <p:cNvPr id="5122" name="Picture 2" descr="http://consumerist.com/images/resources/2008/02/con_leasethisw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4410075" cy="31146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4891314"/>
            <a:ext cx="8534400" cy="1323439"/>
          </a:xfrm>
          <a:prstGeom prst="rect">
            <a:avLst/>
          </a:prstGeom>
          <a:noFill/>
        </p:spPr>
        <p:txBody>
          <a:bodyPr wrap="square" lIns="91440" tIns="45720" rIns="91440" bIns="45720">
            <a:spAutoFit/>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This product sells at major retailers for about $150 - $200.</a:t>
            </a:r>
          </a:p>
        </p:txBody>
      </p:sp>
      <p:sp>
        <p:nvSpPr>
          <p:cNvPr id="5" name="TextBox 4"/>
          <p:cNvSpPr txBox="1"/>
          <p:nvPr/>
        </p:nvSpPr>
        <p:spPr>
          <a:xfrm>
            <a:off x="5029200" y="2805083"/>
            <a:ext cx="3886200" cy="1077218"/>
          </a:xfrm>
          <a:prstGeom prst="rect">
            <a:avLst/>
          </a:prstGeom>
          <a:noFill/>
        </p:spPr>
        <p:txBody>
          <a:bodyPr wrap="square" rtlCol="0">
            <a:spAutoFit/>
          </a:bodyPr>
          <a:lstStyle/>
          <a:p>
            <a:pPr algn="ctr"/>
            <a:r>
              <a:rPr lang="en-US" sz="3200" dirty="0"/>
              <a:t>$79 x 12 months = $948</a:t>
            </a:r>
          </a:p>
        </p:txBody>
      </p:sp>
    </p:spTree>
    <p:extLst>
      <p:ext uri="{BB962C8B-B14F-4D97-AF65-F5344CB8AC3E}">
        <p14:creationId xmlns:p14="http://schemas.microsoft.com/office/powerpoint/2010/main" val="2885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8)">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g;base64,/9j/4AAQSkZJRgABAQAAAQABAAD/2wBDAAkGBwgHBgkIBwgKCgkLDRYPDQwMDRsUFRAWIB0iIiAdHx8kKDQsJCYxJx8fLT0tMTU3Ojo6Iys/RD84QzQ5Ojf/2wBDAQoKCg0MDRoPDxo3JR8lNzc3Nzc3Nzc3Nzc3Nzc3Nzc3Nzc3Nzc3Nzc3Nzc3Nzc3Nzc3Nzc3Nzc3Nzc3Nzc3Nzf/wAARCACgAKIDASIAAhEBAxEB/8QAHAAAAgIDAQEAAAAAAAAAAAAABQYABAIDBwgB/8QAUBAAAQMCBAIDCQwHBQYHAAAAAQIDBAURAAYSIRMxByJBFFFhcXOBkZOxFRYyNDVCUlNUkqHRCCMzNnKywRckdKPwVWKClLPhN0NEVoOiwv/EABoBAAIDAQEAAAAAAAAAAAAAAAAEAQIDBQb/xAAzEQABAwIEAwcEAQQDAAAAAAABAAIDBBESITFRExRBFTJSYYGR8AUiM0JxIyWh4TSx0f/aAAwDAQACEQMRAD8AaKrWqrUKq7GgPOttoWpKG2jpJsbXJ8xxr4eZvrpvrj+eMaF+8rvlHf5jhsqM1mm0+ROkmzMdpTrh8CRf/Xjx5qqrZWS4W53SVLTCoYZHuN7nqlXhZm+um+uP54nCzN9dN9cfzxXyd0mU/NFW9zWoL8V4tlaC64lQXbmBYc7b+bFjOnSBEylVI0GTAfkqkNB0LbcSkJGoptYjwYgzVok4WHPX5mt+QitfEfdThZm+um+uP54nDzN9dN9cfzwbzHXmqFl2RWnWFvNMpQrhpUAo6lAcz/EMJD3TJTmoMeUaRLIeWtGnjI206fB/vYIpq2UXY2/z+UH6fENXO90c4eZvrpvrj+eJw8zfXTfXH88LX9t9N/2JM/5hH5YYab0lUeTlh+vTG3YbLT5YS0pQcW4uwNk2tfn5u3F3ur2C5b890CghP7n3Wzh5m+um+uP54nDzN9dN9cfzwsDpuid02NDkCPe2vuhOr0Wt5r46Nl2v0/MdNTPpbuto7KSoWUhXalQ7DuMUmmrYBikbYfPNAoIjo4+6AcPM31031x/PE4eZvrpvrj+eNmes9xcnPRGpMF6SZKFqBbcSm2kgdo8OFb+26m/7FmevR+WLRvrpWB7G3B+boNBCDbGfdMvDzN9dN9cfzxOHmb66b64/ngE50yU5uExKNHlEOrWjSH0XGnTvy/3vwx9qXTFToE96IqkSlqaVYqDyBf8ADFv7hpg+e6jkYfGfdHOHmb66b64/nicPM31031x/PC0em+m/7Emed9H5YN0rpNg1HM7VDRTpCHHFlAeU6kgEJvytiHOr2i5b890cjD4z7q1w8zfXTfXH88Th5m+um+uP54bJkhMWJIkKSVJZaU4QO0AXt+GOXf23U0n5EmevR+WMoKisnBMYvb5upP0+Iaud7pl4eZvrpvrj+eMTUa/SXW3ZL8jSo/BeVqSq3Mb4q5T6T4OZa01TGaZJjrcSpQcccSobC/IDBjO1ixE25rV7BjRtRUsmEcgsSsKikbFEZGONx5prjViM9GadULFaAojvXF8TC3A+Ix/JJ9gxMehByTAdkhVC/eVzyjv8xwL6ca2IGWWaY2qztQc61vq0WJ9J0j04KUL95nCeXEe/mOE7PeW67m3pAaacgyWqU1pYRIsLBA3UoeEkn8MefaxhrQ95sGi6igvwDbcpSkwV5JqGWayw4lanGkvPJSsEhQPXSe9dKgMG+m59EnMtEfZUFNuQELSQeYLiyD6MEMzdDyINGelUSRLlzGynSwoJ64vY2sBv24o1DJeYK5k+mOKguN1SlBUYsOkJU6zfUgpN7Ei5FsOsngkeybHpcZ5apoggWT90m/8AhhPJ+pZ/6iMA+hKBEm5WfMyKy/olq08RsKtsnlcbYVqpK6RK9SkUCXSpAYGlKz3NoK9O41KO3MA7d7HVOjnLjuWcuNQ5JSZC1Fx0p3AJ7PZhCYCmpCzEMRdfIrQfc665TlGLHc6Y5MVxhtUfumUnhKSCmwCrC3LFjpwQiPXaXT4zKI8VMfiANoCUlSlEE7dtkjBPK+W6zE6WZFUkU59uEqTJUHyBpsoKsfPcYaelTJTuaqexIgFPujEuEJUbBxB3Kb9hvuD48MOqWMq4yXZYf8qoBLSjDWVKKcte5ioTHcymNJOgXvb4V7c+2/fxzDoElPN12pw0qKmFxws94KSqwPoJxqNU6SxS/cD3NkhBb4Je7n65RytxL25bX/HDz0V5LdyvEdk1DT3dJACkp3DaRyF+3/Xexi8cvTyNkeHYtM7+qnvOFgnSZAhzSkzIrLxSOrxGwq3pGOF5OixnemCbGcjtLYEqWA2pAKQApVtuWO+447lTLdZh9K0upyac+3CXJlKS+odUhSlaT57jC/0+W0UoJtll/pWeMwqXTzEjQpVFREYbZQWnSUtoCRzT3sOeaabBPRpNlGHH7o9zkq4vCGq9k73tfAXpty/Vq1KpK6VAelJaacS4WhfSSU2v6DhuzDAlSejqVAYYWuWunpbSykdYqAG34Y2dN/Rp/uzvnn59VW2ZSR0GQIcyjVVUuIw+pMgAFxsKt1fCMBKahLfTm6htISlNReASkWAFlYc+hei1KjUqpNVSG7GW4+FJS4LXGkDCZmGg5sh9IVRrVHpUhZExxxh3hhSSDfexO+xwy14fUzNxZEZZ5KpFmgrttc+RKh/hXf5DjzlkGtVCjOy106hoqvESkLSppS+Hzsdv9bYfKbV+kibIMWq01QiPNOIc/uyE80KA38dsKuWadn7LDjy6TSH0KeAC+Iwld7eM+HEUcIp4nsc5pJt1UvNzddGyFmGpVmruMVPLDNMQhrWh5LC0EquBa6vAcHc7G7EM99xXsGFTKFZ6QZGYIrNegFEBWoOqMZKLbG245b2w152/YQ7b/rFewYSkbhq22t6G6Xrf+K751W6B8RjeST7BiYkD4jG8kn2DEx6YaLFugQ7LTYdzU4gkgFx7cfxHD25GYaALr+gE26xAv6cI+VP3uX5R7+Y4C/pIkihUj/Fq/kwlHSQzDE9tyq0DiIjbcrqTceO7fhPhduelQNsbO4G7Ea1b44b+jaSazWd//TN/zHHfcX7OpfAncbt1U7gb+mrGt5iPHbLj74bQOalkJA85wPzxmaNlLL0mqyRrUmyGWr24rh+Cm/Z3z4AceXazXMwZ1qoMt2RNkOKs1HbB0o8CUDYD/ROJ7OpT+ijG7dep48qkSneFFqkV5y9tDT6FH0A4v9wo+mrHkyp5IzNR4RnT6PIZjp3U6LKCPHpJt58PPRJ0nTodTj0WvSlyYD6g2y88q6mFHkLnmk8t+WI7NpfAjG7dd67gb+krGt2PHasHXwi/LUoC/pxeJ2x5i6b697r53fjtOXj05PcyAOWsbrP3jb/hwdnUvgU43br0e1HYd/ZPhYHalQOMzBbG5WbDxY86dBNf9yc4iC6u0epN8IgnbWN0n2jz49IzPij/AJNXsODs6l8CjG7dUwmHf422T3tacbhBb+mrbwY8VlR1czj1D0OZu98uWUsSnNVQgANPXO60/MX5xsfCDg7OpfApxu3TcpmK2rSuShKh2KWkHGxENpY1Jc1JVyIIIOPNHTeSOkmpb/MZ/wCmnHRxmx7KXQnR5sQJVNebTHjlYuEqNyVW7bAHz2wdnUvgRjduulSkQoaNcuY2wk/OdWlA9JxhEcps4kQqhHkEcwy6lfsx5WplOzBnysuJZW7PmqGtx19z4I8JPIeAYzzFlPMWTH479QYXG1n9TIYc21DewUNwcT2dS+BGN269Ydwtj5yvQMKfSAylliDYk3Uvn4hgP0J54mZmgyabV3C9OhJCkvkbutnbreEHt7cHekf9jA/jX7BjOSip42lzG2ISla9xgctNP+IRvJJ9gxMSB8RjeST7BiYdGiG6BUcqfvcvyj38xwE/SS+QqR/i1/yYN5U/e5flHv5jgJ+kl8hUj/Fr/kxnTdz1KzofxH+Sgn6NnyzWf8M3/Mcd+x5w6Ba5SqHVao7V6hHhodjoShTy9OohRuBjtH9oOUP/AHFTvXDDCcXNv0lZbgFChg2bPGdPhI0ge0+nGj9HKksPP1SpuoCnWdDTZPzbgk/09GLvTwwxX8r0vMdIeblxYzy21utHUNK7C/3kgefCp0I5yg5aq0uFVnhHiTQmzyvgtuJ5au8CCd/AMCF6ReZbfbW08hLja0lK0KFwoHYg48a5khJpOY6lBYPUiy3G0G9zZKiB+Ax6jzB0gZbotMXNXVoklQTdtiM+lxbp7AACfSdhjyyRKzBXVFKdcqfJKiEjbUtVz5t8CF6mdzIKd0dJzBKN1ogJd3+c4UjSPOogY835FpbmZc6wY7wLvFf4z5O+oA6lX8fLz46P05VNNLy3RMqx19YoS68B9BA0oB8Zuf8AhxyrLGYqnlmeqdR1tokKQUa1tBdh4L+LAhW82053Ked5saOShUOXxY6v92+tB9BHox6lo1WarmVmKmwQUSYuuw7Dp3HmNxjydmXMFRzNUfdCrqbXJ0Jb1oaCLgXtcDx47H0BV7ujLlToby/1kTU8yD2oUDceZQ/+2BC4dS4onVSJEKtAffQ0Vd7UoC/44aMp1ed0d55InIUgMOmNOaHz0X3I79tlD/vgDlj95aV/jWf5047B0/5R1x2M0Qm+s2EszQkc08kL/wDyfGMCEidNLzcjpDnvMrDjTjTCkKSbhQLSSCMdEfyrJzV0I0WPT0hU2KhMhlBNuJbUCnxkHbxY4O8+6+tBecUspQlAKuxI2A8wx3JOeKhkno3ym/Cp7EpmSytDinVKGhQsQNu/dXowIXIqRVa5k6rKeguPwJqQUOIWixt2pUlQ35dow8M9Mcqc0iLmqgU2qx0qCrBvQoHv2NxfnyAw45LzjQ+kaRJg5qpNLakoSkxwsXLg+cApW9xtsMAel/IuVKDRe76S8Ik0uJSiIHtYdBO9kk3FhvflgQujdHVRyhWmHJ2WIceJJSkJkMhlLbqL8gbcxtsRtjPpH/YwP41+wY4x0CuyUZ+bS0VcNyM6HhfYp2Iv/wAVsdn6R/2MD+NfsTjGo/GUrW/gd86rTA+IxvJJ9gxMSB8RjeST7BiYuNFLdAqOVP3uX5R72nH3pnypVc10mnsUZptxxiQpawtYTsU2xQpsp2JmBx1kgK4zo3F+04ZhX54Hw2/uYSZVMiGFyxo3hsdvMrhv9jecvscf14x9/sbzl9jj/wDMDHcffBP5a2/uYhr8/tW39zF+fi803xWrV0eZZep2QWqDX4zayoOJeZKtSVJUo7eg45jm3oQqkaSt7LTyJcVRJDLy9DiPBfkoeHbHVPfBPPz2/uY+Kr88C5cbA75QMHPxeaOK1cGj9E+c3neGqlcIXsVOOpA/A4650bdFjGV3U1GpuIk1G1k2HUav3u+fDg774J302/uYnvgn8tbf3MHPxeaOK1cz6RejzOGZc2zqm3GYVHUoIYu+LhtIsnxE7nxk46Z0eZSay/lSHAnxmVSgCp4kBXWJud8T3wT/AKbf3MQZgn/Tb+5g5+LzRxWrDpHya1mTKkqDT47CJoUl2OdISNaTyv2XBIxzbo+6Ps45azOxOdisiMtC2Xwl8ElCgRfzGx82Ome+Cf8ATb+5iCvT9+u39zBz8XmjitXHKL0SZthVuDJeix+ExJbcWUvg9VKgTb0Y9ET4Ueo05+DMaDjD7RbcQe1JFjha98E+/wANv7mJ74J/02/uYOfi80cVq4vUehfNTM99ENph+MlZDTpeAKk32JHYcddp2SG6j0bQss5ga0OtNAFTZuWnATZST5/QcXBX59vht/cx89359/ht/cwc/F5o4rVxet9DGaoD6hAQxUGL9RbawlVvClXI+nFKH0SZylOpS5T0sJJsVvOiw9Fzju3u9P8Apt/cxPd6f9Nv7mDn4vNHFaqXRp0eR8msOPvOiRUHxZx0CwSO8nwYsdI/7GB/Ev2Jxt935/0m/uYBZpqEia3HD5SdKlW0pt2DFJKyORpaNUtVvBhcESgfEI3kk+wYmPkD4jG8kn2DEw4NFq3QJdZ+W3PLue04o12qTlZVVN4D9NkCS2ko19ZKeIAdx2EYvs/Lbnl3PacEJyIbkVTU8NGO7ZCkukaVE8hv23/G2OK5wEguEpS9z1ShUq9U4OapMSEW3Q+qOy23IWrhtqUhZJFjsTYcueDFPnSKxBqcKaoxpcRZZcdguqSCQAoKQrmPCOzfFadlegqYaYQYzDEaUHH0lV9aikgIUSbg9bbe/LBqJCp9GgONMIajxk7ruqw323J/qcWkdHhGEZpokJLy7W6uKchqIsS30RRNku1F9ari5GlHeFk8zsCcFcyzFVjKcNyM6iOmcpvUy46G1OpIJLaVnYHw9tsEF0TLk5LEPgxXe5wUtoSu5Qm+42NyLnkdt8XJlPp1WpbtOWltyMf1ZSgj9WR3udiPwxZ0rMYda2aLi6TZU+TLgU1+n1icqY+whMKIiyCVhVlOO22Um224t3ueLlLnzW8ycaoPvORZkp1qMW5/EZSUjZJbGw5He+x7MHpOVaJKW2uRBaUptAQlQunqjkNiMR7K9IeXJdTDbQ/IbWhbiRc9YWJtyv7cTx4iLW1U4glWu1OoMPVOqMz5CXIlSTGajBf6otkDYo5Ennfngc/U6nFbpaEVaYv3VjtOvqW7ctqU4ASg/M222w9qoFEZkR5UiMz3QjS0246qxWoCyb9hVYePGMfLeX/74zHhRjxOo+hJvp7QLfN7CBt38SJ4wNP8IxBB25kqJQszsd1yHhT1LTHdcdPEA0BVtY3uCefPHyHmqpF5tb8aMYAnpgqUFK4tyNld788H0U2jQYDtNS2w1GdbWpxpS7akfOJJN/GcZs0ilLZRwGGlMreTJSoKNiu2ywcZmRljdqgkJcrFak0vO3FfkOppSI7SX2tRKE6wuyrcr3SB58AI2ZavEkPSZTzzquMp5LK3laEgscQItfluNvBfHQptNpUuS43NaZW/LaCFNqV1nEINxt3gcVn6VQJDTkx9uMtpfwnyvqk6eHzvbl1cXbKwNsWqQ4DognvuqcV+OxOiQ+I+qMtCmlK0hpxZSQbn4QtseWK9YzRUGa4jh6ExYUqQ242harvJQ0FEG2xIF7d44aZ9Hoy2VrnR2OEGUsqU4qwCAbpF+yx5duMI9ColPUwlqOw0riKLQUo9ZZTY2BO5KRv4sVEkOuFFxslhjPNUcZcT7nNOPOMhxjhocSE7gWOr4exuNPO1sNuXakurUhmW4Gg4q4WGtQSCDY7GxHiPLFVeWsvRY8jiQYzTLtkrLhsnnsASdhe1rW3wUp8GNT4yI0NoNsp5IT2YpK6It+xtlVxHRWMDK58Bnxq/pgngZXPgM+NX9MYx94Jap/EUcgfEY/kk+wYmJA+Ix/JJ9gxMegGiaboEus/LTlvr3PacaKjT6jMypLi1B1l6cEqW2tlOkFSTqR4jsBiwz8tu+Xc9pwYtcAXI8I7McWR5a9K0psz1XK2WatMlNOpYUTUyakW13slbWvQg+O7foxcytIqVXmqgVF6TIivxyJzby1nSq/ZdCdB7NIJ2xdlZnmwoDUWQ8e74kpwTVpQnUWm9yQOV1AoHnOMq1mupx2GWl03uB+QEONuh5Lg08RCSLW2NlWPmw2eI4WAGadzKrZXZW1nN67a0oCpgBKSB+22xj7quw4tXhxXX2ZKqq448pplRW3HK+stGxF+Xhtc2wb9+LDdOgz5EVSG5Dj6FaVXKOGFEkbb30jGWW83M1qeYhjoacU3xWi28HQAPmqsBZXLbGZL83luX/hVc9kvKqk7Xwk1OpHL4kge6JSrjAaL6dWm+nV22xrpr9VqdSciirVURE90qbeN0LWE6Ci4t4eWCjGb5TbkqO3T1TSzx3lrU6lspbQ4pNtk77J2wWq9Wech0pNKWlhdUdCUPOICuEnQVbDlqtsMWJc02wjNTp0QmqPTqjlLL0hSrTXJkZSnFN30q36xH44GuOVGHUpyJ015mM5PT3ZMiNFBA4KdNrAlKb7EjvYZJMupZebCJUgVZUpxLURtSEtuFw3J1KAtpsL3tfFKfnZ+EXW5VGU28y8GnAZA0JukKB1WsL32vbzYhhfmGtBCBdJ9WXLnqma5M6S2ht1DTrySlam+K1YEW7QSbW8OHbMjrsFVLjOzZcKk8JQdkRgdZWLBKSQCQLX7NzjVSMzy+7VtzouuG9U3YjMkLTdB1HQnSBuABa+JmCqzKRmIqcnvKgJi90mMllHWOsICLkXsSRueV8S8uLw0jS6M7qjk9M6ZmYTamp/ipp40LdTbUnWoAkW2NrEjvk4+1KHObqkihxI+qKt9VTauOobJuGz4OLbbvYKu5tdhrMWdSFNVFQQY0dDwUHQskDrW6tiDfbsxTZzTVW63KgyKdqmOLbRHhh5OlPU1KUXLcuR5duIHELi7CjO6VH59amU2ZHdelPJXHBlIdK16FhabWBQAg8+qCRbBuY7VoVXbp8Z+RMDLrbsfunrHUphw6dVuWoD04Lt51Sy6+KlTVREtKebWrihR4jaQSjl232wzU59cyBHkvx+C46gKLd76NuV8Ekrmj7mZILrdFzidLVKoT7YqdUlyFtNKlx5DB0NL4qL2NhpI32FxbfG6mVavKzEy086+HjJKXWFLWWwzfsTo0gW5KCt8dJsL3sLnnj7pTe4G+MuZBBGFVxeSnevzwMrnwGfGr+mCeBlc+Az41f0wtH3krU/icjkD4jH8kn2DExIHxGP5JPsGJj0A0TTdAl5n5bc8u57TgwOQwGZ+W3PLue04qViVV0ZVdeloTFk8RIfVEUVcNnWApSfDpxxXsLn6pWmF2eqJPUCnuz5M12PqdlMcB4K3Ck8uXi28wwN95VKKkKWuY6UJCUlyQpWlIUFBIv2AgYWm64ikyJiqLHkP6I61kioCQyoAizihuQe21weeIMwVWqOQmu6EJDdRj/r20I62oK6pCVqG1uV97742EMo0dkm7FNScn0pMsP6X1AKWpLKniW0lYIVZPLe5vixSMuwaS+X4pfUvToRxnVL0J+im/IYU81u1BGaQiNN4SFKh6EhJsLqWN999wT4dh2Yyn5vq8RYiLLCXGnX0Lk8NIS4UEACylpA2NzYk94YjhSvaAHXuizkzs5YprL0lxCHdUltxpy7hN0rUVK8W5OLL1EhPUpqmvNqUwyE8PrELQU/BUFDcEd/AOsVF+XQ6M/LUuFEluo7uW0sp0JKTYFQ3CSbXPixVdqUSluNxKDV0cF+Rodefc4zMY6b2Som11fxEbYoI5HZ3zUWKMDKFMLLqHTKedcKVd0OPqU6kp+CQvst4MaV5JpTiXAtc0qdVdxZkqKl3FiFG+4IG/9MLhzlUlSAy5MguMcZxlS2G7lwX0ggargHsIv4RbBPKdZlR0U2LVpbKo79OQ+24oaFINwgJKiete43Pbi5jnaL4lNnWR5rLVOaabaaQtKG5fdiOvyc/LwY3VChwajJU/LbLhVHMZSVHqlBNzt379uFnO0mUxW4qGnXWYq4ahKW2TdtriJClAe08wCTjQvNk6NXO4YrTa4zT6I7bFklTjdtlhWrVcjcdUjvnECKVwDgc1ABOaPpyjSw08l7uh9bun9c68pbidPwdKuYt2YwTk2mDWriTC+paXO6DIVxUqAIuFc+RthU9/lXEd13+7XKNRQptP6jrpG9llRFiR1gDflhpy/VXqhNmQJMqNUGktIWJMUWT1gboNiRcWHI9uBzJ2AkuU2O61y8nRlR2Isa/c4miVI4yitayBbYnv9uGgAJFkgAY5x3XVIFSS07OQhqC/3A3JeJKUJUCvWu5A1EaEi+2xxabznLbMpMt+IG24sgsSAmyJLjarJKbncEdg82B8EjgM7qCCU+4+2NuWFWhVeq1KJVnwppao6AiO2lux18IKuTc33PLAqFJpUSAxUWKrIkVgtKWtgSFKW84E3Uhbe+kX8At2HGXLuuQVGFP2Blc+Az41f0wmyM21VoMiPU6dLU9HS6S0z+yUXEJsd+8o7bHDfVdYjRg6oLcF9Sgm2o2G9uzE8F0ZBKXqm2iKYIHxGP5JPsGJiQPiMfySfYMTHaGiaboEus/Lbvl3PacGLAgXwHZ+W3fLue04MDkMcKbvJOm7nqVpZix2NXAYab1fC0JAvj6zAYCQhiI2EBWoJQ0LA9/bG3BmmD+6IIAuSfPvhOondEzFqnoY+I610GcghxetcXUvbrKb325YwcprbqSl2ElYKtZCmr9bv8ueF2L0gTHs9qgKQ17huSlwmXQjrF1IG+rx+0YoVPPGYmqnmBMaoUhmPSnlBDMlsBbyQdgne5O2NGsqi4CwGQOp6rXgN3TsqKtbZbUwSg7FJQSCMaRS2RHMYQU8A82w11T5rWwnKz7X6lVoseBKplNaep7ckmagaQojcBR7D2eDG2hdIdXqk7LrC2o7YmvvMydCNl6bWUknlzxYxVbRew31+bI4DNymz3LaukiCm6SSn9VyJ59mMZFIZkNJaehXQm1gEEWAIIG3ZcDbAfMedKjlWvT49WS27Cdil6mLQ3pJcH/lqPbudz4u/g7Q3sxzMod0SlxUVl5ora1NaUNk/BCgPx8OF3zTMY2R1rG1s/mnVWFMCbXK+qha1alxipWkpuUXNjzHixiKa2lxDiYSQtCQlKg1Ygd7lywq0ev54l5hnUx+RS7U1aTLIYtqRzOk9+18a0ZyzhUqXNzJTI9PRR4q1ERnEkuLQnmdXfxthqAbXb0676D1UcBu5TNPoMafHeYfhqAeILikI0qUQQRcgd8DFmPTxGBEeLw77nQ3a/oGFV/OOYq1mGHAyuuEy3KpyJYEpq5BN9Qv48XYWf5KMsV2RVo7TFWpCiypCN0OOHqosP4ufgGIdzYaMh0yvnnkgU7d0dcgJcS4lcXUHPhgt3CvHtvjFVMaU2ltUFBQg3QC1cJ8W2FGHnbM0jLU6UG44qdJkBUyOpkddgi9wOwjfzX72M5Wfa1U0VmoZeSyil06IhYU4zqUtw6dW57BdXo8OL4KoG1htr/Fve+SjgM3KbER2490oaDd+YCbXxgmJHQ+p9DDaXVc1hIufGcWe6X5dHpcqUEh95tKnNIsLlNz+ONeKxSOc251WErMDrKuIERN9MVgE3OzY/1zAxUrnwGbd9XsGCeBlc+Az41f0xswkuzStT+Io5A+Ix/JJ9gxMSB8Rj+ST7BiY740TLdAl5n5bd8u57TgwOQxQrNOmUqrOucFSm1OKW2sJJBB37O3f8MVvdCZ9T/lqxxponl5ySEcgiBa4G9z0RjBBHGdo77UBxCJfDWGysmyVEGxNt7duFf3QmfUf5asfFzZTluJGSq3LU0ThWWkdIANkzFWsjdexQUdE0lFEaS1VXRU2nQ6kKWSwF33ITa4Nu3Bmi9H7fuxVKhmOLDmmY6HWwEk8M76ufjGMOO7faE2P/hOJx3fsbfqDi72VbwQX6+X+1sPqMQ/UqzNyGxPzn7qTGIz1M7kSwmKpJulSQAD3rYwzVkya/No8nLC4UE00L0IW2Sm57bWtjTx3fsbfqTicd37E36k4o2nqQ5px6C2mX/aO0o7WwlSsZUzJX4FPRWpkB2TEnh8LQ0UpLdhdNgOdxh/AsLAW71sIHGd+xt+oOJx3fsTXqTjKahlmAa45DYbqR9UYP1KL0bLUiDm2vVV9xpyPUdOhABuABYg4XFZDzLDhy6HSawwihSnFKUlxr9ahJO6Qf8Av6L4ucd37G36k4nHd+xN+pONW09Q03xbdNtPVQfqUZ/UqvKyJW6dW4tQyzNiMJjwUxE90N6zYXubWI3xWe6M6lIgIjv1NLq5U7uqou2IU4ewJ8V1HftI72CPHd+xN+oOJx3fsbfqTjQMqhazs98OaO0YvCVnR8hyqHmN2bBqK5MKVFUzJTLUVOKURsb2sQNufZfGyhZQqNJyJNobb0UzXivS6pBU2Qoi4UCN+rcefGjju/Ym/UnE47v2Nv1JxR0FS/vO26baI7Si8JTA6h6PApsSW42uW0gcXhiw2Ta9uwXxhgKiZJbJ4cVCb/RZIxl7oTPqP8tWJjpnMbZYS1rHuvYoxgbW/wBmz41f0xp7vmfUf5asYqTNqLjbSWFFV7BKUEc8bMhfi0S8swkYWtBuUxwPiMfySfYMTBuHQy3EYQtdlJbSCO8QMTHcAyXSa3IL/9k="/>
          <p:cNvSpPr>
            <a:spLocks noChangeAspect="1" noChangeArrowheads="1"/>
          </p:cNvSpPr>
          <p:nvPr/>
        </p:nvSpPr>
        <p:spPr bwMode="auto">
          <a:xfrm>
            <a:off x="76200" y="-728663"/>
            <a:ext cx="1514475" cy="1495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g;base64,/9j/4AAQSkZJRgABAQAAAQABAAD/2wBDAAkGBwgHBgkIBwgKCgkLDRYPDQwMDRsUFRAWIB0iIiAdHx8kKDQsJCYxJx8fLT0tMTU3Ojo6Iys/RD84QzQ5Ojf/2wBDAQoKCg0MDRoPDxo3JR8lNzc3Nzc3Nzc3Nzc3Nzc3Nzc3Nzc3Nzc3Nzc3Nzc3Nzc3Nzc3Nzc3Nzc3Nzc3Nzc3Nzf/wAARCACgAKIDASIAAhEBAxEB/8QAHAAAAgIDAQEAAAAAAAAAAAAABQYABAIDBwgB/8QAUBAAAQMCBAIDCQwHBQYHAAAAAQIDBAURAAYSIRMxByJBFFFhcXOBkZOxFRYyNDVCUlNUkqHRCCMzNnKywRckdKPwVWKClLPhN0NEVoOiwv/EABoBAAIDAQEAAAAAAAAAAAAAAAAEAQIDBQb/xAAzEQABAwIEAwcEAQQDAAAAAAABAAIDBBESITFRExRBFTJSYYGR8AUiM0JxIyWh4TSx0f/aAAwDAQACEQMRAD8AaKrWqrUKq7GgPOttoWpKG2jpJsbXJ8xxr4eZvrpvrj+eMaF+8rvlHf5jhsqM1mm0+ROkmzMdpTrh8CRf/Xjx5qqrZWS4W53SVLTCoYZHuN7nqlXhZm+um+uP54nCzN9dN9cfzxXyd0mU/NFW9zWoL8V4tlaC64lQXbmBYc7b+bFjOnSBEylVI0GTAfkqkNB0LbcSkJGoptYjwYgzVok4WHPX5mt+QitfEfdThZm+um+uP54nDzN9dN9cfzwbzHXmqFl2RWnWFvNMpQrhpUAo6lAcz/EMJD3TJTmoMeUaRLIeWtGnjI206fB/vYIpq2UXY2/z+UH6fENXO90c4eZvrpvrj+eJw8zfXTfXH88LX9t9N/2JM/5hH5YYab0lUeTlh+vTG3YbLT5YS0pQcW4uwNk2tfn5u3F3ur2C5b890CghP7n3Wzh5m+um+uP54nDzN9dN9cfzwsDpuid02NDkCPe2vuhOr0Wt5r46Nl2v0/MdNTPpbuto7KSoWUhXalQ7DuMUmmrYBikbYfPNAoIjo4+6AcPM31031x/PE4eZvrpvrj+eNmes9xcnPRGpMF6SZKFqBbcSm2kgdo8OFb+26m/7FmevR+WLRvrpWB7G3B+boNBCDbGfdMvDzN9dN9cfzxOHmb66b64/ngE50yU5uExKNHlEOrWjSH0XGnTvy/3vwx9qXTFToE96IqkSlqaVYqDyBf8ADFv7hpg+e6jkYfGfdHOHmb66b64/nicPM31031x/PC0em+m/7Emed9H5YN0rpNg1HM7VDRTpCHHFlAeU6kgEJvytiHOr2i5b890cjD4z7q1w8zfXTfXH88Th5m+um+uP54bJkhMWJIkKSVJZaU4QO0AXt+GOXf23U0n5EmevR+WMoKisnBMYvb5upP0+Iaud7pl4eZvrpvrj+eMTUa/SXW3ZL8jSo/BeVqSq3Mb4q5T6T4OZa01TGaZJjrcSpQcccSobC/IDBjO1ixE25rV7BjRtRUsmEcgsSsKikbFEZGONx5prjViM9GadULFaAojvXF8TC3A+Ix/JJ9gxMehByTAdkhVC/eVzyjv8xwL6ca2IGWWaY2qztQc61vq0WJ9J0j04KUL95nCeXEe/mOE7PeW67m3pAaacgyWqU1pYRIsLBA3UoeEkn8MefaxhrQ95sGi6igvwDbcpSkwV5JqGWayw4lanGkvPJSsEhQPXSe9dKgMG+m59EnMtEfZUFNuQELSQeYLiyD6MEMzdDyINGelUSRLlzGynSwoJ64vY2sBv24o1DJeYK5k+mOKguN1SlBUYsOkJU6zfUgpN7Ei5FsOsngkeybHpcZ5apoggWT90m/8AhhPJ+pZ/6iMA+hKBEm5WfMyKy/olq08RsKtsnlcbYVqpK6RK9SkUCXSpAYGlKz3NoK9O41KO3MA7d7HVOjnLjuWcuNQ5JSZC1Fx0p3AJ7PZhCYCmpCzEMRdfIrQfc665TlGLHc6Y5MVxhtUfumUnhKSCmwCrC3LFjpwQiPXaXT4zKI8VMfiANoCUlSlEE7dtkjBPK+W6zE6WZFUkU59uEqTJUHyBpsoKsfPcYaelTJTuaqexIgFPujEuEJUbBxB3Kb9hvuD48MOqWMq4yXZYf8qoBLSjDWVKKcte5ioTHcymNJOgXvb4V7c+2/fxzDoElPN12pw0qKmFxws94KSqwPoJxqNU6SxS/cD3NkhBb4Je7n65RytxL25bX/HDz0V5LdyvEdk1DT3dJACkp3DaRyF+3/Xexi8cvTyNkeHYtM7+qnvOFgnSZAhzSkzIrLxSOrxGwq3pGOF5OixnemCbGcjtLYEqWA2pAKQApVtuWO+447lTLdZh9K0upyac+3CXJlKS+odUhSlaT57jC/0+W0UoJtll/pWeMwqXTzEjQpVFREYbZQWnSUtoCRzT3sOeaabBPRpNlGHH7o9zkq4vCGq9k73tfAXpty/Vq1KpK6VAelJaacS4WhfSSU2v6DhuzDAlSejqVAYYWuWunpbSykdYqAG34Y2dN/Rp/uzvnn59VW2ZSR0GQIcyjVVUuIw+pMgAFxsKt1fCMBKahLfTm6htISlNReASkWAFlYc+hei1KjUqpNVSG7GW4+FJS4LXGkDCZmGg5sh9IVRrVHpUhZExxxh3hhSSDfexO+xwy14fUzNxZEZZ5KpFmgrttc+RKh/hXf5DjzlkGtVCjOy106hoqvESkLSppS+Hzsdv9bYfKbV+kibIMWq01QiPNOIc/uyE80KA38dsKuWadn7LDjy6TSH0KeAC+Iwld7eM+HEUcIp4nsc5pJt1UvNzddGyFmGpVmruMVPLDNMQhrWh5LC0EquBa6vAcHc7G7EM99xXsGFTKFZ6QZGYIrNegFEBWoOqMZKLbG245b2w152/YQ7b/rFewYSkbhq22t6G6Xrf+K751W6B8RjeST7BiYkD4jG8kn2DEx6YaLFugQ7LTYdzU4gkgFx7cfxHD25GYaALr+gE26xAv6cI+VP3uX5R7+Y4C/pIkihUj/Fq/kwlHSQzDE9tyq0DiIjbcrqTceO7fhPhduelQNsbO4G7Ea1b44b+jaSazWd//TN/zHHfcX7OpfAncbt1U7gb+mrGt5iPHbLj74bQOalkJA85wPzxmaNlLL0mqyRrUmyGWr24rh+Cm/Z3z4AceXazXMwZ1qoMt2RNkOKs1HbB0o8CUDYD/ROJ7OpT+ijG7dep48qkSneFFqkV5y9tDT6FH0A4v9wo+mrHkyp5IzNR4RnT6PIZjp3U6LKCPHpJt58PPRJ0nTodTj0WvSlyYD6g2y88q6mFHkLnmk8t+WI7NpfAjG7dd67gb+krGt2PHasHXwi/LUoC/pxeJ2x5i6b697r53fjtOXj05PcyAOWsbrP3jb/hwdnUvgU43br0e1HYd/ZPhYHalQOMzBbG5WbDxY86dBNf9yc4iC6u0epN8IgnbWN0n2jz49IzPij/AJNXsODs6l8CjG7dUwmHf422T3tacbhBb+mrbwY8VlR1czj1D0OZu98uWUsSnNVQgANPXO60/MX5xsfCDg7OpfApxu3TcpmK2rSuShKh2KWkHGxENpY1Jc1JVyIIIOPNHTeSOkmpb/MZ/wCmnHRxmx7KXQnR5sQJVNebTHjlYuEqNyVW7bAHz2wdnUvgRjduulSkQoaNcuY2wk/OdWlA9JxhEcps4kQqhHkEcwy6lfsx5WplOzBnysuJZW7PmqGtx19z4I8JPIeAYzzFlPMWTH479QYXG1n9TIYc21DewUNwcT2dS+BGN269Ydwtj5yvQMKfSAylliDYk3Uvn4hgP0J54mZmgyabV3C9OhJCkvkbutnbreEHt7cHekf9jA/jX7BjOSip42lzG2ISla9xgctNP+IRvJJ9gxMSB8RjeST7BiYdGiG6BUcqfvcvyj38xwE/SS+QqR/i1/yYN5U/e5flHv5jgJ+kl8hUj/Fr/kxnTdz1KzofxH+Sgn6NnyzWf8M3/Mcd+x5w6Ba5SqHVao7V6hHhodjoShTy9OohRuBjtH9oOUP/AHFTvXDDCcXNv0lZbgFChg2bPGdPhI0ge0+nGj9HKksPP1SpuoCnWdDTZPzbgk/09GLvTwwxX8r0vMdIeblxYzy21utHUNK7C/3kgefCp0I5yg5aq0uFVnhHiTQmzyvgtuJ5au8CCd/AMCF6ReZbfbW08hLja0lK0KFwoHYg48a5khJpOY6lBYPUiy3G0G9zZKiB+Ax6jzB0gZbotMXNXVoklQTdtiM+lxbp7AACfSdhjyyRKzBXVFKdcqfJKiEjbUtVz5t8CF6mdzIKd0dJzBKN1ogJd3+c4UjSPOogY835FpbmZc6wY7wLvFf4z5O+oA6lX8fLz46P05VNNLy3RMqx19YoS68B9BA0oB8Zuf8AhxyrLGYqnlmeqdR1tokKQUa1tBdh4L+LAhW82053Ked5saOShUOXxY6v92+tB9BHox6lo1WarmVmKmwQUSYuuw7Dp3HmNxjydmXMFRzNUfdCrqbXJ0Jb1oaCLgXtcDx47H0BV7ujLlToby/1kTU8yD2oUDceZQ/+2BC4dS4onVSJEKtAffQ0Vd7UoC/44aMp1ed0d55InIUgMOmNOaHz0X3I79tlD/vgDlj95aV/jWf5047B0/5R1x2M0Qm+s2EszQkc08kL/wDyfGMCEidNLzcjpDnvMrDjTjTCkKSbhQLSSCMdEfyrJzV0I0WPT0hU2KhMhlBNuJbUCnxkHbxY4O8+6+tBecUspQlAKuxI2A8wx3JOeKhkno3ym/Cp7EpmSytDinVKGhQsQNu/dXowIXIqRVa5k6rKeguPwJqQUOIWixt2pUlQ35dow8M9Mcqc0iLmqgU2qx0qCrBvQoHv2NxfnyAw45LzjQ+kaRJg5qpNLakoSkxwsXLg+cApW9xtsMAel/IuVKDRe76S8Ik0uJSiIHtYdBO9kk3FhvflgQujdHVRyhWmHJ2WIceJJSkJkMhlLbqL8gbcxtsRtjPpH/YwP41+wY4x0CuyUZ+bS0VcNyM6HhfYp2Iv/wAVsdn6R/2MD+NfsTjGo/GUrW/gd86rTA+IxvJJ9gxMSB8RjeST7BiYuNFLdAqOVP3uX5R72nH3pnypVc10mnsUZptxxiQpawtYTsU2xQpsp2JmBx1kgK4zo3F+04ZhX54Hw2/uYSZVMiGFyxo3hsdvMrhv9jecvscf14x9/sbzl9jj/wDMDHcffBP5a2/uYhr8/tW39zF+fi803xWrV0eZZep2QWqDX4zayoOJeZKtSVJUo7eg45jm3oQqkaSt7LTyJcVRJDLy9DiPBfkoeHbHVPfBPPz2/uY+Kr88C5cbA75QMHPxeaOK1cGj9E+c3neGqlcIXsVOOpA/A4650bdFjGV3U1GpuIk1G1k2HUav3u+fDg774J302/uYnvgn8tbf3MHPxeaOK1cz6RejzOGZc2zqm3GYVHUoIYu+LhtIsnxE7nxk46Z0eZSay/lSHAnxmVSgCp4kBXWJud8T3wT/AKbf3MQZgn/Tb+5g5+LzRxWrDpHya1mTKkqDT47CJoUl2OdISNaTyv2XBIxzbo+6Ps45azOxOdisiMtC2Xwl8ElCgRfzGx82Ome+Cf8ATb+5iCvT9+u39zBz8XmjitXHKL0SZthVuDJeix+ExJbcWUvg9VKgTb0Y9ET4Ueo05+DMaDjD7RbcQe1JFjha98E+/wANv7mJ74J/02/uYOfi80cVq4vUehfNTM99ENph+MlZDTpeAKk32JHYcddp2SG6j0bQss5ga0OtNAFTZuWnATZST5/QcXBX59vht/cx89359/ht/cwc/F5o4rVxet9DGaoD6hAQxUGL9RbawlVvClXI+nFKH0SZylOpS5T0sJJsVvOiw9Fzju3u9P8Apt/cxPd6f9Nv7mDn4vNHFaqXRp0eR8msOPvOiRUHxZx0CwSO8nwYsdI/7GB/Ev2Jxt935/0m/uYBZpqEia3HD5SdKlW0pt2DFJKyORpaNUtVvBhcESgfEI3kk+wYmPkD4jG8kn2DEw4NFq3QJdZ+W3PLue04o12qTlZVVN4D9NkCS2ko19ZKeIAdx2EYvs/Lbnl3PacEJyIbkVTU8NGO7ZCkukaVE8hv23/G2OK5wEguEpS9z1ShUq9U4OapMSEW3Q+qOy23IWrhtqUhZJFjsTYcueDFPnSKxBqcKaoxpcRZZcdguqSCQAoKQrmPCOzfFadlegqYaYQYzDEaUHH0lV9aikgIUSbg9bbe/LBqJCp9GgONMIajxk7ruqw323J/qcWkdHhGEZpokJLy7W6uKchqIsS30RRNku1F9ari5GlHeFk8zsCcFcyzFVjKcNyM6iOmcpvUy46G1OpIJLaVnYHw9tsEF0TLk5LEPgxXe5wUtoSu5Qm+42NyLnkdt8XJlPp1WpbtOWltyMf1ZSgj9WR3udiPwxZ0rMYda2aLi6TZU+TLgU1+n1icqY+whMKIiyCVhVlOO22Um224t3ueLlLnzW8ycaoPvORZkp1qMW5/EZSUjZJbGw5He+x7MHpOVaJKW2uRBaUptAQlQunqjkNiMR7K9IeXJdTDbQ/IbWhbiRc9YWJtyv7cTx4iLW1U4glWu1OoMPVOqMz5CXIlSTGajBf6otkDYo5Ennfngc/U6nFbpaEVaYv3VjtOvqW7ctqU4ASg/M222w9qoFEZkR5UiMz3QjS0246qxWoCyb9hVYePGMfLeX/74zHhRjxOo+hJvp7QLfN7CBt38SJ4wNP8IxBB25kqJQszsd1yHhT1LTHdcdPEA0BVtY3uCefPHyHmqpF5tb8aMYAnpgqUFK4tyNld788H0U2jQYDtNS2w1GdbWpxpS7akfOJJN/GcZs0ilLZRwGGlMreTJSoKNiu2ywcZmRljdqgkJcrFak0vO3FfkOppSI7SX2tRKE6wuyrcr3SB58AI2ZavEkPSZTzzquMp5LK3laEgscQItfluNvBfHQptNpUuS43NaZW/LaCFNqV1nEINxt3gcVn6VQJDTkx9uMtpfwnyvqk6eHzvbl1cXbKwNsWqQ4DognvuqcV+OxOiQ+I+qMtCmlK0hpxZSQbn4QtseWK9YzRUGa4jh6ExYUqQ242harvJQ0FEG2xIF7d44aZ9Hoy2VrnR2OEGUsqU4qwCAbpF+yx5duMI9ColPUwlqOw0riKLQUo9ZZTY2BO5KRv4sVEkOuFFxslhjPNUcZcT7nNOPOMhxjhocSE7gWOr4exuNPO1sNuXakurUhmW4Gg4q4WGtQSCDY7GxHiPLFVeWsvRY8jiQYzTLtkrLhsnnsASdhe1rW3wUp8GNT4yI0NoNsp5IT2YpK6It+xtlVxHRWMDK58Bnxq/pgngZXPgM+NX9MYx94Jap/EUcgfEY/kk+wYmJA+Ix/JJ9gxMegGiaboEus/LTlvr3PacaKjT6jMypLi1B1l6cEqW2tlOkFSTqR4jsBiwz8tu+Xc9pwYtcAXI8I7McWR5a9K0psz1XK2WatMlNOpYUTUyakW13slbWvQg+O7foxcytIqVXmqgVF6TIivxyJzby1nSq/ZdCdB7NIJ2xdlZnmwoDUWQ8e74kpwTVpQnUWm9yQOV1AoHnOMq1mupx2GWl03uB+QEONuh5Lg08RCSLW2NlWPmw2eI4WAGadzKrZXZW1nN67a0oCpgBKSB+22xj7quw4tXhxXX2ZKqq448pplRW3HK+stGxF+Xhtc2wb9+LDdOgz5EVSG5Dj6FaVXKOGFEkbb30jGWW83M1qeYhjoacU3xWi28HQAPmqsBZXLbGZL83luX/hVc9kvKqk7Xwk1OpHL4kge6JSrjAaL6dWm+nV22xrpr9VqdSciirVURE90qbeN0LWE6Ci4t4eWCjGb5TbkqO3T1TSzx3lrU6lspbQ4pNtk77J2wWq9Wech0pNKWlhdUdCUPOICuEnQVbDlqtsMWJc02wjNTp0QmqPTqjlLL0hSrTXJkZSnFN30q36xH44GuOVGHUpyJ015mM5PT3ZMiNFBA4KdNrAlKb7EjvYZJMupZebCJUgVZUpxLURtSEtuFw3J1KAtpsL3tfFKfnZ+EXW5VGU28y8GnAZA0JukKB1WsL32vbzYhhfmGtBCBdJ9WXLnqma5M6S2ht1DTrySlam+K1YEW7QSbW8OHbMjrsFVLjOzZcKk8JQdkRgdZWLBKSQCQLX7NzjVSMzy+7VtzouuG9U3YjMkLTdB1HQnSBuABa+JmCqzKRmIqcnvKgJi90mMllHWOsICLkXsSRueV8S8uLw0jS6M7qjk9M6ZmYTamp/ipp40LdTbUnWoAkW2NrEjvk4+1KHObqkihxI+qKt9VTauOobJuGz4OLbbvYKu5tdhrMWdSFNVFQQY0dDwUHQskDrW6tiDfbsxTZzTVW63KgyKdqmOLbRHhh5OlPU1KUXLcuR5duIHELi7CjO6VH59amU2ZHdelPJXHBlIdK16FhabWBQAg8+qCRbBuY7VoVXbp8Z+RMDLrbsfunrHUphw6dVuWoD04Lt51Sy6+KlTVREtKebWrihR4jaQSjl232wzU59cyBHkvx+C46gKLd76NuV8Ekrmj7mZILrdFzidLVKoT7YqdUlyFtNKlx5DB0NL4qL2NhpI32FxbfG6mVavKzEy086+HjJKXWFLWWwzfsTo0gW5KCt8dJsL3sLnnj7pTe4G+MuZBBGFVxeSnevzwMrnwGfGr+mCeBlc+Az41f0wtH3krU/icjkD4jH8kn2DExIHxGP5JPsGJj0A0TTdAl5n5bc8u57TgwOQwGZ+W3PLue04qViVV0ZVdeloTFk8RIfVEUVcNnWApSfDpxxXsLn6pWmF2eqJPUCnuz5M12PqdlMcB4K3Ck8uXi28wwN95VKKkKWuY6UJCUlyQpWlIUFBIv2AgYWm64ikyJiqLHkP6I61kioCQyoAizihuQe21weeIMwVWqOQmu6EJDdRj/r20I62oK6pCVqG1uV97742EMo0dkm7FNScn0pMsP6X1AKWpLKniW0lYIVZPLe5vixSMuwaS+X4pfUvToRxnVL0J+im/IYU81u1BGaQiNN4SFKh6EhJsLqWN999wT4dh2Yyn5vq8RYiLLCXGnX0Lk8NIS4UEACylpA2NzYk94YjhSvaAHXuizkzs5YprL0lxCHdUltxpy7hN0rUVK8W5OLL1EhPUpqmvNqUwyE8PrELQU/BUFDcEd/AOsVF+XQ6M/LUuFEluo7uW0sp0JKTYFQ3CSbXPixVdqUSluNxKDV0cF+Rodefc4zMY6b2Som11fxEbYoI5HZ3zUWKMDKFMLLqHTKedcKVd0OPqU6kp+CQvst4MaV5JpTiXAtc0qdVdxZkqKl3FiFG+4IG/9MLhzlUlSAy5MguMcZxlS2G7lwX0ggargHsIv4RbBPKdZlR0U2LVpbKo79OQ+24oaFINwgJKiete43Pbi5jnaL4lNnWR5rLVOaabaaQtKG5fdiOvyc/LwY3VChwajJU/LbLhVHMZSVHqlBNzt379uFnO0mUxW4qGnXWYq4ahKW2TdtriJClAe08wCTjQvNk6NXO4YrTa4zT6I7bFklTjdtlhWrVcjcdUjvnECKVwDgc1ABOaPpyjSw08l7uh9bun9c68pbidPwdKuYt2YwTk2mDWriTC+paXO6DIVxUqAIuFc+RthU9/lXEd13+7XKNRQptP6jrpG9llRFiR1gDflhpy/VXqhNmQJMqNUGktIWJMUWT1gboNiRcWHI9uBzJ2AkuU2O61y8nRlR2Isa/c4miVI4yitayBbYnv9uGgAJFkgAY5x3XVIFSS07OQhqC/3A3JeJKUJUCvWu5A1EaEi+2xxabznLbMpMt+IG24sgsSAmyJLjarJKbncEdg82B8EjgM7qCCU+4+2NuWFWhVeq1KJVnwppao6AiO2lux18IKuTc33PLAqFJpUSAxUWKrIkVgtKWtgSFKW84E3Uhbe+kX8At2HGXLuuQVGFP2Blc+Az41f0wmyM21VoMiPU6dLU9HS6S0z+yUXEJsd+8o7bHDfVdYjRg6oLcF9Sgm2o2G9uzE8F0ZBKXqm2iKYIHxGP5JPsGJiQPiMfySfYMTHaGiaboEus/Lbvl3PacGLAgXwHZ+W3fLue04MDkMcKbvJOm7nqVpZix2NXAYab1fC0JAvj6zAYCQhiI2EBWoJQ0LA9/bG3BmmD+6IIAuSfPvhOondEzFqnoY+I610GcghxetcXUvbrKb325YwcprbqSl2ElYKtZCmr9bv8ueF2L0gTHs9qgKQ17huSlwmXQjrF1IG+rx+0YoVPPGYmqnmBMaoUhmPSnlBDMlsBbyQdgne5O2NGsqi4CwGQOp6rXgN3TsqKtbZbUwSg7FJQSCMaRS2RHMYQU8A82w11T5rWwnKz7X6lVoseBKplNaep7ckmagaQojcBR7D2eDG2hdIdXqk7LrC2o7YmvvMydCNl6bWUknlzxYxVbRew31+bI4DNymz3LaukiCm6SSn9VyJ59mMZFIZkNJaehXQm1gEEWAIIG3ZcDbAfMedKjlWvT49WS27Cdil6mLQ3pJcH/lqPbudz4u/g7Q3sxzMod0SlxUVl5ora1NaUNk/BCgPx8OF3zTMY2R1rG1s/mnVWFMCbXK+qha1alxipWkpuUXNjzHixiKa2lxDiYSQtCQlKg1Ygd7lywq0ev54l5hnUx+RS7U1aTLIYtqRzOk9+18a0ZyzhUqXNzJTI9PRR4q1ERnEkuLQnmdXfxthqAbXb0676D1UcBu5TNPoMafHeYfhqAeILikI0qUQQRcgd8DFmPTxGBEeLw77nQ3a/oGFV/OOYq1mGHAyuuEy3KpyJYEpq5BN9Qv48XYWf5KMsV2RVo7TFWpCiypCN0OOHqosP4ufgGIdzYaMh0yvnnkgU7d0dcgJcS4lcXUHPhgt3CvHtvjFVMaU2ltUFBQg3QC1cJ8W2FGHnbM0jLU6UG44qdJkBUyOpkddgi9wOwjfzX72M5Wfa1U0VmoZeSyil06IhYU4zqUtw6dW57BdXo8OL4KoG1htr/Fve+SjgM3KbER2490oaDd+YCbXxgmJHQ+p9DDaXVc1hIufGcWe6X5dHpcqUEh95tKnNIsLlNz+ONeKxSOc251WErMDrKuIERN9MVgE3OzY/1zAxUrnwGbd9XsGCeBlc+Az41f0xswkuzStT+Io5A+Ix/JJ9gxMSB8Rj+ST7BiY740TLdAl5n5bd8u57TgwOQxQrNOmUqrOucFSm1OKW2sJJBB37O3f8MVvdCZ9T/lqxxponl5ySEcgiBa4G9z0RjBBHGdo77UBxCJfDWGysmyVEGxNt7duFf3QmfUf5asfFzZTluJGSq3LU0ThWWkdIANkzFWsjdexQUdE0lFEaS1VXRU2nQ6kKWSwF33ITa4Nu3Bmi9H7fuxVKhmOLDmmY6HWwEk8M76ufjGMOO7faE2P/hOJx3fsbfqDi72VbwQX6+X+1sPqMQ/UqzNyGxPzn7qTGIz1M7kSwmKpJulSQAD3rYwzVkya/No8nLC4UE00L0IW2Sm57bWtjTx3fsbfqTicd37E36k4o2nqQ5px6C2mX/aO0o7WwlSsZUzJX4FPRWpkB2TEnh8LQ0UpLdhdNgOdxh/AsLAW71sIHGd+xt+oOJx3fsTXqTjKahlmAa45DYbqR9UYP1KL0bLUiDm2vVV9xpyPUdOhABuABYg4XFZDzLDhy6HSawwihSnFKUlxr9ahJO6Qf8Av6L4ucd37G36k4nHd+xN+pONW09Q03xbdNtPVQfqUZ/UqvKyJW6dW4tQyzNiMJjwUxE90N6zYXubWI3xWe6M6lIgIjv1NLq5U7uqou2IU4ewJ8V1HftI72CPHd+xN+oOJx3fsbfqTjQMqhazs98OaO0YvCVnR8hyqHmN2bBqK5MKVFUzJTLUVOKURsb2sQNufZfGyhZQqNJyJNobb0UzXivS6pBU2Qoi4UCN+rcefGjju/Ym/UnE47v2Nv1JxR0FS/vO26baI7Si8JTA6h6PApsSW42uW0gcXhiw2Ta9uwXxhgKiZJbJ4cVCb/RZIxl7oTPqP8tWJjpnMbZYS1rHuvYoxgbW/wBmz41f0xp7vmfUf5asYqTNqLjbSWFFV7BKUEc8bMhfi0S8swkYWtBuUxwPiMfySfYMTBuHQy3EYQtdlJbSCO8QMTHcAyXSa3IL/9k="/>
          <p:cNvSpPr>
            <a:spLocks noChangeAspect="1" noChangeArrowheads="1"/>
          </p:cNvSpPr>
          <p:nvPr/>
        </p:nvSpPr>
        <p:spPr bwMode="auto">
          <a:xfrm>
            <a:off x="228600" y="-576263"/>
            <a:ext cx="1514475" cy="1495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t1.gstatic.com/images?q=tbn:ANd9GcSzZsFtsot_9H4eMOUfL90CkmkJ_Fry9APZTnGsHtQNwcUuMPyu&am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3450523" cy="29162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038600" y="1292968"/>
            <a:ext cx="3386037" cy="5526437"/>
          </a:xfrm>
        </p:spPr>
        <p:txBody>
          <a:bodyPr>
            <a:normAutofit/>
          </a:bodyPr>
          <a:lstStyle/>
          <a:p>
            <a:pPr marL="285750" indent="-285750">
              <a:buFont typeface="Arial" pitchFamily="34" charset="0"/>
              <a:buChar char="•"/>
            </a:pPr>
            <a:r>
              <a:rPr lang="en-US" dirty="0"/>
              <a:t>Auto Title Loans hold your vehicle as collateral for the loan because it requires you to sign over the title.</a:t>
            </a:r>
          </a:p>
          <a:p>
            <a:pPr marL="285750" indent="-285750">
              <a:buFont typeface="Arial" pitchFamily="34" charset="0"/>
              <a:buChar char="•"/>
            </a:pPr>
            <a:r>
              <a:rPr lang="en-US" dirty="0"/>
              <a:t>Typically, loans are due to be paid in full within 30 days.</a:t>
            </a:r>
          </a:p>
          <a:p>
            <a:pPr marL="285750" indent="-285750">
              <a:buFont typeface="Arial" pitchFamily="34" charset="0"/>
              <a:buChar char="•"/>
            </a:pPr>
            <a:r>
              <a:rPr lang="en-US" dirty="0"/>
              <a:t>Interest rates can be as high as 250% APR.</a:t>
            </a:r>
          </a:p>
          <a:p>
            <a:pPr marL="285750" indent="-285750">
              <a:buFont typeface="Arial" pitchFamily="34" charset="0"/>
              <a:buChar char="•"/>
            </a:pPr>
            <a:r>
              <a:rPr lang="en-US" dirty="0"/>
              <a:t>Failure to repay can result in repossession of your car.</a:t>
            </a:r>
          </a:p>
          <a:p>
            <a:endParaRPr lang="en-US" dirty="0"/>
          </a:p>
        </p:txBody>
      </p:sp>
      <p:pic>
        <p:nvPicPr>
          <p:cNvPr id="7" name="Picture 6">
            <a:extLst>
              <a:ext uri="{FF2B5EF4-FFF2-40B4-BE49-F238E27FC236}">
                <a16:creationId xmlns:a16="http://schemas.microsoft.com/office/drawing/2014/main" id="{BF340BC5-AE60-F147-8B09-591FFADFC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870515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sz="4800" b="1" dirty="0">
                <a:cs typeface="Khmer UI" pitchFamily="34" charset="0"/>
              </a:rPr>
              <a:t>Commercial Tax Preparers</a:t>
            </a:r>
          </a:p>
        </p:txBody>
      </p:sp>
      <p:sp>
        <p:nvSpPr>
          <p:cNvPr id="11" name="Content Placeholder 10"/>
          <p:cNvSpPr>
            <a:spLocks noGrp="1"/>
          </p:cNvSpPr>
          <p:nvPr>
            <p:ph idx="1"/>
          </p:nvPr>
        </p:nvSpPr>
        <p:spPr>
          <a:xfrm>
            <a:off x="457200" y="2743200"/>
            <a:ext cx="8229600" cy="2743200"/>
          </a:xfrm>
        </p:spPr>
        <p:txBody>
          <a:bodyPr>
            <a:normAutofit fontScale="92500" lnSpcReduction="20000"/>
          </a:bodyPr>
          <a:lstStyle/>
          <a:p>
            <a:r>
              <a:rPr lang="en-US" sz="2400" dirty="0"/>
              <a:t>Many tax preparation companies charge very high fees for relatively simple tax returns.</a:t>
            </a:r>
          </a:p>
          <a:p>
            <a:r>
              <a:rPr lang="en-US" sz="2400" dirty="0"/>
              <a:t>Many paid preparers market to lower-income households by promising “quick refunds” or “no up-front fees.”</a:t>
            </a:r>
          </a:p>
          <a:p>
            <a:r>
              <a:rPr lang="en-US" sz="2400" dirty="0"/>
              <a:t>Paid preparers target lower-income households for high-interest Refund Anticipation Loans.</a:t>
            </a:r>
          </a:p>
          <a:p>
            <a:r>
              <a:rPr lang="en-US" sz="2400" dirty="0"/>
              <a:t>THERE’S (almost) NO REASON TO PAY TO HAVE YOUR TAXES PREPARED FOR YOU.</a:t>
            </a:r>
          </a:p>
        </p:txBody>
      </p:sp>
      <p:pic>
        <p:nvPicPr>
          <p:cNvPr id="1026" name="Picture 2" descr="http://cpatrendlines.com/wp-content/uploads/2011/02/fast-refund-neon-e1297784129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370" y="381000"/>
            <a:ext cx="2569883" cy="1947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F2C666F-25A6-B040-B259-503088AE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4485071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1115"/>
            <a:ext cx="8610600" cy="1412875"/>
          </a:xfrm>
        </p:spPr>
        <p:txBody>
          <a:bodyPr>
            <a:normAutofit/>
          </a:bodyPr>
          <a:lstStyle/>
          <a:p>
            <a:r>
              <a:rPr lang="en-US" b="1" dirty="0"/>
              <a:t>Other Tips for Economic Advocacy</a:t>
            </a:r>
          </a:p>
        </p:txBody>
      </p:sp>
      <p:sp>
        <p:nvSpPr>
          <p:cNvPr id="3" name="TextBox 2"/>
          <p:cNvSpPr txBox="1"/>
          <p:nvPr/>
        </p:nvSpPr>
        <p:spPr>
          <a:xfrm>
            <a:off x="304800" y="1066800"/>
            <a:ext cx="8534400" cy="4893647"/>
          </a:xfrm>
          <a:prstGeom prst="rect">
            <a:avLst/>
          </a:prstGeom>
          <a:noFill/>
        </p:spPr>
        <p:txBody>
          <a:bodyPr wrap="square" rtlCol="0">
            <a:spAutoFit/>
          </a:bodyPr>
          <a:lstStyle/>
          <a:p>
            <a:pPr marL="285750" indent="-285750">
              <a:buFont typeface="Arial"/>
              <a:buChar char="•"/>
            </a:pPr>
            <a:r>
              <a:rPr lang="en-US" sz="2400" dirty="0"/>
              <a:t>Know your local resources.</a:t>
            </a:r>
          </a:p>
          <a:p>
            <a:pPr marL="285750" indent="-285750">
              <a:buFont typeface="Arial"/>
              <a:buChar char="•"/>
            </a:pPr>
            <a:r>
              <a:rPr lang="en-US" sz="2400" dirty="0"/>
              <a:t>Use volunteers.</a:t>
            </a:r>
          </a:p>
          <a:p>
            <a:pPr marL="742950" lvl="1" indent="-285750">
              <a:buFont typeface="Arial"/>
              <a:buChar char="•"/>
            </a:pPr>
            <a:r>
              <a:rPr lang="en-US" sz="2400" dirty="0"/>
              <a:t>Many financial professionals are willing to lead workshops or even advise clients on an individual basis.</a:t>
            </a:r>
          </a:p>
          <a:p>
            <a:pPr marL="742950" lvl="1" indent="-285750">
              <a:buFont typeface="Arial"/>
              <a:buChar char="•"/>
            </a:pPr>
            <a:r>
              <a:rPr lang="en-US" sz="2400" dirty="0"/>
              <a:t>Be sure to brief them about some of the unique issues facing your clients</a:t>
            </a:r>
          </a:p>
          <a:p>
            <a:pPr marL="742950" lvl="1" indent="-285750">
              <a:buFont typeface="Arial"/>
              <a:buChar char="•"/>
            </a:pPr>
            <a:r>
              <a:rPr lang="en-US" sz="2400" dirty="0"/>
              <a:t>Befriend bankers</a:t>
            </a:r>
          </a:p>
          <a:p>
            <a:pPr marL="742950" lvl="2" indent="-285750">
              <a:buFont typeface="Arial"/>
              <a:buChar char="•"/>
            </a:pPr>
            <a:r>
              <a:rPr lang="en-US" sz="2400" dirty="0"/>
              <a:t>Work with financial professionals to make services/products more easily accessible to your clients</a:t>
            </a:r>
          </a:p>
          <a:p>
            <a:pPr marL="285750" lvl="2" indent="-285750">
              <a:buFont typeface="Arial"/>
              <a:buChar char="•"/>
            </a:pPr>
            <a:r>
              <a:rPr lang="en-US" sz="2400" dirty="0"/>
              <a:t>Reach out to local businesses:</a:t>
            </a:r>
          </a:p>
          <a:p>
            <a:pPr marL="742950" lvl="3" indent="-285750">
              <a:buFont typeface="Arial"/>
              <a:buChar char="•"/>
            </a:pPr>
            <a:r>
              <a:rPr lang="en-US" sz="2400" dirty="0"/>
              <a:t>Request donated goods or services to use as incentives.</a:t>
            </a:r>
          </a:p>
        </p:txBody>
      </p:sp>
      <p:pic>
        <p:nvPicPr>
          <p:cNvPr id="4" name="Picture 3">
            <a:extLst>
              <a:ext uri="{FF2B5EF4-FFF2-40B4-BE49-F238E27FC236}">
                <a16:creationId xmlns:a16="http://schemas.microsoft.com/office/drawing/2014/main" id="{E76CFCA8-2B8E-CF42-A7FF-741F0427E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634613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26343" y="3657600"/>
            <a:ext cx="6691313" cy="1470025"/>
          </a:xfrm>
        </p:spPr>
        <p:txBody>
          <a:bodyPr>
            <a:normAutofit fontScale="90000"/>
          </a:bodyPr>
          <a:lstStyle/>
          <a:p>
            <a:r>
              <a:rPr lang="en-US" b="1" dirty="0">
                <a:solidFill>
                  <a:schemeClr val="tx1"/>
                </a:solidFill>
              </a:rPr>
              <a:t>Student Loans 101</a:t>
            </a:r>
          </a:p>
        </p:txBody>
      </p:sp>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5000" b="15000"/>
          <a:stretch>
            <a:fillRect/>
          </a:stretch>
        </p:blipFill>
        <p:spPr>
          <a:xfrm>
            <a:off x="1752600" y="609600"/>
            <a:ext cx="5486400" cy="2868706"/>
          </a:xfrm>
        </p:spPr>
      </p:pic>
      <p:pic>
        <p:nvPicPr>
          <p:cNvPr id="4" name="Picture 3">
            <a:extLst>
              <a:ext uri="{FF2B5EF4-FFF2-40B4-BE49-F238E27FC236}">
                <a16:creationId xmlns:a16="http://schemas.microsoft.com/office/drawing/2014/main" id="{D5EFE8A3-D093-6C42-B343-09620DD4C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236002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3"/>
          <p:cNvSpPr txBox="1">
            <a:spLocks noChangeArrowheads="1"/>
          </p:cNvSpPr>
          <p:nvPr/>
        </p:nvSpPr>
        <p:spPr bwMode="auto">
          <a:xfrm>
            <a:off x="304800" y="2514600"/>
            <a:ext cx="7772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Wingdings" pitchFamily="2" charset="2"/>
              <a:buChar char="n"/>
            </a:pPr>
            <a:r>
              <a:rPr lang="en-US" sz="2000" dirty="0"/>
              <a:t>Take a moment to reflect on your personal beliefs and ideas about setting goals, particularly about money.</a:t>
            </a:r>
          </a:p>
          <a:p>
            <a:pPr eaLnBrk="1" hangingPunct="1">
              <a:spcBef>
                <a:spcPct val="50000"/>
              </a:spcBef>
              <a:buFont typeface="Wingdings" pitchFamily="2" charset="2"/>
              <a:buChar char="n"/>
            </a:pPr>
            <a:r>
              <a:rPr lang="en-US" sz="2000" dirty="0"/>
              <a:t>What messages were you given about money growing up? </a:t>
            </a:r>
          </a:p>
          <a:p>
            <a:pPr eaLnBrk="1" hangingPunct="1">
              <a:spcBef>
                <a:spcPct val="50000"/>
              </a:spcBef>
              <a:buFont typeface="Wingdings" pitchFamily="2" charset="2"/>
              <a:buChar char="n"/>
            </a:pPr>
            <a:r>
              <a:rPr lang="en-US" sz="2000" dirty="0"/>
              <a:t>How are those messages impacting you today?</a:t>
            </a:r>
          </a:p>
          <a:p>
            <a:pPr eaLnBrk="1" hangingPunct="1">
              <a:spcBef>
                <a:spcPct val="50000"/>
              </a:spcBef>
              <a:buFont typeface="Wingdings" pitchFamily="2" charset="2"/>
              <a:buChar char="n"/>
            </a:pPr>
            <a:r>
              <a:rPr lang="en-US" sz="2000" dirty="0"/>
              <a:t>Do you have a </a:t>
            </a:r>
            <a:r>
              <a:rPr lang="ja-JP" altLang="en-US" sz="2000" dirty="0"/>
              <a:t>“</a:t>
            </a:r>
            <a:r>
              <a:rPr lang="en-US" altLang="ja-JP" sz="2000" dirty="0"/>
              <a:t>life plan</a:t>
            </a:r>
            <a:r>
              <a:rPr lang="ja-JP" altLang="en-US" sz="2000" dirty="0"/>
              <a:t>”</a:t>
            </a:r>
            <a:r>
              <a:rPr lang="en-US" altLang="ja-JP" sz="2000" dirty="0"/>
              <a:t>? If no, why not?</a:t>
            </a:r>
          </a:p>
          <a:p>
            <a:pPr eaLnBrk="1" hangingPunct="1">
              <a:spcBef>
                <a:spcPct val="50000"/>
              </a:spcBef>
              <a:buFont typeface="Wingdings" pitchFamily="2" charset="2"/>
              <a:buChar char="n"/>
            </a:pPr>
            <a:r>
              <a:rPr lang="en-US" sz="2000" dirty="0"/>
              <a:t>If yes, in comparison to where you are now, how close are you to where you would like to be with your life plan, including personal finances? </a:t>
            </a:r>
          </a:p>
        </p:txBody>
      </p:sp>
      <p:pic>
        <p:nvPicPr>
          <p:cNvPr id="13314" name="Picture 4"/>
          <p:cNvPicPr>
            <a:picLocks noChangeAspect="1" noChangeArrowheads="1"/>
          </p:cNvPicPr>
          <p:nvPr/>
        </p:nvPicPr>
        <p:blipFill>
          <a:blip r:embed="rId3">
            <a:extLst>
              <a:ext uri="{28A0092B-C50C-407E-A947-70E740481C1C}">
                <a14:useLocalDpi xmlns:a14="http://schemas.microsoft.com/office/drawing/2010/main" val="0"/>
              </a:ext>
            </a:extLst>
          </a:blip>
          <a:srcRect l="48094" t="38000" r="7687" b="52499"/>
          <a:stretch>
            <a:fillRect/>
          </a:stretch>
        </p:blipFill>
        <p:spPr bwMode="auto">
          <a:xfrm>
            <a:off x="1676400" y="914400"/>
            <a:ext cx="5829300" cy="952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6" name="Rectangle 6"/>
          <p:cNvSpPr>
            <a:spLocks noChangeArrowheads="1"/>
          </p:cNvSpPr>
          <p:nvPr/>
        </p:nvSpPr>
        <p:spPr bwMode="auto">
          <a:xfrm>
            <a:off x="8458200" y="0"/>
            <a:ext cx="457200" cy="6858000"/>
          </a:xfrm>
          <a:prstGeom prst="rect">
            <a:avLst/>
          </a:prstGeom>
          <a:solidFill>
            <a:srgbClr val="009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17" name="Slide Number Placeholder 9"/>
          <p:cNvSpPr>
            <a:spLocks noGrp="1"/>
          </p:cNvSpPr>
          <p:nvPr>
            <p:ph type="sldNum" sz="quarter" idx="10"/>
          </p:nvPr>
        </p:nvSpPr>
        <p:spPr bwMode="auto">
          <a:xfrm>
            <a:off x="3810000" y="6477000"/>
            <a:ext cx="10668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000" dirty="0"/>
          </a:p>
        </p:txBody>
      </p:sp>
      <p:pic>
        <p:nvPicPr>
          <p:cNvPr id="6" name="Picture 5">
            <a:extLst>
              <a:ext uri="{FF2B5EF4-FFF2-40B4-BE49-F238E27FC236}">
                <a16:creationId xmlns:a16="http://schemas.microsoft.com/office/drawing/2014/main" id="{2B1833EA-9057-6840-9549-36611B66E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2017893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Why does this matter?</a:t>
            </a:r>
          </a:p>
        </p:txBody>
      </p:sp>
      <p:sp>
        <p:nvSpPr>
          <p:cNvPr id="6" name="Content Placeholder 5"/>
          <p:cNvSpPr>
            <a:spLocks noGrp="1"/>
          </p:cNvSpPr>
          <p:nvPr>
            <p:ph idx="1"/>
          </p:nvPr>
        </p:nvSpPr>
        <p:spPr>
          <a:xfrm>
            <a:off x="381001" y="1762125"/>
            <a:ext cx="8305800" cy="4289425"/>
          </a:xfrm>
        </p:spPr>
        <p:txBody>
          <a:bodyPr>
            <a:normAutofit lnSpcReduction="10000"/>
          </a:bodyPr>
          <a:lstStyle/>
          <a:p>
            <a:r>
              <a:rPr lang="en-US" sz="3200" dirty="0"/>
              <a:t>Four out of five U.S. households have student loans</a:t>
            </a:r>
          </a:p>
          <a:p>
            <a:r>
              <a:rPr lang="en-US" sz="3200" dirty="0"/>
              <a:t>One Trillion dollars are outstanding</a:t>
            </a:r>
          </a:p>
          <a:p>
            <a:r>
              <a:rPr lang="en-US" sz="3200" dirty="0"/>
              <a:t>Bankruptcy highly unlikely (undue hardship)</a:t>
            </a:r>
          </a:p>
          <a:p>
            <a:r>
              <a:rPr lang="en-US" sz="3200" dirty="0"/>
              <a:t>Can keep people from pursuing further education which can increase income opportunities</a:t>
            </a:r>
          </a:p>
          <a:p>
            <a:pPr marL="0" indent="0">
              <a:buNone/>
            </a:pPr>
            <a:endParaRPr lang="en-US" dirty="0"/>
          </a:p>
        </p:txBody>
      </p:sp>
      <p:pic>
        <p:nvPicPr>
          <p:cNvPr id="4" name="Picture 3">
            <a:extLst>
              <a:ext uri="{FF2B5EF4-FFF2-40B4-BE49-F238E27FC236}">
                <a16:creationId xmlns:a16="http://schemas.microsoft.com/office/drawing/2014/main" id="{512F3148-1A0B-B246-9A88-38A3F9B5E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285259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6071" y="1143000"/>
            <a:ext cx="3048000" cy="243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Terms based on credit</a:t>
            </a:r>
            <a:endParaRPr lang="en-US" sz="3600" dirty="0"/>
          </a:p>
        </p:txBody>
      </p:sp>
      <p:sp>
        <p:nvSpPr>
          <p:cNvPr id="6" name="Rectangle 5"/>
          <p:cNvSpPr/>
          <p:nvPr/>
        </p:nvSpPr>
        <p:spPr>
          <a:xfrm>
            <a:off x="685800" y="4106449"/>
            <a:ext cx="3251548" cy="2362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Lack borrower protections</a:t>
            </a:r>
            <a:endParaRPr lang="en-US" sz="3200" dirty="0"/>
          </a:p>
        </p:txBody>
      </p:sp>
      <p:sp>
        <p:nvSpPr>
          <p:cNvPr id="7" name="Rectangle 6"/>
          <p:cNvSpPr/>
          <p:nvPr/>
        </p:nvSpPr>
        <p:spPr>
          <a:xfrm>
            <a:off x="5486400" y="4038600"/>
            <a:ext cx="3048000" cy="2362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Lack flexible repayment terms</a:t>
            </a:r>
          </a:p>
        </p:txBody>
      </p:sp>
      <p:sp>
        <p:nvSpPr>
          <p:cNvPr id="8" name="Rectangle 7"/>
          <p:cNvSpPr/>
          <p:nvPr/>
        </p:nvSpPr>
        <p:spPr>
          <a:xfrm>
            <a:off x="5638800" y="1143000"/>
            <a:ext cx="3200400" cy="228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Often variable interest rates with no cap</a:t>
            </a:r>
          </a:p>
        </p:txBody>
      </p:sp>
      <p:sp>
        <p:nvSpPr>
          <p:cNvPr id="9" name="Oval 8"/>
          <p:cNvSpPr/>
          <p:nvPr/>
        </p:nvSpPr>
        <p:spPr>
          <a:xfrm>
            <a:off x="3048000" y="2476500"/>
            <a:ext cx="3048000" cy="2514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Borrowing a private student loan</a:t>
            </a:r>
          </a:p>
        </p:txBody>
      </p:sp>
    </p:spTree>
    <p:extLst>
      <p:ext uri="{BB962C8B-B14F-4D97-AF65-F5344CB8AC3E}">
        <p14:creationId xmlns:p14="http://schemas.microsoft.com/office/powerpoint/2010/main" val="2705370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Private loans</a:t>
            </a:r>
          </a:p>
        </p:txBody>
      </p:sp>
      <p:sp>
        <p:nvSpPr>
          <p:cNvPr id="3" name="Content Placeholder 2"/>
          <p:cNvSpPr>
            <a:spLocks noGrp="1"/>
          </p:cNvSpPr>
          <p:nvPr>
            <p:ph idx="1"/>
          </p:nvPr>
        </p:nvSpPr>
        <p:spPr>
          <a:xfrm>
            <a:off x="792163" y="1447800"/>
            <a:ext cx="7570787" cy="4952999"/>
          </a:xfrm>
        </p:spPr>
        <p:txBody>
          <a:bodyPr>
            <a:normAutofit/>
          </a:bodyPr>
          <a:lstStyle/>
          <a:p>
            <a:r>
              <a:rPr lang="en-US" sz="2000" dirty="0"/>
              <a:t>Types are commercial, alternative, school as lender, state loans</a:t>
            </a:r>
          </a:p>
          <a:p>
            <a:r>
              <a:rPr lang="en-US" sz="2000" dirty="0"/>
              <a:t>Not subject to federal regulations</a:t>
            </a:r>
          </a:p>
          <a:p>
            <a:r>
              <a:rPr lang="en-US" sz="2000" dirty="0"/>
              <a:t>Not listed on any centralized location but can be on credit report</a:t>
            </a:r>
          </a:p>
          <a:p>
            <a:r>
              <a:rPr lang="en-US" sz="2000" dirty="0"/>
              <a:t>Can go into default with one missed payment</a:t>
            </a:r>
          </a:p>
          <a:p>
            <a:r>
              <a:rPr lang="en-US" sz="2000" dirty="0"/>
              <a:t>Difficult but not impossible to bankrupt</a:t>
            </a:r>
          </a:p>
          <a:p>
            <a:r>
              <a:rPr lang="en-US" sz="2000" dirty="0"/>
              <a:t>Don’t usually settle</a:t>
            </a:r>
          </a:p>
        </p:txBody>
      </p:sp>
      <p:pic>
        <p:nvPicPr>
          <p:cNvPr id="4" name="Picture 3">
            <a:extLst>
              <a:ext uri="{FF2B5EF4-FFF2-40B4-BE49-F238E27FC236}">
                <a16:creationId xmlns:a16="http://schemas.microsoft.com/office/drawing/2014/main" id="{1285EF76-FD77-7045-BA80-AB8B9F24D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973964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066800"/>
            <a:ext cx="3048000" cy="243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Financial Nee</a:t>
            </a:r>
            <a:r>
              <a:rPr lang="en-US" sz="3600" dirty="0"/>
              <a:t>d</a:t>
            </a:r>
          </a:p>
        </p:txBody>
      </p:sp>
      <p:sp>
        <p:nvSpPr>
          <p:cNvPr id="6" name="Rectangle 5"/>
          <p:cNvSpPr/>
          <p:nvPr/>
        </p:nvSpPr>
        <p:spPr>
          <a:xfrm>
            <a:off x="762000" y="4110624"/>
            <a:ext cx="3251548" cy="2362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Individual eligibility</a:t>
            </a:r>
          </a:p>
        </p:txBody>
      </p:sp>
      <p:sp>
        <p:nvSpPr>
          <p:cNvPr id="7" name="Rectangle 6"/>
          <p:cNvSpPr/>
          <p:nvPr/>
        </p:nvSpPr>
        <p:spPr>
          <a:xfrm>
            <a:off x="5486400" y="4038600"/>
            <a:ext cx="3048000" cy="2362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Institutional eligibility</a:t>
            </a:r>
          </a:p>
        </p:txBody>
      </p:sp>
      <p:sp>
        <p:nvSpPr>
          <p:cNvPr id="8" name="Rectangle 7"/>
          <p:cNvSpPr/>
          <p:nvPr/>
        </p:nvSpPr>
        <p:spPr>
          <a:xfrm>
            <a:off x="5638800" y="1143000"/>
            <a:ext cx="3200400" cy="228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Dependent vs. independent students</a:t>
            </a:r>
          </a:p>
        </p:txBody>
      </p:sp>
      <p:sp>
        <p:nvSpPr>
          <p:cNvPr id="9" name="Oval 8"/>
          <p:cNvSpPr/>
          <p:nvPr/>
        </p:nvSpPr>
        <p:spPr>
          <a:xfrm>
            <a:off x="3048000" y="2476500"/>
            <a:ext cx="3048000" cy="2514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Borrowing a federal student loan</a:t>
            </a:r>
          </a:p>
        </p:txBody>
      </p:sp>
    </p:spTree>
    <p:extLst>
      <p:ext uri="{BB962C8B-B14F-4D97-AF65-F5344CB8AC3E}">
        <p14:creationId xmlns:p14="http://schemas.microsoft.com/office/powerpoint/2010/main" val="1535903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Federal loans</a:t>
            </a:r>
          </a:p>
        </p:txBody>
      </p:sp>
      <p:sp>
        <p:nvSpPr>
          <p:cNvPr id="3" name="Content Placeholder 2"/>
          <p:cNvSpPr>
            <a:spLocks noGrp="1"/>
          </p:cNvSpPr>
          <p:nvPr>
            <p:ph idx="1"/>
          </p:nvPr>
        </p:nvSpPr>
        <p:spPr>
          <a:xfrm>
            <a:off x="792163" y="1447800"/>
            <a:ext cx="7818437" cy="4952999"/>
          </a:xfrm>
        </p:spPr>
        <p:txBody>
          <a:bodyPr>
            <a:normAutofit/>
          </a:bodyPr>
          <a:lstStyle/>
          <a:p>
            <a:r>
              <a:rPr lang="en-US" sz="2400" dirty="0"/>
              <a:t>Guaranteed by federal government; no prepayment penalties</a:t>
            </a:r>
          </a:p>
          <a:p>
            <a:r>
              <a:rPr lang="en-US" sz="2400" dirty="0"/>
              <a:t>Listed on </a:t>
            </a:r>
            <a:r>
              <a:rPr lang="en-US" sz="2400" dirty="0">
                <a:hlinkClick r:id="rId3"/>
              </a:rPr>
              <a:t>www.nslds.ed.gov</a:t>
            </a:r>
            <a:r>
              <a:rPr lang="en-US" sz="2400" dirty="0"/>
              <a:t>; need PIN; shows type and status</a:t>
            </a:r>
          </a:p>
          <a:p>
            <a:r>
              <a:rPr lang="en-US" sz="2400" dirty="0"/>
              <a:t>Default usually happens when people fail to pay attention or lack information</a:t>
            </a:r>
          </a:p>
          <a:p>
            <a:r>
              <a:rPr lang="en-US" sz="2400" dirty="0"/>
              <a:t>Entire loan balance becomes due upon default</a:t>
            </a:r>
          </a:p>
          <a:p>
            <a:r>
              <a:rPr lang="en-US" sz="2400" dirty="0"/>
              <a:t>Very large collection fees assessed (18% added to principal and capitalized)</a:t>
            </a:r>
          </a:p>
          <a:p>
            <a:r>
              <a:rPr lang="en-US" sz="2400" dirty="0"/>
              <a:t>Power of federal government to collect</a:t>
            </a:r>
          </a:p>
        </p:txBody>
      </p:sp>
      <p:pic>
        <p:nvPicPr>
          <p:cNvPr id="4" name="Picture 3">
            <a:extLst>
              <a:ext uri="{FF2B5EF4-FFF2-40B4-BE49-F238E27FC236}">
                <a16:creationId xmlns:a16="http://schemas.microsoft.com/office/drawing/2014/main" id="{4172C564-3DEE-534B-915D-D68C74905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222326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Types of Federal Student Loans</a:t>
            </a:r>
          </a:p>
        </p:txBody>
      </p:sp>
      <p:sp>
        <p:nvSpPr>
          <p:cNvPr id="8" name="Content Placeholder 7"/>
          <p:cNvSpPr>
            <a:spLocks noGrp="1"/>
          </p:cNvSpPr>
          <p:nvPr>
            <p:ph idx="1"/>
          </p:nvPr>
        </p:nvSpPr>
        <p:spPr>
          <a:xfrm>
            <a:off x="3733801" y="3048000"/>
            <a:ext cx="22860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indent="0" algn="ctr">
              <a:buNone/>
            </a:pPr>
            <a:r>
              <a:rPr lang="en-US" dirty="0"/>
              <a:t>Federal </a:t>
            </a:r>
          </a:p>
          <a:p>
            <a:pPr marL="0" indent="0" algn="ctr">
              <a:buNone/>
            </a:pPr>
            <a:r>
              <a:rPr lang="en-US" dirty="0"/>
              <a:t>Student </a:t>
            </a:r>
          </a:p>
          <a:p>
            <a:pPr marL="0" indent="0" algn="ctr">
              <a:buNone/>
            </a:pPr>
            <a:r>
              <a:rPr lang="en-US" dirty="0"/>
              <a:t>Loans</a:t>
            </a:r>
          </a:p>
        </p:txBody>
      </p:sp>
      <p:sp>
        <p:nvSpPr>
          <p:cNvPr id="7" name="Oval 6"/>
          <p:cNvSpPr/>
          <p:nvPr/>
        </p:nvSpPr>
        <p:spPr>
          <a:xfrm>
            <a:off x="1903433" y="4170123"/>
            <a:ext cx="2209800" cy="1143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Parent PLUS</a:t>
            </a:r>
          </a:p>
        </p:txBody>
      </p:sp>
      <p:sp>
        <p:nvSpPr>
          <p:cNvPr id="9" name="Oval 8"/>
          <p:cNvSpPr/>
          <p:nvPr/>
        </p:nvSpPr>
        <p:spPr>
          <a:xfrm>
            <a:off x="1832453" y="2919086"/>
            <a:ext cx="2286000" cy="1143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Federal Consolidation</a:t>
            </a:r>
          </a:p>
        </p:txBody>
      </p:sp>
      <p:sp>
        <p:nvSpPr>
          <p:cNvPr id="10" name="Oval 9"/>
          <p:cNvSpPr/>
          <p:nvPr/>
        </p:nvSpPr>
        <p:spPr>
          <a:xfrm>
            <a:off x="3912817" y="5029200"/>
            <a:ext cx="2209800" cy="1143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Grad PLUS</a:t>
            </a:r>
          </a:p>
        </p:txBody>
      </p:sp>
      <p:sp>
        <p:nvSpPr>
          <p:cNvPr id="11" name="Oval 10"/>
          <p:cNvSpPr/>
          <p:nvPr/>
        </p:nvSpPr>
        <p:spPr>
          <a:xfrm>
            <a:off x="5508321" y="4062086"/>
            <a:ext cx="2209800" cy="1143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Unsubsidized Stafford</a:t>
            </a:r>
          </a:p>
        </p:txBody>
      </p:sp>
      <p:sp>
        <p:nvSpPr>
          <p:cNvPr id="12" name="Oval 11"/>
          <p:cNvSpPr/>
          <p:nvPr/>
        </p:nvSpPr>
        <p:spPr>
          <a:xfrm>
            <a:off x="3733800" y="1905000"/>
            <a:ext cx="2209800" cy="1143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Perkins</a:t>
            </a:r>
          </a:p>
        </p:txBody>
      </p:sp>
      <p:sp>
        <p:nvSpPr>
          <p:cNvPr id="13" name="Oval 12"/>
          <p:cNvSpPr/>
          <p:nvPr/>
        </p:nvSpPr>
        <p:spPr>
          <a:xfrm>
            <a:off x="5486400" y="2628900"/>
            <a:ext cx="2209800" cy="1143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Subsidized Stafford</a:t>
            </a:r>
          </a:p>
        </p:txBody>
      </p:sp>
    </p:spTree>
    <p:extLst>
      <p:ext uri="{BB962C8B-B14F-4D97-AF65-F5344CB8AC3E}">
        <p14:creationId xmlns:p14="http://schemas.microsoft.com/office/powerpoint/2010/main" val="26947701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0775"/>
            <a:ext cx="6347713" cy="1320800"/>
          </a:xfrm>
        </p:spPr>
        <p:txBody>
          <a:bodyPr/>
          <a:lstStyle/>
          <a:p>
            <a:r>
              <a:rPr lang="en-US" b="1" dirty="0"/>
              <a:t>Federal Loan Info</a:t>
            </a:r>
          </a:p>
        </p:txBody>
      </p:sp>
      <p:sp>
        <p:nvSpPr>
          <p:cNvPr id="6" name="Content Placeholder 5"/>
          <p:cNvSpPr>
            <a:spLocks noGrp="1"/>
          </p:cNvSpPr>
          <p:nvPr>
            <p:ph idx="1"/>
          </p:nvPr>
        </p:nvSpPr>
        <p:spPr>
          <a:xfrm>
            <a:off x="419100" y="957262"/>
            <a:ext cx="8305800" cy="4943475"/>
          </a:xfrm>
        </p:spPr>
        <p:txBody>
          <a:bodyPr>
            <a:normAutofit lnSpcReduction="10000"/>
          </a:bodyPr>
          <a:lstStyle/>
          <a:p>
            <a:r>
              <a:rPr lang="en-US" sz="2600" dirty="0"/>
              <a:t>DYK there are student loan limits? They are based on dependent or independent student status</a:t>
            </a:r>
          </a:p>
          <a:p>
            <a:r>
              <a:rPr lang="en-US" sz="2600" dirty="0"/>
              <a:t>Aggregate max for dependent students = $31,000</a:t>
            </a:r>
          </a:p>
          <a:p>
            <a:r>
              <a:rPr lang="en-US" sz="2600" dirty="0"/>
              <a:t>Aggregate max for independent students = $57,500</a:t>
            </a:r>
          </a:p>
          <a:p>
            <a:r>
              <a:rPr lang="en-US" sz="2600" dirty="0"/>
              <a:t>Aggregate max for graduate students = $138,500</a:t>
            </a:r>
          </a:p>
          <a:p>
            <a:pPr lvl="1"/>
            <a:r>
              <a:rPr lang="en-US" sz="2400" dirty="0"/>
              <a:t>What does this mean?</a:t>
            </a:r>
          </a:p>
          <a:p>
            <a:r>
              <a:rPr lang="en-US" sz="2600" dirty="0"/>
              <a:t>Subsidized loans (financial need) do NOT accumulate interest before students begin to repay </a:t>
            </a:r>
          </a:p>
          <a:p>
            <a:r>
              <a:rPr lang="en-US" sz="2600" dirty="0"/>
              <a:t>Unsubsidized loans (available to anyone) accumulate interest from the time the money is first disbursed until it is paid in full</a:t>
            </a:r>
          </a:p>
        </p:txBody>
      </p:sp>
      <p:pic>
        <p:nvPicPr>
          <p:cNvPr id="4" name="Picture 3">
            <a:extLst>
              <a:ext uri="{FF2B5EF4-FFF2-40B4-BE49-F238E27FC236}">
                <a16:creationId xmlns:a16="http://schemas.microsoft.com/office/drawing/2014/main" id="{21963BCB-5A55-BC4A-93C3-AC6D22954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4199393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U.S. Department of Education and Federal Student Aid logo (Start Here. Go Fur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4795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
          <p:cNvSpPr>
            <a:spLocks noChangeArrowheads="1"/>
          </p:cNvSpPr>
          <p:nvPr/>
        </p:nvSpPr>
        <p:spPr bwMode="auto">
          <a:xfrm>
            <a:off x="3943611" y="645112"/>
            <a:ext cx="4953000" cy="5647700"/>
          </a:xfrm>
          <a:prstGeom prst="rect">
            <a:avLst/>
          </a:prstGeom>
          <a:solidFill>
            <a:srgbClr val="D1DB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3" tooltip="Cambie el texto al idioma Español"/>
              </a:rPr>
              <a:t>Español</a:t>
            </a:r>
            <a:r>
              <a:rPr kumimoji="0" lang="en-US" altLang="en-US" sz="1800" b="0" i="0" u="none" strike="noStrike" cap="none" normalizeH="0" baseline="0" dirty="0">
                <a:ln>
                  <a:noFill/>
                </a:ln>
                <a:solidFill>
                  <a:srgbClr val="000000"/>
                </a:solidFill>
                <a:effectLst/>
                <a:latin typeface="Arial" pitchFamily="34" charset="0"/>
                <a:cs typeface="Arial" pitchFamily="34" charset="0"/>
                <a:hlinkClick r:id="rId3" tooltip="Cambie el texto al idioma Español"/>
              </a:rPr>
              <a:t> (Spanish)</a:t>
            </a:r>
            <a:r>
              <a:rPr kumimoji="0" lang="en-US" altLang="en-US" sz="1800" b="0" i="0" u="none" strike="noStrike" cap="none" normalizeH="0" baseline="0" dirty="0">
                <a:ln>
                  <a:noFill/>
                </a:ln>
                <a:solidFill>
                  <a:srgbClr val="000000"/>
                </a:solidFill>
                <a:effectLst/>
                <a:latin typeface="Arial" pitchFamily="34" charset="0"/>
                <a:cs typeface="Arial" pitchFamily="34" charset="0"/>
              </a:rPr>
              <a:t> </a:t>
            </a:r>
            <a:br>
              <a:rPr kumimoji="0" lang="en-US" altLang="en-US" sz="1800" b="0" i="0" u="none" strike="noStrike" cap="none" normalizeH="0" baseline="0" dirty="0">
                <a:ln>
                  <a:noFill/>
                </a:ln>
                <a:solidFill>
                  <a:srgbClr val="000000"/>
                </a:solidFill>
                <a:effectLst/>
                <a:latin typeface="Arial" pitchFamily="34" charset="0"/>
                <a:cs typeface="Arial" pitchFamily="34" charset="0"/>
              </a:rPr>
            </a:br>
            <a:r>
              <a:rPr kumimoji="0" lang="en-US" altLang="en-US" sz="1800" b="0" i="0" u="none" strike="noStrike" cap="none" normalizeH="0" baseline="0" dirty="0">
                <a:ln>
                  <a:noFill/>
                </a:ln>
                <a:solidFill>
                  <a:srgbClr val="000000"/>
                </a:solidFill>
                <a:effectLst/>
                <a:latin typeface="Arial" pitchFamily="34" charset="0"/>
                <a:cs typeface="Arial" pitchFamily="34" charset="0"/>
                <a:hlinkClick r:id="rId4" tooltip="Skip over links"/>
              </a:rPr>
              <a:t>Skip Navigation </a:t>
            </a:r>
            <a:endParaRPr kumimoji="0" lang="en-US" altLang="en-US" sz="1800" b="0" i="0" u="none" strike="noStrike" cap="none" normalizeH="0" baseline="0" dirty="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itchFamily="34" charset="0"/>
                <a:cs typeface="Arial" pitchFamily="34" charset="0"/>
                <a:hlinkClick r:id="rId5" tooltip="Financial Aid Review"/>
              </a:rPr>
              <a:t>Financial Aid </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5" tooltip="Financial Aid Review"/>
              </a:rPr>
              <a:t>Review</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6" tooltip="Exit Counseling"/>
              </a:rPr>
              <a:t>Exit</a:t>
            </a:r>
            <a:r>
              <a:rPr kumimoji="0" lang="en-US" altLang="en-US" sz="1800" b="0" i="0" u="none" strike="noStrike" cap="none" normalizeH="0" baseline="0" dirty="0">
                <a:ln>
                  <a:noFill/>
                </a:ln>
                <a:solidFill>
                  <a:srgbClr val="000000"/>
                </a:solidFill>
                <a:effectLst/>
                <a:latin typeface="Arial" pitchFamily="34" charset="0"/>
                <a:cs typeface="Arial" pitchFamily="34" charset="0"/>
                <a:hlinkClick r:id="rId6" tooltip="Exit Counseling"/>
              </a:rPr>
              <a:t> </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6" tooltip="Exit Counseling"/>
              </a:rPr>
              <a:t>Counseling</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7" tooltip="Glossary of Terms"/>
              </a:rPr>
              <a:t>Glossary</a:t>
            </a:r>
            <a:r>
              <a:rPr kumimoji="0" lang="en-US" altLang="en-US" sz="1800" b="0" i="0" u="none" strike="noStrike" cap="none" normalizeH="0" baseline="0" dirty="0">
                <a:ln>
                  <a:noFill/>
                </a:ln>
                <a:solidFill>
                  <a:srgbClr val="000000"/>
                </a:solidFill>
                <a:effectLst/>
                <a:latin typeface="Arial" pitchFamily="34" charset="0"/>
                <a:cs typeface="Arial" pitchFamily="34" charset="0"/>
                <a:hlinkClick r:id="rId7" tooltip="Glossary of Terms"/>
              </a:rPr>
              <a:t> of </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7" tooltip="Glossary of Terms"/>
              </a:rPr>
              <a:t>Terms</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8" tooltip="Browser Infomation/Setup"/>
              </a:rPr>
              <a:t>Browser</a:t>
            </a:r>
            <a:r>
              <a:rPr kumimoji="0" lang="en-US" altLang="en-US" sz="1800" b="0" i="0" u="none" strike="noStrike" cap="none" normalizeH="0" baseline="0" dirty="0">
                <a:ln>
                  <a:noFill/>
                </a:ln>
                <a:solidFill>
                  <a:srgbClr val="000000"/>
                </a:solidFill>
                <a:effectLst/>
                <a:latin typeface="Arial" pitchFamily="34" charset="0"/>
                <a:cs typeface="Arial" pitchFamily="34" charset="0"/>
                <a:hlinkClick r:id="rId8" tooltip="Browser Infomation/Setup"/>
              </a:rPr>
              <a:t> Info/</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8" tooltip="Browser Infomation/Setup"/>
              </a:rPr>
              <a:t>Setup</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9" tooltip="Frequently Asked Questions"/>
              </a:rPr>
              <a:t>FAQs</a:t>
            </a:r>
            <a:r>
              <a:rPr kumimoji="0" lang="en-US" altLang="en-US" sz="1800" b="0" i="0" u="none" strike="noStrike" cap="none" normalizeH="0" baseline="0" dirty="0" err="1">
                <a:ln>
                  <a:noFill/>
                </a:ln>
                <a:solidFill>
                  <a:srgbClr val="000000"/>
                </a:solidFill>
                <a:effectLst/>
                <a:latin typeface="Arial" pitchFamily="34" charset="0"/>
                <a:cs typeface="Arial" pitchFamily="34" charset="0"/>
                <a:hlinkClick r:id="rId10" tooltip="Contact Us"/>
              </a:rPr>
              <a:t>Contact</a:t>
            </a:r>
            <a:r>
              <a:rPr kumimoji="0" lang="en-US" altLang="en-US" sz="1800" b="0" i="0" u="none" strike="noStrike" cap="none" normalizeH="0" baseline="0" dirty="0">
                <a:ln>
                  <a:noFill/>
                </a:ln>
                <a:solidFill>
                  <a:srgbClr val="000000"/>
                </a:solidFill>
                <a:effectLst/>
                <a:latin typeface="Arial" pitchFamily="34" charset="0"/>
                <a:cs typeface="Arial" pitchFamily="34" charset="0"/>
                <a:hlinkClick r:id="rId10" tooltip="Contact Us"/>
              </a:rPr>
              <a:t> Us</a:t>
            </a:r>
            <a:r>
              <a:rPr kumimoji="0" lang="en-US" altLang="en-US" sz="1800" b="0" i="0" u="none" strike="noStrike" cap="none" normalizeH="0" baseline="0" dirty="0">
                <a:ln>
                  <a:noFill/>
                </a:ln>
                <a:solidFill>
                  <a:srgbClr val="000000"/>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itchFamily="34" charset="0"/>
                <a:cs typeface="Arial" pitchFamily="34" charset="0"/>
              </a:rPr>
              <a:t>NSLDS Student Access site only supports the current 4-digit PIN standard. If you have a PIN that does not conform to this standard, please visit </a:t>
            </a:r>
            <a:r>
              <a:rPr kumimoji="0" lang="en-US" altLang="en-US" sz="1800" b="1" i="0" u="none" strike="noStrike" cap="none" normalizeH="0" baseline="0" dirty="0">
                <a:ln>
                  <a:noFill/>
                </a:ln>
                <a:solidFill>
                  <a:srgbClr val="000000"/>
                </a:solidFill>
                <a:effectLst/>
                <a:latin typeface="Arial" pitchFamily="34" charset="0"/>
                <a:cs typeface="Arial" pitchFamily="34" charset="0"/>
                <a:hlinkClick r:id="rId11"/>
              </a:rPr>
              <a:t>www.pin.ed.gov</a:t>
            </a:r>
            <a:r>
              <a:rPr kumimoji="0" lang="en-US" altLang="en-US" sz="1800" b="1" i="0" u="none" strike="noStrike" cap="none" normalizeH="0" baseline="0" dirty="0">
                <a:ln>
                  <a:noFill/>
                </a:ln>
                <a:solidFill>
                  <a:srgbClr val="000000"/>
                </a:solidFill>
                <a:effectLst/>
                <a:latin typeface="Arial" pitchFamily="34" charset="0"/>
                <a:cs typeface="Arial" pitchFamily="34" charset="0"/>
              </a:rPr>
              <a:t> to establish a new 4-digit pin.</a:t>
            </a:r>
            <a:r>
              <a:rPr kumimoji="0" lang="en-US" altLang="en-US" sz="1800" b="0" i="0" u="none" strike="noStrike" cap="none" normalizeH="0" baseline="0" dirty="0">
                <a:ln>
                  <a:noFill/>
                </a:ln>
                <a:solidFill>
                  <a:srgbClr val="000000"/>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itchFamily="34" charset="0"/>
                <a:cs typeface="Arial" pitchFamily="34" charset="0"/>
              </a:rPr>
              <a:t>The National Student Loan Data System (NSLDS) is the U.S. Department of Education's (ED's) central database for student aid. NSLDS receives data from schools, guaranty agencies, the Direct Loan program, and other Department of ED programs. NSLDS Student Access provides a centralized, integrated view of Title IV loans and grants so that recipients of Title IV Aid can access and inquire about their Title IV loans and/or grant data.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80C0"/>
                </a:solidFill>
                <a:effectLst/>
                <a:latin typeface="Arial" pitchFamily="34" charset="0"/>
                <a:cs typeface="Arial" pitchFamily="34" charset="0"/>
                <a:hlinkClick r:id="rId5" tooltip="Financial Aid Review"/>
              </a:rPr>
              <a:t>Financial Aid Review</a:t>
            </a:r>
            <a:r>
              <a:rPr kumimoji="0" lang="en-US" altLang="en-US" sz="900" b="1" i="0" u="none" strike="noStrike" cap="none" normalizeH="0" baseline="0" dirty="0">
                <a:ln>
                  <a:noFill/>
                </a:ln>
                <a:solidFill>
                  <a:srgbClr val="0080C0"/>
                </a:solidFill>
                <a:effectLst/>
                <a:latin typeface="Arial" pitchFamily="34" charset="0"/>
                <a:cs typeface="Arial" pitchFamily="34" charset="0"/>
              </a:rPr>
              <a:t> </a:t>
            </a:r>
            <a:br>
              <a:rPr kumimoji="0" lang="en-US" altLang="en-US" sz="700" b="0" i="0" u="none" strike="noStrike" cap="none" normalizeH="0" baseline="0" dirty="0">
                <a:ln>
                  <a:noFill/>
                </a:ln>
                <a:solidFill>
                  <a:srgbClr val="000000"/>
                </a:solidFill>
                <a:effectLst/>
                <a:latin typeface="Arial" pitchFamily="34" charset="0"/>
                <a:cs typeface="Arial" pitchFamily="34" charset="0"/>
              </a:rPr>
            </a:br>
            <a:br>
              <a:rPr kumimoji="0" lang="en-US" altLang="en-US" sz="700" b="0" i="0" u="none" strike="noStrike" cap="none" normalizeH="0" baseline="0" dirty="0">
                <a:ln>
                  <a:noFill/>
                </a:ln>
                <a:solidFill>
                  <a:srgbClr val="000000"/>
                </a:solidFill>
                <a:effectLst/>
                <a:latin typeface="Arial" pitchFamily="34" charset="0"/>
                <a:cs typeface="Arial" pitchFamily="34" charset="0"/>
              </a:rPr>
            </a:br>
            <a:r>
              <a:rPr kumimoji="0" lang="en-US" altLang="en-US" sz="900" b="1" i="0" u="none" strike="noStrike" cap="none" normalizeH="0" baseline="0" dirty="0">
                <a:ln>
                  <a:noFill/>
                </a:ln>
                <a:solidFill>
                  <a:srgbClr val="0080C0"/>
                </a:solidFill>
                <a:effectLst/>
                <a:latin typeface="Arial" pitchFamily="34" charset="0"/>
                <a:cs typeface="Arial" pitchFamily="34" charset="0"/>
                <a:hlinkClick r:id="rId6" tooltip="Exit Counseling"/>
              </a:rPr>
              <a:t>Exit Counseling</a:t>
            </a:r>
            <a:r>
              <a:rPr kumimoji="0" lang="en-US" altLang="en-US" sz="900" b="1" i="0" u="none" strike="noStrike" cap="none" normalizeH="0" baseline="0" dirty="0">
                <a:ln>
                  <a:noFill/>
                </a:ln>
                <a:solidFill>
                  <a:srgbClr val="0080C0"/>
                </a:solidFill>
                <a:effectLst/>
                <a:latin typeface="Arial" pitchFamily="34" charset="0"/>
                <a:cs typeface="Arial" pitchFamily="34" charset="0"/>
              </a:rPr>
              <a:t> </a:t>
            </a:r>
            <a:endParaRPr kumimoji="0" lang="en-US" altLang="en-US" sz="1800" b="0" i="0" u="none" strike="noStrike" cap="none" normalizeH="0" baseline="0" dirty="0">
              <a:ln>
                <a:noFill/>
              </a:ln>
              <a:solidFill>
                <a:srgbClr val="000000"/>
              </a:solidFill>
              <a:effectLst/>
              <a:latin typeface="Arial" pitchFamily="34" charset="0"/>
              <a:cs typeface="Arial" pitchFamily="34" charset="0"/>
            </a:endParaRPr>
          </a:p>
        </p:txBody>
      </p:sp>
      <p:pic>
        <p:nvPicPr>
          <p:cNvPr id="1035" name="Picture 11" descr="National Student Loan Data System (NSLDS) for Student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48" y="645112"/>
            <a:ext cx="3724275" cy="2952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SLDS Photo Coll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99" y="1008930"/>
            <a:ext cx="3209925" cy="35909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National Student Loan Data System - Student Acce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1798" y="4805167"/>
            <a:ext cx="35909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trieve Your Loan Informati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261" y="5465654"/>
            <a:ext cx="3667125"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5327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Delinquency vs. Default</a:t>
            </a:r>
          </a:p>
        </p:txBody>
      </p:sp>
      <p:sp>
        <p:nvSpPr>
          <p:cNvPr id="4" name="Content Placeholder 3"/>
          <p:cNvSpPr>
            <a:spLocks noGrp="1"/>
          </p:cNvSpPr>
          <p:nvPr>
            <p:ph sz="half" idx="1"/>
          </p:nvPr>
        </p:nvSpPr>
        <p:spPr>
          <a:xfrm>
            <a:off x="228600" y="1828800"/>
            <a:ext cx="3886200" cy="4800600"/>
          </a:xfrm>
        </p:spPr>
        <p:txBody>
          <a:bodyPr>
            <a:noAutofit/>
          </a:bodyPr>
          <a:lstStyle/>
          <a:p>
            <a:r>
              <a:rPr lang="en-US" sz="2000" b="1" dirty="0"/>
              <a:t>Delinquency</a:t>
            </a:r>
            <a:r>
              <a:rPr lang="en-US" sz="2000" dirty="0"/>
              <a:t> begins the first day after a missed payment</a:t>
            </a:r>
          </a:p>
          <a:p>
            <a:r>
              <a:rPr lang="en-US" sz="2000" dirty="0"/>
              <a:t>There are many </a:t>
            </a:r>
            <a:r>
              <a:rPr lang="en-US" sz="2000" b="1" dirty="0"/>
              <a:t>pre-default repayment options</a:t>
            </a:r>
            <a:r>
              <a:rPr lang="en-US" sz="2000" dirty="0"/>
              <a:t> to prevent default such as standard, graduated, extended, income sensitive, income contingent, income based</a:t>
            </a:r>
          </a:p>
          <a:p>
            <a:r>
              <a:rPr lang="en-US" sz="2000" dirty="0"/>
              <a:t>Always </a:t>
            </a:r>
            <a:r>
              <a:rPr lang="en-US" sz="2000" b="1" dirty="0"/>
              <a:t>take action </a:t>
            </a:r>
            <a:r>
              <a:rPr lang="en-US" sz="2000" dirty="0"/>
              <a:t>to prevent default</a:t>
            </a:r>
          </a:p>
          <a:p>
            <a:r>
              <a:rPr lang="en-US" sz="2000" dirty="0"/>
              <a:t>Resource </a:t>
            </a:r>
            <a:r>
              <a:rPr lang="en-US" sz="2000" dirty="0">
                <a:hlinkClick r:id="rId2"/>
              </a:rPr>
              <a:t>www.studentloans.gov</a:t>
            </a:r>
            <a:r>
              <a:rPr lang="en-US" sz="2000" dirty="0"/>
              <a:t> </a:t>
            </a:r>
          </a:p>
        </p:txBody>
      </p:sp>
      <p:sp>
        <p:nvSpPr>
          <p:cNvPr id="5" name="Content Placeholder 4"/>
          <p:cNvSpPr>
            <a:spLocks noGrp="1"/>
          </p:cNvSpPr>
          <p:nvPr>
            <p:ph sz="half" idx="2"/>
          </p:nvPr>
        </p:nvSpPr>
        <p:spPr>
          <a:xfrm>
            <a:off x="4038600" y="1774825"/>
            <a:ext cx="4953000" cy="4303713"/>
          </a:xfrm>
        </p:spPr>
        <p:txBody>
          <a:bodyPr>
            <a:noAutofit/>
          </a:bodyPr>
          <a:lstStyle/>
          <a:p>
            <a:r>
              <a:rPr lang="en-US" sz="2000" b="1" dirty="0"/>
              <a:t>Default</a:t>
            </a:r>
            <a:r>
              <a:rPr lang="en-US" sz="2000" dirty="0"/>
              <a:t> begins when there is failure to make payments for 9 months when the payments were expected to be received</a:t>
            </a:r>
          </a:p>
          <a:p>
            <a:r>
              <a:rPr lang="en-US" sz="2000" dirty="0"/>
              <a:t>Can’t negotiate waivers for fees/interest after in default</a:t>
            </a:r>
          </a:p>
          <a:p>
            <a:r>
              <a:rPr lang="en-US" sz="2000" dirty="0"/>
              <a:t>Ineligible for new loans OR grants</a:t>
            </a:r>
          </a:p>
          <a:p>
            <a:r>
              <a:rPr lang="en-US" sz="2000" dirty="0"/>
              <a:t>Wages can be seized (without court order)</a:t>
            </a:r>
          </a:p>
          <a:p>
            <a:r>
              <a:rPr lang="en-US" sz="2000" dirty="0"/>
              <a:t>Other federal income can be seized (tax refunds, federal benefits, social security (Not SSI or VA)</a:t>
            </a:r>
          </a:p>
        </p:txBody>
      </p:sp>
      <p:pic>
        <p:nvPicPr>
          <p:cNvPr id="6" name="Picture 5">
            <a:extLst>
              <a:ext uri="{FF2B5EF4-FFF2-40B4-BE49-F238E27FC236}">
                <a16:creationId xmlns:a16="http://schemas.microsoft.com/office/drawing/2014/main" id="{A89AA89F-CD79-D241-A242-5CCC18EA5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3466258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Out of Default</a:t>
            </a:r>
          </a:p>
        </p:txBody>
      </p:sp>
      <p:sp>
        <p:nvSpPr>
          <p:cNvPr id="3" name="Content Placeholder 2"/>
          <p:cNvSpPr>
            <a:spLocks noGrp="1"/>
          </p:cNvSpPr>
          <p:nvPr>
            <p:ph idx="1"/>
          </p:nvPr>
        </p:nvSpPr>
        <p:spPr>
          <a:xfrm>
            <a:off x="792163" y="1447800"/>
            <a:ext cx="7818437" cy="4952999"/>
          </a:xfrm>
        </p:spPr>
        <p:txBody>
          <a:bodyPr/>
          <a:lstStyle/>
          <a:p>
            <a:r>
              <a:rPr lang="en-US" sz="2400" dirty="0"/>
              <a:t>Repay the entire debt</a:t>
            </a:r>
          </a:p>
          <a:p>
            <a:r>
              <a:rPr lang="en-US" sz="2400" dirty="0"/>
              <a:t>Consider discharge/cancellation options</a:t>
            </a:r>
          </a:p>
          <a:p>
            <a:r>
              <a:rPr lang="en-US" sz="2400" dirty="0"/>
              <a:t>Consolidate (30-90 days) = make 3 reasonable affordable payments OR agree to select ICR or IBR; collection costs are added to loan balance</a:t>
            </a:r>
          </a:p>
          <a:p>
            <a:r>
              <a:rPr lang="en-US" sz="2400" dirty="0"/>
              <a:t>Rehabilitate (longer term) = removes “default” from credit but late payment history remains; 9 months of consecutive payments; can only be done once unless adding another loan</a:t>
            </a:r>
          </a:p>
        </p:txBody>
      </p:sp>
      <p:pic>
        <p:nvPicPr>
          <p:cNvPr id="4" name="Picture 3">
            <a:extLst>
              <a:ext uri="{FF2B5EF4-FFF2-40B4-BE49-F238E27FC236}">
                <a16:creationId xmlns:a16="http://schemas.microsoft.com/office/drawing/2014/main" id="{67B216E2-D92F-D045-B07E-6FD3F2880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134167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0" y="1752600"/>
            <a:ext cx="9144000" cy="533400"/>
          </a:xfrm>
          <a:prstGeom prst="rect">
            <a:avLst/>
          </a:prstGeom>
          <a:solidFill>
            <a:schemeClr val="accent2">
              <a:lumMod val="60000"/>
              <a:lumOff val="40000"/>
            </a:schemeClr>
          </a:solidFill>
          <a:ln>
            <a:noFill/>
          </a:ln>
        </p:spPr>
        <p:txBody>
          <a:bodyPr wrap="none" anchor="ctr"/>
          <a:lstStyle/>
          <a:p>
            <a:endParaRPr lang="en-US"/>
          </a:p>
        </p:txBody>
      </p:sp>
      <p:sp>
        <p:nvSpPr>
          <p:cNvPr id="63492" name="Text Box 4"/>
          <p:cNvSpPr txBox="1">
            <a:spLocks noChangeArrowheads="1"/>
          </p:cNvSpPr>
          <p:nvPr/>
        </p:nvSpPr>
        <p:spPr bwMode="auto">
          <a:xfrm>
            <a:off x="228600" y="53340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spcBef>
                <a:spcPts val="1200"/>
              </a:spcBef>
              <a:spcAft>
                <a:spcPts val="300"/>
              </a:spcAft>
              <a:defRPr/>
            </a:pPr>
            <a:r>
              <a:rPr lang="en-US" sz="2800" b="1" dirty="0">
                <a:solidFill>
                  <a:schemeClr val="accent1"/>
                </a:solidFill>
              </a:rPr>
              <a:t>Challenges to Financial Management</a:t>
            </a:r>
            <a:endParaRPr lang="en-US" sz="2800" b="1" dirty="0">
              <a:solidFill>
                <a:schemeClr val="accent1"/>
              </a:solidFill>
              <a:effectLst>
                <a:outerShdw blurRad="38100" dist="38100" dir="2700000" algn="tl">
                  <a:srgbClr val="C0C0C0"/>
                </a:outerShdw>
              </a:effectLst>
              <a:latin typeface="Arial" charset="0"/>
              <a:ea typeface="+mn-ea"/>
              <a:cs typeface="Arial" charset="0"/>
            </a:endParaRPr>
          </a:p>
        </p:txBody>
      </p:sp>
      <p:sp>
        <p:nvSpPr>
          <p:cNvPr id="30724" name="Slide Number Placeholder 7"/>
          <p:cNvSpPr>
            <a:spLocks noGrp="1"/>
          </p:cNvSpPr>
          <p:nvPr>
            <p:ph type="sldNum" sz="quarter" idx="10"/>
          </p:nvPr>
        </p:nvSpPr>
        <p:spPr bwMode="auto">
          <a:xfrm>
            <a:off x="3733800" y="6534150"/>
            <a:ext cx="10668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A529278-E55F-46F0-90E4-62B8B5B0B3AB}" type="slidenum">
              <a:rPr lang="en-US" sz="1000"/>
              <a:pPr eaLnBrk="1" hangingPunct="1"/>
              <a:t>8</a:t>
            </a:fld>
            <a:endParaRPr lang="en-US" sz="1000"/>
          </a:p>
        </p:txBody>
      </p:sp>
      <p:pic>
        <p:nvPicPr>
          <p:cNvPr id="307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6000"/>
            <a:ext cx="6629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5043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3303740"/>
            <a:ext cx="3886200" cy="1676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Deferments</a:t>
            </a:r>
          </a:p>
        </p:txBody>
      </p:sp>
      <p:sp>
        <p:nvSpPr>
          <p:cNvPr id="3" name="Rectangle 2"/>
          <p:cNvSpPr/>
          <p:nvPr/>
        </p:nvSpPr>
        <p:spPr>
          <a:xfrm>
            <a:off x="609600" y="1752600"/>
            <a:ext cx="3733800" cy="1752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Grace Periods</a:t>
            </a:r>
          </a:p>
        </p:txBody>
      </p:sp>
      <p:sp>
        <p:nvSpPr>
          <p:cNvPr id="4" name="Rectangle 3"/>
          <p:cNvSpPr/>
          <p:nvPr/>
        </p:nvSpPr>
        <p:spPr>
          <a:xfrm>
            <a:off x="4953000" y="4800600"/>
            <a:ext cx="3886200" cy="1676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Forbearances</a:t>
            </a:r>
          </a:p>
        </p:txBody>
      </p:sp>
      <p:sp>
        <p:nvSpPr>
          <p:cNvPr id="5" name="Oval 4"/>
          <p:cNvSpPr/>
          <p:nvPr/>
        </p:nvSpPr>
        <p:spPr>
          <a:xfrm>
            <a:off x="609600" y="152400"/>
            <a:ext cx="8039100" cy="1295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Postponing federal student loan repaymen</a:t>
            </a:r>
            <a:r>
              <a:rPr lang="en-US" sz="4400" dirty="0"/>
              <a:t>t</a:t>
            </a:r>
          </a:p>
        </p:txBody>
      </p:sp>
    </p:spTree>
    <p:extLst>
      <p:ext uri="{BB962C8B-B14F-4D97-AF65-F5344CB8AC3E}">
        <p14:creationId xmlns:p14="http://schemas.microsoft.com/office/powerpoint/2010/main" val="15434799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Income Based Repayment</a:t>
            </a:r>
          </a:p>
        </p:txBody>
      </p:sp>
      <p:sp>
        <p:nvSpPr>
          <p:cNvPr id="3" name="Content Placeholder 2"/>
          <p:cNvSpPr>
            <a:spLocks noGrp="1"/>
          </p:cNvSpPr>
          <p:nvPr>
            <p:ph idx="1"/>
          </p:nvPr>
        </p:nvSpPr>
        <p:spPr>
          <a:xfrm>
            <a:off x="533400" y="1762125"/>
            <a:ext cx="8381999" cy="4638675"/>
          </a:xfrm>
        </p:spPr>
        <p:txBody>
          <a:bodyPr/>
          <a:lstStyle/>
          <a:p>
            <a:r>
              <a:rPr lang="en-US" dirty="0"/>
              <a:t>Consider in place of forbearance (where interest capitalizes and adds to your principal)</a:t>
            </a:r>
          </a:p>
          <a:p>
            <a:r>
              <a:rPr lang="en-US" dirty="0"/>
              <a:t>Delivers an affordable monthly payment based on AGI and family size</a:t>
            </a:r>
          </a:p>
          <a:p>
            <a:r>
              <a:rPr lang="en-US" dirty="0"/>
              <a:t>Considers 15% of discretionary income</a:t>
            </a:r>
          </a:p>
          <a:p>
            <a:r>
              <a:rPr lang="en-US" dirty="0"/>
              <a:t>Two possible paths to forgiveness: Payment based (20-25 years) OR Public Service Loan Forgiveness (120 consecutive qualifying payments)</a:t>
            </a:r>
          </a:p>
        </p:txBody>
      </p:sp>
      <p:pic>
        <p:nvPicPr>
          <p:cNvPr id="4" name="Picture 3">
            <a:extLst>
              <a:ext uri="{FF2B5EF4-FFF2-40B4-BE49-F238E27FC236}">
                <a16:creationId xmlns:a16="http://schemas.microsoft.com/office/drawing/2014/main" id="{F1A4BDE2-2523-C143-8E0A-BC8C30448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8972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Income Based Repayment</a:t>
            </a:r>
          </a:p>
        </p:txBody>
      </p:sp>
      <p:sp>
        <p:nvSpPr>
          <p:cNvPr id="4" name="Oval 3"/>
          <p:cNvSpPr/>
          <p:nvPr/>
        </p:nvSpPr>
        <p:spPr>
          <a:xfrm>
            <a:off x="381000" y="1676400"/>
            <a:ext cx="2743200" cy="2286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Adjusted Gross Income</a:t>
            </a:r>
          </a:p>
        </p:txBody>
      </p:sp>
      <p:sp>
        <p:nvSpPr>
          <p:cNvPr id="6" name="Oval 5"/>
          <p:cNvSpPr/>
          <p:nvPr/>
        </p:nvSpPr>
        <p:spPr>
          <a:xfrm>
            <a:off x="3810000" y="1524000"/>
            <a:ext cx="2743200" cy="2286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Family Size</a:t>
            </a:r>
          </a:p>
        </p:txBody>
      </p:sp>
      <p:sp>
        <p:nvSpPr>
          <p:cNvPr id="8" name="Oval 7"/>
          <p:cNvSpPr/>
          <p:nvPr/>
        </p:nvSpPr>
        <p:spPr>
          <a:xfrm>
            <a:off x="457201" y="4267200"/>
            <a:ext cx="2286000" cy="1981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Tax Filing Status</a:t>
            </a:r>
          </a:p>
        </p:txBody>
      </p:sp>
      <p:sp>
        <p:nvSpPr>
          <p:cNvPr id="9" name="Right Arrow 8"/>
          <p:cNvSpPr/>
          <p:nvPr/>
        </p:nvSpPr>
        <p:spPr>
          <a:xfrm>
            <a:off x="3365327" y="501548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95800" y="4114800"/>
            <a:ext cx="4191000" cy="2071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Single/MFS AGI = IBR AGI</a:t>
            </a:r>
          </a:p>
          <a:p>
            <a:pPr algn="ctr"/>
            <a:endParaRPr lang="en-US" sz="2800" dirty="0"/>
          </a:p>
          <a:p>
            <a:pPr algn="ctr"/>
            <a:r>
              <a:rPr lang="en-US" sz="2800" dirty="0"/>
              <a:t>MFJ AGI = IBR AGI</a:t>
            </a:r>
          </a:p>
        </p:txBody>
      </p:sp>
    </p:spTree>
    <p:extLst>
      <p:ext uri="{BB962C8B-B14F-4D97-AF65-F5344CB8AC3E}">
        <p14:creationId xmlns:p14="http://schemas.microsoft.com/office/powerpoint/2010/main" val="10103852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1828800"/>
            <a:ext cx="5791200" cy="4114800"/>
          </a:xfrm>
        </p:spPr>
      </p:pic>
    </p:spTree>
    <p:extLst>
      <p:ext uri="{BB962C8B-B14F-4D97-AF65-F5344CB8AC3E}">
        <p14:creationId xmlns:p14="http://schemas.microsoft.com/office/powerpoint/2010/main" val="2916494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Pitfalls and Barriers</a:t>
            </a:r>
          </a:p>
        </p:txBody>
      </p:sp>
      <p:sp>
        <p:nvSpPr>
          <p:cNvPr id="3" name="Content Placeholder 2"/>
          <p:cNvSpPr>
            <a:spLocks noGrp="1"/>
          </p:cNvSpPr>
          <p:nvPr>
            <p:ph idx="1"/>
          </p:nvPr>
        </p:nvSpPr>
        <p:spPr>
          <a:xfrm>
            <a:off x="304801" y="1600200"/>
            <a:ext cx="7239000" cy="2428875"/>
          </a:xfrm>
        </p:spPr>
        <p:txBody>
          <a:bodyPr>
            <a:normAutofit/>
          </a:bodyPr>
          <a:lstStyle/>
          <a:p>
            <a:r>
              <a:rPr lang="en-US" sz="2400" dirty="0"/>
              <a:t>As we begin working toward self-sufficiency, it can be useful to identify which obstacles we create for ourselves – PITFALLS – and which obstacles are systematic – BARRIERS.</a:t>
            </a:r>
          </a:p>
        </p:txBody>
      </p:sp>
      <p:pic>
        <p:nvPicPr>
          <p:cNvPr id="9" name="Picture 8"/>
          <p:cNvPicPr>
            <a:picLocks noChangeAspect="1"/>
          </p:cNvPicPr>
          <p:nvPr/>
        </p:nvPicPr>
        <p:blipFill>
          <a:blip r:embed="rId2"/>
          <a:stretch>
            <a:fillRect/>
          </a:stretch>
        </p:blipFill>
        <p:spPr>
          <a:xfrm>
            <a:off x="1219200" y="3429000"/>
            <a:ext cx="3733800" cy="2743200"/>
          </a:xfrm>
          <a:prstGeom prst="rect">
            <a:avLst/>
          </a:prstGeom>
        </p:spPr>
      </p:pic>
      <p:pic>
        <p:nvPicPr>
          <p:cNvPr id="5" name="Picture 4">
            <a:extLst>
              <a:ext uri="{FF2B5EF4-FFF2-40B4-BE49-F238E27FC236}">
                <a16:creationId xmlns:a16="http://schemas.microsoft.com/office/drawing/2014/main" id="{3E49EE88-61FB-D647-A785-0DA4F7669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754" y="6051550"/>
            <a:ext cx="3903845" cy="662106"/>
          </a:xfrm>
          <a:prstGeom prst="rect">
            <a:avLst/>
          </a:prstGeom>
        </p:spPr>
      </p:pic>
    </p:spTree>
    <p:extLst>
      <p:ext uri="{BB962C8B-B14F-4D97-AF65-F5344CB8AC3E}">
        <p14:creationId xmlns:p14="http://schemas.microsoft.com/office/powerpoint/2010/main" val="840322156"/>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ＭＳ Ｐ明朝"/>
      </a:majorFont>
      <a:minorFont>
        <a:latin typeface="Candara"/>
        <a:ea typeface=""/>
        <a:cs typeface=""/>
        <a:font script="Jpan" typeface="メイリオ"/>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ＭＳ Ｐ明朝"/>
      </a:majorFont>
      <a:minorFont>
        <a:latin typeface="Candara"/>
        <a:ea typeface=""/>
        <a:cs typeface=""/>
        <a:font script="Jpan" typeface="メイリオ"/>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emplate>
  <TotalTime>18177</TotalTime>
  <Words>4385</Words>
  <Application>Microsoft Macintosh PowerPoint</Application>
  <PresentationFormat>On-screen Show (4:3)</PresentationFormat>
  <Paragraphs>499</Paragraphs>
  <Slides>83</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83</vt:i4>
      </vt:variant>
    </vt:vector>
  </HeadingPairs>
  <TitlesOfParts>
    <vt:vector size="97" baseType="lpstr">
      <vt:lpstr>Arial</vt:lpstr>
      <vt:lpstr>Biondi</vt:lpstr>
      <vt:lpstr>Blue Highway</vt:lpstr>
      <vt:lpstr>Calibri</vt:lpstr>
      <vt:lpstr>Candara</vt:lpstr>
      <vt:lpstr>Catriel</vt:lpstr>
      <vt:lpstr>Mistral</vt:lpstr>
      <vt:lpstr>Trebuchet MS</vt:lpstr>
      <vt:lpstr>Verdana</vt:lpstr>
      <vt:lpstr>Wingdings</vt:lpstr>
      <vt:lpstr>Wingdings 3</vt:lpstr>
      <vt:lpstr>Infusion</vt:lpstr>
      <vt:lpstr>1_Infusion</vt:lpstr>
      <vt:lpstr>Facet</vt:lpstr>
      <vt:lpstr>Building Economic Advocacy Strategies   </vt:lpstr>
      <vt:lpstr>Objective</vt:lpstr>
      <vt:lpstr>The Empowerment Model</vt:lpstr>
      <vt:lpstr>PowerPoint Presentation</vt:lpstr>
      <vt:lpstr>Behavioral Economics</vt:lpstr>
      <vt:lpstr>PowerPoint Presentation</vt:lpstr>
      <vt:lpstr>PowerPoint Presentation</vt:lpstr>
      <vt:lpstr>PowerPoint Presentation</vt:lpstr>
      <vt:lpstr>Pitfalls and Barriers</vt:lpstr>
      <vt:lpstr>Activity</vt:lpstr>
      <vt:lpstr>PowerPoint Presentation</vt:lpstr>
      <vt:lpstr>Financial Education Modules </vt:lpstr>
      <vt:lpstr>Module I: Goals  </vt:lpstr>
      <vt:lpstr>Defining Financial Goals</vt:lpstr>
      <vt:lpstr>SMART Goals</vt:lpstr>
      <vt:lpstr>SMART Goals Activity</vt:lpstr>
      <vt:lpstr>PowerPoint Presentation</vt:lpstr>
      <vt:lpstr>PowerPoint Presentation</vt:lpstr>
      <vt:lpstr>PowerPoint Presentation</vt:lpstr>
      <vt:lpstr>PowerPoint Presentation</vt:lpstr>
      <vt:lpstr>Things to Consider: Goals </vt:lpstr>
      <vt:lpstr>Module II: Budgeting </vt:lpstr>
      <vt:lpstr>PowerPoint Presentation</vt:lpstr>
      <vt:lpstr>PowerPoint Presentation</vt:lpstr>
      <vt:lpstr>Income &amp; Expenses</vt:lpstr>
      <vt:lpstr>To create a spending plan… </vt:lpstr>
      <vt:lpstr>Strategies</vt:lpstr>
      <vt:lpstr>Spending Habits</vt:lpstr>
      <vt:lpstr>Marketing                Spending</vt:lpstr>
      <vt:lpstr>Activity – Spending Leaks</vt:lpstr>
      <vt:lpstr>PowerPoint Presentation</vt:lpstr>
      <vt:lpstr>Help clients live within  their budget by helping them…</vt:lpstr>
      <vt:lpstr>Tips for a successful spending plan </vt:lpstr>
      <vt:lpstr>Things to Consider:  Budgeting</vt:lpstr>
      <vt:lpstr>Module III: Credit and Debt  </vt:lpstr>
      <vt:lpstr>CREDIT AND DEBT</vt:lpstr>
      <vt:lpstr>PowerPoint Presentation</vt:lpstr>
      <vt:lpstr>PowerPoint Presentation</vt:lpstr>
      <vt:lpstr>PowerPoint Presentation</vt:lpstr>
      <vt:lpstr> Reading Credit Reports</vt:lpstr>
      <vt:lpstr> Reading Credit Reports</vt:lpstr>
      <vt:lpstr>PowerPoint Presentation</vt:lpstr>
      <vt:lpstr>PowerPoint Presentation</vt:lpstr>
      <vt:lpstr>PowerPoint Presentation</vt:lpstr>
      <vt:lpstr>PowerPoint Presentation</vt:lpstr>
      <vt:lpstr>What affects a FICO score?</vt:lpstr>
      <vt:lpstr>What affects a credit score?   (Cont’d)</vt:lpstr>
      <vt:lpstr>In general …</vt:lpstr>
      <vt:lpstr>PowerPoint Presentation</vt:lpstr>
      <vt:lpstr>PowerPoint Presentation</vt:lpstr>
      <vt:lpstr>PowerPoint Presentation</vt:lpstr>
      <vt:lpstr>PowerPoint Presentation</vt:lpstr>
      <vt:lpstr>Prioritizing Debt </vt:lpstr>
      <vt:lpstr>Debt Snowball: A Strategy for dumping debt</vt:lpstr>
      <vt:lpstr>Learning Check</vt:lpstr>
      <vt:lpstr>Things to Consider: Credit</vt:lpstr>
      <vt:lpstr>Financial Products &amp; Predatory Lending</vt:lpstr>
      <vt:lpstr>PowerPoint Presentation</vt:lpstr>
      <vt:lpstr>Mainstream Financial Services</vt:lpstr>
      <vt:lpstr>Considerations</vt:lpstr>
      <vt:lpstr>PowerPoint Presentation</vt:lpstr>
      <vt:lpstr>PowerPoint Presentation</vt:lpstr>
      <vt:lpstr>PowerPoint Presentation</vt:lpstr>
      <vt:lpstr>PowerPoint Presentation</vt:lpstr>
      <vt:lpstr>PowerPoint Presentation</vt:lpstr>
      <vt:lpstr>PowerPoint Presentation</vt:lpstr>
      <vt:lpstr>Commercial Tax Preparers</vt:lpstr>
      <vt:lpstr>Other Tips for Economic Advocacy</vt:lpstr>
      <vt:lpstr>Student Loans 101</vt:lpstr>
      <vt:lpstr>Why does this matter?</vt:lpstr>
      <vt:lpstr>PowerPoint Presentation</vt:lpstr>
      <vt:lpstr>Private loans</vt:lpstr>
      <vt:lpstr>PowerPoint Presentation</vt:lpstr>
      <vt:lpstr>Federal loans</vt:lpstr>
      <vt:lpstr>Types of Federal Student Loans</vt:lpstr>
      <vt:lpstr>Federal Loan Info</vt:lpstr>
      <vt:lpstr>PowerPoint Presentation</vt:lpstr>
      <vt:lpstr>Delinquency vs. Default</vt:lpstr>
      <vt:lpstr>Getting Out of Default</vt:lpstr>
      <vt:lpstr>PowerPoint Presentation</vt:lpstr>
      <vt:lpstr>Income Based Repayment</vt:lpstr>
      <vt:lpstr>Income Based Repayment</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Vickie Johnson</dc:creator>
  <cp:lastModifiedBy>Microsoft Office User</cp:lastModifiedBy>
  <cp:revision>177</cp:revision>
  <cp:lastPrinted>2017-08-29T21:02:46Z</cp:lastPrinted>
  <dcterms:created xsi:type="dcterms:W3CDTF">2012-08-30T15:21:35Z</dcterms:created>
  <dcterms:modified xsi:type="dcterms:W3CDTF">2021-08-18T22:24:59Z</dcterms:modified>
</cp:coreProperties>
</file>