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4"/>
  </p:notesMasterIdLst>
  <p:sldIdLst>
    <p:sldId id="258" r:id="rId2"/>
    <p:sldId id="284" r:id="rId3"/>
    <p:sldId id="289" r:id="rId4"/>
    <p:sldId id="312" r:id="rId5"/>
    <p:sldId id="313" r:id="rId6"/>
    <p:sldId id="314" r:id="rId7"/>
    <p:sldId id="290" r:id="rId8"/>
    <p:sldId id="291" r:id="rId9"/>
    <p:sldId id="293" r:id="rId10"/>
    <p:sldId id="294" r:id="rId11"/>
    <p:sldId id="318" r:id="rId12"/>
    <p:sldId id="296" r:id="rId13"/>
    <p:sldId id="297" r:id="rId14"/>
    <p:sldId id="270" r:id="rId15"/>
    <p:sldId id="305" r:id="rId16"/>
    <p:sldId id="306" r:id="rId17"/>
    <p:sldId id="307" r:id="rId18"/>
    <p:sldId id="308" r:id="rId19"/>
    <p:sldId id="281" r:id="rId20"/>
    <p:sldId id="266" r:id="rId21"/>
    <p:sldId id="27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7CC"/>
    <a:srgbClr val="981B33"/>
    <a:srgbClr val="38C2D5"/>
    <a:srgbClr val="FEC440"/>
    <a:srgbClr val="E74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13"/>
  </p:normalViewPr>
  <p:slideViewPr>
    <p:cSldViewPr snapToGrid="0">
      <p:cViewPr varScale="1">
        <p:scale>
          <a:sx n="71" d="100"/>
          <a:sy n="71" d="100"/>
        </p:scale>
        <p:origin x="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274EC-4424-442B-B349-8433AB9183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E1F24-4778-4E22-B67C-B214C96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C76-5A21-4835-86B5-7F17497EAEFF}" type="slidenum">
              <a:rPr lang="ar-EG" smtClean="0">
                <a:cs typeface="Calibri" panose="020F0502020204030204" pitchFamily="34" charset="0"/>
              </a:rPr>
              <a:t>1</a:t>
            </a:fld>
            <a:endParaRPr lang="ar-EG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05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37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9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11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67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2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6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0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05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27006" cy="6858000"/>
          </a:xfrm>
          <a:custGeom>
            <a:avLst/>
            <a:gdLst>
              <a:gd name="connsiteX0" fmla="*/ 0 w 7632700"/>
              <a:gd name="connsiteY0" fmla="*/ 0 h 10287000"/>
              <a:gd name="connsiteX1" fmla="*/ 7632700 w 7632700"/>
              <a:gd name="connsiteY1" fmla="*/ 0 h 10287000"/>
              <a:gd name="connsiteX2" fmla="*/ 7632700 w 7632700"/>
              <a:gd name="connsiteY2" fmla="*/ 10287000 h 10287000"/>
              <a:gd name="connsiteX3" fmla="*/ 0 w 7632700"/>
              <a:gd name="connsiteY3" fmla="*/ 10287000 h 10287000"/>
              <a:gd name="connsiteX4" fmla="*/ 0 w 7632700"/>
              <a:gd name="connsiteY4" fmla="*/ 0 h 10287000"/>
              <a:gd name="connsiteX0" fmla="*/ 0 w 7990509"/>
              <a:gd name="connsiteY0" fmla="*/ 0 h 10287000"/>
              <a:gd name="connsiteX1" fmla="*/ 7990509 w 7990509"/>
              <a:gd name="connsiteY1" fmla="*/ 0 h 10287000"/>
              <a:gd name="connsiteX2" fmla="*/ 7632700 w 7990509"/>
              <a:gd name="connsiteY2" fmla="*/ 10287000 h 10287000"/>
              <a:gd name="connsiteX3" fmla="*/ 0 w 7990509"/>
              <a:gd name="connsiteY3" fmla="*/ 10287000 h 10287000"/>
              <a:gd name="connsiteX4" fmla="*/ 0 w 7990509"/>
              <a:gd name="connsiteY4" fmla="*/ 0 h 10287000"/>
              <a:gd name="connsiteX0" fmla="*/ 0 w 7990509"/>
              <a:gd name="connsiteY0" fmla="*/ 0 h 10287000"/>
              <a:gd name="connsiteX1" fmla="*/ 7990509 w 7990509"/>
              <a:gd name="connsiteY1" fmla="*/ 0 h 10287000"/>
              <a:gd name="connsiteX2" fmla="*/ 7632700 w 7990509"/>
              <a:gd name="connsiteY2" fmla="*/ 10287000 h 10287000"/>
              <a:gd name="connsiteX3" fmla="*/ 0 w 7990509"/>
              <a:gd name="connsiteY3" fmla="*/ 10287000 h 10287000"/>
              <a:gd name="connsiteX4" fmla="*/ 0 w 7990509"/>
              <a:gd name="connsiteY4" fmla="*/ 0 h 10287000"/>
              <a:gd name="connsiteX0" fmla="*/ 0 w 7990509"/>
              <a:gd name="connsiteY0" fmla="*/ 0 h 10287000"/>
              <a:gd name="connsiteX1" fmla="*/ 7990509 w 7990509"/>
              <a:gd name="connsiteY1" fmla="*/ 0 h 10287000"/>
              <a:gd name="connsiteX2" fmla="*/ 4511813 w 7990509"/>
              <a:gd name="connsiteY2" fmla="*/ 10287000 h 10287000"/>
              <a:gd name="connsiteX3" fmla="*/ 0 w 7990509"/>
              <a:gd name="connsiteY3" fmla="*/ 10287000 h 10287000"/>
              <a:gd name="connsiteX4" fmla="*/ 0 w 7990509"/>
              <a:gd name="connsiteY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0509" h="10287000">
                <a:moveTo>
                  <a:pt x="0" y="0"/>
                </a:moveTo>
                <a:lnTo>
                  <a:pt x="7990509" y="0"/>
                </a:lnTo>
                <a:lnTo>
                  <a:pt x="45118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77622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34719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5130800" y="0"/>
            <a:ext cx="7061200" cy="6858000"/>
          </a:xfrm>
          <a:prstGeom prst="parallelogram">
            <a:avLst/>
          </a:prstGeo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6426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92678" y="1854200"/>
            <a:ext cx="1920000" cy="1920000"/>
          </a:xfr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238978" y="1854200"/>
            <a:ext cx="1920000" cy="1920000"/>
          </a:xfr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092678" y="4013200"/>
            <a:ext cx="1920000" cy="1920000"/>
          </a:xfr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38978" y="4013200"/>
            <a:ext cx="1920000" cy="1920000"/>
          </a:xfr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0939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146872" y="1562746"/>
            <a:ext cx="4535838" cy="3072754"/>
          </a:xfrm>
          <a:prstGeom prst="rect">
            <a:avLst/>
          </a:prstGeo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591943" y="1562746"/>
            <a:ext cx="4535838" cy="3072754"/>
          </a:xfrm>
          <a:prstGeom prst="rect">
            <a:avLst/>
          </a:prstGeo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2305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550781" y="4545036"/>
            <a:ext cx="1492800" cy="1492800"/>
          </a:xfrm>
          <a:prstGeom prst="ellipse">
            <a:avLst/>
          </a:prstGeom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1162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8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3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08A72-F722-4AE8-88A8-EDA7460DD1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6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9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dennis@hhck.org" TargetMode="External"/><Relationship Id="rId2" Type="http://schemas.openxmlformats.org/officeDocument/2006/relationships/hyperlink" Target="mailto:cszabo@hhck.org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flipV="1">
            <a:off x="0" y="3475625"/>
            <a:ext cx="12192000" cy="34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80000"/>
            <a:ext cx="12192000" cy="122182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7636" y="5353975"/>
            <a:ext cx="3744225" cy="624399"/>
          </a:xfrm>
          <a:prstGeom prst="rect">
            <a:avLst/>
          </a:prstGeom>
          <a:noFill/>
        </p:spPr>
        <p:txBody>
          <a:bodyPr wrap="square" tIns="24000" rtlCol="1" anchor="ctr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For Supervisors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8461" y="4795134"/>
            <a:ext cx="7099139" cy="769441"/>
          </a:xfrm>
          <a:prstGeom prst="rect">
            <a:avLst/>
          </a:prstGeom>
          <a:noFill/>
        </p:spPr>
        <p:txBody>
          <a:bodyPr wrap="square" spcCol="576000" rtlCol="1">
            <a:spAutoFit/>
          </a:bodyPr>
          <a:lstStyle/>
          <a:p>
            <a:pPr algn="r"/>
            <a:r>
              <a:rPr lang="en-US" sz="4400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SHEET REVIEW</a:t>
            </a:r>
            <a:endParaRPr lang="ar-EG" sz="4400" b="1" spc="300" dirty="0">
              <a:solidFill>
                <a:srgbClr val="FEC4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Placeholder 3"/>
          <p:cNvPicPr preferRelativeResize="0">
            <a:picLocks noGrp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05" y="714759"/>
            <a:ext cx="5205995" cy="2039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242" y="829555"/>
            <a:ext cx="1847619" cy="1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0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52162" y="1554387"/>
            <a:ext cx="494561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1) A summary of that Member’s time records thus far will be displayed.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52161" y="2374194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In the “Pending Approval” category, click the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link.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APPROVE/REJECT SHEETS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288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Member-by-Member</a:t>
            </a:r>
          </a:p>
        </p:txBody>
      </p:sp>
      <p:pic>
        <p:nvPicPr>
          <p:cNvPr id="14340" name="Picture 4" descr="C:\Users\CHRIST~1\AppData\Local\Temp\SNAGHTML34c268a.PNG">
            <a:extLst>
              <a:ext uri="{FF2B5EF4-FFF2-40B4-BE49-F238E27FC236}">
                <a16:creationId xmlns:a16="http://schemas.microsoft.com/office/drawing/2014/main" id="{F1380234-E9E3-415C-A181-EFE0BBAC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02" y="144379"/>
            <a:ext cx="5157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7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49835" y="1840151"/>
            <a:ext cx="4945615" cy="16004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If you click the </a:t>
            </a:r>
            <a:r>
              <a:rPr lang="en-US" sz="1400" b="1" dirty="0"/>
              <a:t>Period</a:t>
            </a:r>
            <a:r>
              <a:rPr lang="en-US" sz="1400" dirty="0"/>
              <a:t> link to review or reject, you’ll see:</a:t>
            </a:r>
          </a:p>
          <a:p>
            <a:pPr lvl="0"/>
            <a:endParaRPr lang="en-US" sz="1400" dirty="0"/>
          </a:p>
          <a:p>
            <a:pPr lvl="1"/>
            <a:r>
              <a:rPr lang="en-US" sz="1400" dirty="0"/>
              <a:t>1) Day-by-day breakdown of that Member’s time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lvl="1"/>
            <a:r>
              <a:rPr lang="en-US" sz="1400" dirty="0"/>
              <a:t>2) A summary of </a:t>
            </a:r>
            <a:r>
              <a:rPr lang="en-US" sz="1400" b="1" dirty="0"/>
              <a:t>Totals for This Period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b="1" dirty="0"/>
          </a:p>
          <a:p>
            <a:pPr lvl="1"/>
            <a:r>
              <a:rPr lang="en-US" sz="1400" dirty="0"/>
              <a:t>3) the </a:t>
            </a:r>
            <a:r>
              <a:rPr lang="en-US" sz="1400" b="1" dirty="0"/>
              <a:t>Audit Trail</a:t>
            </a:r>
            <a:r>
              <a:rPr lang="en-US" sz="1400" dirty="0"/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APPROVE/REJECT SHEETS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288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Member-by-Member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6D356A-B60E-4E4F-90CF-7FB24C2C0BFC}"/>
              </a:ext>
            </a:extLst>
          </p:cNvPr>
          <p:cNvGrpSpPr/>
          <p:nvPr/>
        </p:nvGrpSpPr>
        <p:grpSpPr>
          <a:xfrm>
            <a:off x="6050656" y="1166785"/>
            <a:ext cx="5387365" cy="5458604"/>
            <a:chOff x="6050656" y="1166785"/>
            <a:chExt cx="5939805" cy="6154332"/>
          </a:xfrm>
        </p:grpSpPr>
        <p:pic>
          <p:nvPicPr>
            <p:cNvPr id="5122" name="Picture 2" descr="C:\Users\CHRIST~1\AppData\Local\Temp\SNAGHTML3378e91.PNG">
              <a:extLst>
                <a:ext uri="{FF2B5EF4-FFF2-40B4-BE49-F238E27FC236}">
                  <a16:creationId xmlns:a16="http://schemas.microsoft.com/office/drawing/2014/main" id="{25F64CC9-EC17-4D9A-96FB-170FF3D20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656" y="1166785"/>
              <a:ext cx="5939805" cy="2882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CHRIST~1\AppData\Local\Temp\SNAGHTML33930b7.PNG">
              <a:extLst>
                <a:ext uri="{FF2B5EF4-FFF2-40B4-BE49-F238E27FC236}">
                  <a16:creationId xmlns:a16="http://schemas.microsoft.com/office/drawing/2014/main" id="{857AC74C-65F0-4053-AFD6-56F3728E1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656" y="4247148"/>
              <a:ext cx="5939805" cy="30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484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49835" y="1617714"/>
            <a:ext cx="4945615" cy="16004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To </a:t>
            </a:r>
            <a:r>
              <a:rPr lang="en-US" sz="1400" b="1" dirty="0"/>
              <a:t>Approve</a:t>
            </a:r>
            <a:r>
              <a:rPr lang="en-US" sz="1400" dirty="0"/>
              <a:t> it:</a:t>
            </a:r>
          </a:p>
          <a:p>
            <a:pPr lvl="0"/>
            <a:endParaRPr lang="en-US" sz="1400" dirty="0"/>
          </a:p>
          <a:p>
            <a:pPr lvl="1"/>
            <a:r>
              <a:rPr lang="en-US" sz="1400" dirty="0"/>
              <a:t>1) Click the </a:t>
            </a:r>
            <a:r>
              <a:rPr lang="en-US" sz="1400" b="1" dirty="0"/>
              <a:t>Approval</a:t>
            </a:r>
            <a:r>
              <a:rPr lang="en-US" sz="1400" dirty="0"/>
              <a:t> button.</a:t>
            </a:r>
          </a:p>
          <a:p>
            <a:pPr marL="800100" lvl="1" indent="-342900">
              <a:buAutoNum type="arabicParenR"/>
            </a:pPr>
            <a:endParaRPr lang="en-US" sz="1400" dirty="0"/>
          </a:p>
          <a:p>
            <a:pPr lvl="1"/>
            <a:r>
              <a:rPr lang="en-US" sz="1400" dirty="0"/>
              <a:t>2) Sign the sheet.</a:t>
            </a:r>
          </a:p>
          <a:p>
            <a:pPr marL="800100" lvl="1" indent="-342900">
              <a:buAutoNum type="arabicParenR"/>
            </a:pPr>
            <a:endParaRPr lang="en-US" sz="1400" dirty="0"/>
          </a:p>
          <a:p>
            <a:pPr lvl="1"/>
            <a:r>
              <a:rPr lang="en-US" sz="1400" dirty="0"/>
              <a:t>3) Click </a:t>
            </a:r>
            <a:r>
              <a:rPr lang="en-US" sz="1400" b="1" dirty="0"/>
              <a:t>Submit</a:t>
            </a:r>
            <a:r>
              <a:rPr lang="en-US" sz="1400" dirty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APPROVE/REJECT SHEETS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288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Member-by-Member</a:t>
            </a:r>
          </a:p>
        </p:txBody>
      </p:sp>
      <p:pic>
        <p:nvPicPr>
          <p:cNvPr id="7170" name="Picture 2" descr="C:\Users\CHRIST~1\AppData\Local\Temp\SNAGHTML3400eb6.PNG">
            <a:extLst>
              <a:ext uri="{FF2B5EF4-FFF2-40B4-BE49-F238E27FC236}">
                <a16:creationId xmlns:a16="http://schemas.microsoft.com/office/drawing/2014/main" id="{FAC1D44C-06B2-41F6-ACF3-7F06F69E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79" y="992201"/>
            <a:ext cx="6543675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5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322513" y="1645111"/>
            <a:ext cx="3931765" cy="31085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To </a:t>
            </a:r>
            <a:r>
              <a:rPr lang="en-US" sz="1400" b="1" dirty="0"/>
              <a:t>Reject</a:t>
            </a:r>
            <a:r>
              <a:rPr lang="en-US" sz="1400" dirty="0"/>
              <a:t> it:</a:t>
            </a:r>
          </a:p>
          <a:p>
            <a:pPr lvl="0"/>
            <a:endParaRPr lang="en-US" sz="1400" dirty="0"/>
          </a:p>
          <a:p>
            <a:pPr lvl="1"/>
            <a:r>
              <a:rPr lang="en-US" sz="1400" dirty="0"/>
              <a:t>1) Click the </a:t>
            </a:r>
            <a:r>
              <a:rPr lang="en-US" sz="1400" b="1" dirty="0"/>
              <a:t>Do Not Approve</a:t>
            </a:r>
            <a:r>
              <a:rPr lang="en-US" sz="1400" dirty="0"/>
              <a:t> button and enter a </a:t>
            </a:r>
            <a:r>
              <a:rPr lang="en-US" sz="1400" u="sng" dirty="0"/>
              <a:t>detailed reason</a:t>
            </a:r>
            <a:r>
              <a:rPr lang="en-US" sz="1400" dirty="0"/>
              <a:t>, which the member will use to correct any mistakes.</a:t>
            </a:r>
          </a:p>
          <a:p>
            <a:pPr marL="800100" lvl="1" indent="-342900">
              <a:buAutoNum type="arabicParenR"/>
            </a:pPr>
            <a:endParaRPr lang="en-US" sz="1400" dirty="0"/>
          </a:p>
          <a:p>
            <a:pPr lvl="1"/>
            <a:r>
              <a:rPr lang="en-US" sz="1400" dirty="0"/>
              <a:t>2) Sign the sheet.</a:t>
            </a:r>
          </a:p>
          <a:p>
            <a:pPr marL="800100" lvl="1" indent="-342900">
              <a:buAutoNum type="arabicParenR"/>
            </a:pPr>
            <a:endParaRPr lang="en-US" sz="1400" dirty="0"/>
          </a:p>
          <a:p>
            <a:pPr lvl="1"/>
            <a:r>
              <a:rPr lang="en-US" sz="1400" dirty="0"/>
              <a:t>3) Click </a:t>
            </a:r>
            <a:r>
              <a:rPr lang="en-US" sz="1400" b="1" dirty="0"/>
              <a:t>Submit</a:t>
            </a:r>
            <a:r>
              <a:rPr lang="en-US" sz="1400" dirty="0"/>
              <a:t>.</a:t>
            </a:r>
          </a:p>
          <a:p>
            <a:pPr marL="800100" lvl="1" indent="-342900">
              <a:buAutoNum type="arabicParenR"/>
            </a:pPr>
            <a:endParaRPr lang="en-US" sz="1400" dirty="0"/>
          </a:p>
          <a:p>
            <a:pPr lvl="1"/>
            <a:r>
              <a:rPr lang="en-US" sz="1400" dirty="0"/>
              <a:t>4) An email will be sent to the Member notifying them that they need to correct their sheet.</a:t>
            </a:r>
          </a:p>
          <a:p>
            <a:pPr marL="800100" lvl="1" indent="-342900">
              <a:buAutoNum type="arabicParenR"/>
            </a:pP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APPROVE/REJECT SHEETS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288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Member-by-Member</a:t>
            </a:r>
          </a:p>
        </p:txBody>
      </p:sp>
      <p:pic>
        <p:nvPicPr>
          <p:cNvPr id="10" name="Picture 2" descr="C:\Users\CHRIST~1\AppData\Local\Temp\SNAGHTML33c4654.PNG">
            <a:extLst>
              <a:ext uri="{FF2B5EF4-FFF2-40B4-BE49-F238E27FC236}">
                <a16:creationId xmlns:a16="http://schemas.microsoft.com/office/drawing/2014/main" id="{30A15D4B-48A1-4506-8C9A-3713717EE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89" y="992201"/>
            <a:ext cx="5751671" cy="53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6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34073"/>
            <a:ext cx="11887201" cy="156966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useful </a:t>
            </a:r>
            <a:r>
              <a:rPr lang="en-US" sz="9600" dirty="0">
                <a:solidFill>
                  <a:srgbClr val="38C2D5"/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reports</a:t>
            </a:r>
            <a:endParaRPr lang="ar-EG" sz="2800" dirty="0">
              <a:solidFill>
                <a:srgbClr val="38C2D5"/>
              </a:solidFill>
              <a:latin typeface="AvantGarde Md BT" panose="020B0602020202020204" pitchFamily="34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2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52163" y="1590968"/>
            <a:ext cx="295923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1) In your </a:t>
            </a:r>
            <a:r>
              <a:rPr lang="en-US" sz="1400" b="1" dirty="0"/>
              <a:t>Mission Control</a:t>
            </a:r>
            <a:r>
              <a:rPr lang="en-US" sz="1400" dirty="0"/>
              <a:t>, go to </a:t>
            </a:r>
            <a:r>
              <a:rPr lang="en-US" sz="1400" b="1" dirty="0"/>
              <a:t>Manage, View &amp; Screen Time Sheets</a:t>
            </a:r>
            <a:r>
              <a:rPr lang="en-US" sz="1400" dirty="0"/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52161" y="2374194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Click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Host Site data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TRACK &amp; REPORT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5976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Finding Members Who Need to Submit Sheets</a:t>
            </a:r>
          </a:p>
        </p:txBody>
      </p:sp>
      <p:pic>
        <p:nvPicPr>
          <p:cNvPr id="15362" name="Picture 2" descr="C:\Users\CHRIST~1\AppData\Local\Temp\SNAGHTML351a0b3.PNG">
            <a:extLst>
              <a:ext uri="{FF2B5EF4-FFF2-40B4-BE49-F238E27FC236}">
                <a16:creationId xmlns:a16="http://schemas.microsoft.com/office/drawing/2014/main" id="{692ABD34-1BFD-4A96-AB9F-6305056E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28" y="1453866"/>
            <a:ext cx="7503800" cy="53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4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52162" y="1662108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Choose your </a:t>
            </a:r>
            <a:r>
              <a:rPr lang="en-US" sz="1400" b="1" dirty="0"/>
              <a:t>template</a:t>
            </a:r>
            <a:r>
              <a:rPr lang="en-US" sz="1400" dirty="0"/>
              <a:t> from the drop-down menu.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TRACK &amp; REPORT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5976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Finding Members Who Need to Submit Sheets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19" y="1660861"/>
            <a:ext cx="6351053" cy="44351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6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49835" y="1660861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Click </a:t>
            </a:r>
            <a:r>
              <a:rPr lang="en-US" sz="1400" b="1" dirty="0"/>
              <a:t>Members Who Need to Submit Sheets</a:t>
            </a:r>
            <a:r>
              <a:rPr lang="en-US" sz="1400" dirty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TRACK &amp; REPORT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5976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Finding Members Who Need to Submit Sheets</a:t>
            </a:r>
          </a:p>
        </p:txBody>
      </p:sp>
      <p:pic>
        <p:nvPicPr>
          <p:cNvPr id="16386" name="Picture 2" descr="C:\Users\CHRIST~1\AppData\Local\Temp\SNAGHTML353c21c.PNG">
            <a:extLst>
              <a:ext uri="{FF2B5EF4-FFF2-40B4-BE49-F238E27FC236}">
                <a16:creationId xmlns:a16="http://schemas.microsoft.com/office/drawing/2014/main" id="{4474FB9A-4969-493E-A097-80B69169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15" y="1354899"/>
            <a:ext cx="6934334" cy="552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7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52162" y="1696836"/>
            <a:ext cx="290274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1) Choose how you would like to view the report and which Members you would like to include.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49835" y="2697585"/>
            <a:ext cx="3207543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Use America Learns to email individuals by clicking the            icon or click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Email All Members Displayed Above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communicate with a group.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TRACK &amp; REPORT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5976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Finding Members Who Need to Submit Sheets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07" y="2908439"/>
            <a:ext cx="371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24" y="1708985"/>
            <a:ext cx="6207006" cy="40501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152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65175" y="716012"/>
            <a:ext cx="3891260" cy="37965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ALERTS AND REMINDERS</a:t>
            </a:r>
            <a:endParaRPr lang="ar-EG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2227" y="676768"/>
            <a:ext cx="57907" cy="458144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0" y="2584848"/>
            <a:ext cx="1530350" cy="568325"/>
          </a:xfrm>
          <a:prstGeom prst="rect">
            <a:avLst/>
          </a:prstGeom>
          <a:solidFill>
            <a:srgbClr val="E74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0" y="3153173"/>
            <a:ext cx="1530350" cy="566738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0" y="3719911"/>
            <a:ext cx="1530350" cy="568325"/>
          </a:xfrm>
          <a:prstGeom prst="rect">
            <a:avLst/>
          </a:prstGeom>
          <a:solidFill>
            <a:srgbClr val="FEC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0" y="4288236"/>
            <a:ext cx="1530350" cy="5667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Rectangle 72"/>
          <p:cNvSpPr/>
          <p:nvPr/>
        </p:nvSpPr>
        <p:spPr>
          <a:xfrm>
            <a:off x="2982913" y="2584848"/>
            <a:ext cx="1576387" cy="568325"/>
          </a:xfrm>
          <a:prstGeom prst="homePlate">
            <a:avLst/>
          </a:prstGeom>
          <a:solidFill>
            <a:srgbClr val="E74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0" name="Rectangle 74"/>
          <p:cNvSpPr/>
          <p:nvPr/>
        </p:nvSpPr>
        <p:spPr>
          <a:xfrm>
            <a:off x="2982913" y="3153173"/>
            <a:ext cx="1576387" cy="566738"/>
          </a:xfrm>
          <a:prstGeom prst="homePlate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1" name="Rectangle 77"/>
          <p:cNvSpPr/>
          <p:nvPr/>
        </p:nvSpPr>
        <p:spPr>
          <a:xfrm>
            <a:off x="2982913" y="3719911"/>
            <a:ext cx="1576387" cy="568325"/>
          </a:xfrm>
          <a:prstGeom prst="homePlate">
            <a:avLst/>
          </a:prstGeom>
          <a:solidFill>
            <a:srgbClr val="FEC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" name="Rectangle 78"/>
          <p:cNvSpPr/>
          <p:nvPr/>
        </p:nvSpPr>
        <p:spPr>
          <a:xfrm>
            <a:off x="2982913" y="4288236"/>
            <a:ext cx="1576387" cy="566737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23" name="Group 121"/>
          <p:cNvGrpSpPr>
            <a:grpSpLocks/>
          </p:cNvGrpSpPr>
          <p:nvPr/>
        </p:nvGrpSpPr>
        <p:grpSpPr bwMode="auto">
          <a:xfrm>
            <a:off x="1506538" y="2149873"/>
            <a:ext cx="1474787" cy="3116263"/>
            <a:chOff x="1507062" y="1317096"/>
            <a:chExt cx="1474916" cy="3116663"/>
          </a:xfrm>
        </p:grpSpPr>
        <p:grpSp>
          <p:nvGrpSpPr>
            <p:cNvPr id="124" name="Group 122"/>
            <p:cNvGrpSpPr>
              <a:grpSpLocks/>
            </p:cNvGrpSpPr>
            <p:nvPr/>
          </p:nvGrpSpPr>
          <p:grpSpPr bwMode="auto">
            <a:xfrm>
              <a:off x="1507186" y="1317096"/>
              <a:ext cx="1474792" cy="3116663"/>
              <a:chOff x="3189738" y="1562392"/>
              <a:chExt cx="1474792" cy="3116662"/>
            </a:xfrm>
          </p:grpSpPr>
          <p:sp>
            <p:nvSpPr>
              <p:cNvPr id="130" name="Freeform 128"/>
              <p:cNvSpPr/>
              <p:nvPr/>
            </p:nvSpPr>
            <p:spPr>
              <a:xfrm>
                <a:off x="3205490" y="1579857"/>
                <a:ext cx="1459040" cy="3099197"/>
              </a:xfrm>
              <a:custGeom>
                <a:avLst/>
                <a:gdLst>
                  <a:gd name="connsiteX0" fmla="*/ 0 w 1459144"/>
                  <a:gd name="connsiteY0" fmla="*/ 176060 h 3099339"/>
                  <a:gd name="connsiteX1" fmla="*/ 51567 w 1459144"/>
                  <a:gd name="connsiteY1" fmla="*/ 51567 h 3099339"/>
                  <a:gd name="connsiteX2" fmla="*/ 176060 w 1459144"/>
                  <a:gd name="connsiteY2" fmla="*/ 0 h 3099339"/>
                  <a:gd name="connsiteX3" fmla="*/ 1283084 w 1459144"/>
                  <a:gd name="connsiteY3" fmla="*/ 0 h 3099339"/>
                  <a:gd name="connsiteX4" fmla="*/ 1407577 w 1459144"/>
                  <a:gd name="connsiteY4" fmla="*/ 51567 h 3099339"/>
                  <a:gd name="connsiteX5" fmla="*/ 1459144 w 1459144"/>
                  <a:gd name="connsiteY5" fmla="*/ 176060 h 3099339"/>
                  <a:gd name="connsiteX6" fmla="*/ 1459144 w 1459144"/>
                  <a:gd name="connsiteY6" fmla="*/ 2923279 h 3099339"/>
                  <a:gd name="connsiteX7" fmla="*/ 1407577 w 1459144"/>
                  <a:gd name="connsiteY7" fmla="*/ 3047772 h 3099339"/>
                  <a:gd name="connsiteX8" fmla="*/ 1283084 w 1459144"/>
                  <a:gd name="connsiteY8" fmla="*/ 3099339 h 3099339"/>
                  <a:gd name="connsiteX9" fmla="*/ 176060 w 1459144"/>
                  <a:gd name="connsiteY9" fmla="*/ 3099339 h 3099339"/>
                  <a:gd name="connsiteX10" fmla="*/ 51567 w 1459144"/>
                  <a:gd name="connsiteY10" fmla="*/ 3047772 h 3099339"/>
                  <a:gd name="connsiteX11" fmla="*/ 0 w 1459144"/>
                  <a:gd name="connsiteY11" fmla="*/ 2923279 h 3099339"/>
                  <a:gd name="connsiteX12" fmla="*/ 0 w 1459144"/>
                  <a:gd name="connsiteY12" fmla="*/ 17606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31" name="Group 20"/>
              <p:cNvGrpSpPr>
                <a:grpSpLocks/>
              </p:cNvGrpSpPr>
              <p:nvPr/>
            </p:nvGrpSpPr>
            <p:grpSpPr bwMode="auto">
              <a:xfrm>
                <a:off x="3189738" y="1991495"/>
                <a:ext cx="23663" cy="645898"/>
                <a:chOff x="3392428" y="1951545"/>
                <a:chExt cx="27432" cy="735419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3392284" y="1951063"/>
                  <a:ext cx="18405" cy="17354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6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3401486" y="2289115"/>
                  <a:ext cx="18405" cy="11931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6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3401486" y="2567510"/>
                  <a:ext cx="18405" cy="11931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6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32" name="Freeform 130"/>
              <p:cNvSpPr/>
              <p:nvPr/>
            </p:nvSpPr>
            <p:spPr>
              <a:xfrm>
                <a:off x="3807205" y="4332935"/>
                <a:ext cx="255610" cy="260383"/>
              </a:xfrm>
              <a:custGeom>
                <a:avLst/>
                <a:gdLst>
                  <a:gd name="connsiteX0" fmla="*/ 0 w 256543"/>
                  <a:gd name="connsiteY0" fmla="*/ 130608 h 261216"/>
                  <a:gd name="connsiteX1" fmla="*/ 36755 w 256543"/>
                  <a:gd name="connsiteY1" fmla="*/ 39091 h 261216"/>
                  <a:gd name="connsiteX2" fmla="*/ 128272 w 256543"/>
                  <a:gd name="connsiteY2" fmla="*/ 0 h 261216"/>
                  <a:gd name="connsiteX3" fmla="*/ 219789 w 256543"/>
                  <a:gd name="connsiteY3" fmla="*/ 39091 h 261216"/>
                  <a:gd name="connsiteX4" fmla="*/ 256544 w 256543"/>
                  <a:gd name="connsiteY4" fmla="*/ 130608 h 261216"/>
                  <a:gd name="connsiteX5" fmla="*/ 219789 w 256543"/>
                  <a:gd name="connsiteY5" fmla="*/ 222125 h 261216"/>
                  <a:gd name="connsiteX6" fmla="*/ 128272 w 256543"/>
                  <a:gd name="connsiteY6" fmla="*/ 261216 h 261216"/>
                  <a:gd name="connsiteX7" fmla="*/ 36755 w 256543"/>
                  <a:gd name="connsiteY7" fmla="*/ 222125 h 261216"/>
                  <a:gd name="connsiteX8" fmla="*/ 0 w 256543"/>
                  <a:gd name="connsiteY8" fmla="*/ 130608 h 26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3" name="Freeform 131"/>
              <p:cNvSpPr/>
              <p:nvPr/>
            </p:nvSpPr>
            <p:spPr>
              <a:xfrm>
                <a:off x="3307099" y="1997423"/>
                <a:ext cx="1255822" cy="2276766"/>
              </a:xfrm>
              <a:custGeom>
                <a:avLst/>
                <a:gdLst>
                  <a:gd name="connsiteX0" fmla="*/ 0 w 1256433"/>
                  <a:gd name="connsiteY0" fmla="*/ 0 h 2276759"/>
                  <a:gd name="connsiteX1" fmla="*/ 1256433 w 1256433"/>
                  <a:gd name="connsiteY1" fmla="*/ 0 h 2276759"/>
                  <a:gd name="connsiteX2" fmla="*/ 1256433 w 1256433"/>
                  <a:gd name="connsiteY2" fmla="*/ 2276759 h 2276759"/>
                  <a:gd name="connsiteX3" fmla="*/ 0 w 1256433"/>
                  <a:gd name="connsiteY3" fmla="*/ 2276759 h 2276759"/>
                  <a:gd name="connsiteX4" fmla="*/ 0 w 1256433"/>
                  <a:gd name="connsiteY4" fmla="*/ 0 h 227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433" h="2276759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4" name="Freeform 132"/>
              <p:cNvSpPr/>
              <p:nvPr/>
            </p:nvSpPr>
            <p:spPr>
              <a:xfrm>
                <a:off x="3796092" y="1824364"/>
                <a:ext cx="276249" cy="31754"/>
              </a:xfrm>
              <a:custGeom>
                <a:avLst/>
                <a:gdLst>
                  <a:gd name="connsiteX0" fmla="*/ 0 w 276054"/>
                  <a:gd name="connsiteY0" fmla="*/ 16062 h 32124"/>
                  <a:gd name="connsiteX1" fmla="*/ 4704 w 276054"/>
                  <a:gd name="connsiteY1" fmla="*/ 4704 h 32124"/>
                  <a:gd name="connsiteX2" fmla="*/ 16062 w 276054"/>
                  <a:gd name="connsiteY2" fmla="*/ 0 h 32124"/>
                  <a:gd name="connsiteX3" fmla="*/ 259992 w 276054"/>
                  <a:gd name="connsiteY3" fmla="*/ 0 h 32124"/>
                  <a:gd name="connsiteX4" fmla="*/ 271350 w 276054"/>
                  <a:gd name="connsiteY4" fmla="*/ 4704 h 32124"/>
                  <a:gd name="connsiteX5" fmla="*/ 276054 w 276054"/>
                  <a:gd name="connsiteY5" fmla="*/ 16062 h 32124"/>
                  <a:gd name="connsiteX6" fmla="*/ 276054 w 276054"/>
                  <a:gd name="connsiteY6" fmla="*/ 16062 h 32124"/>
                  <a:gd name="connsiteX7" fmla="*/ 271350 w 276054"/>
                  <a:gd name="connsiteY7" fmla="*/ 27420 h 32124"/>
                  <a:gd name="connsiteX8" fmla="*/ 259992 w 276054"/>
                  <a:gd name="connsiteY8" fmla="*/ 32124 h 32124"/>
                  <a:gd name="connsiteX9" fmla="*/ 16062 w 276054"/>
                  <a:gd name="connsiteY9" fmla="*/ 32124 h 32124"/>
                  <a:gd name="connsiteX10" fmla="*/ 4704 w 276054"/>
                  <a:gd name="connsiteY10" fmla="*/ 27420 h 32124"/>
                  <a:gd name="connsiteX11" fmla="*/ 0 w 276054"/>
                  <a:gd name="connsiteY11" fmla="*/ 16062 h 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5" name="Freeform 133"/>
              <p:cNvSpPr/>
              <p:nvPr/>
            </p:nvSpPr>
            <p:spPr>
              <a:xfrm>
                <a:off x="3911989" y="1703698"/>
                <a:ext cx="46042" cy="47631"/>
              </a:xfrm>
              <a:custGeom>
                <a:avLst/>
                <a:gdLst>
                  <a:gd name="connsiteX0" fmla="*/ 0 w 46804"/>
                  <a:gd name="connsiteY0" fmla="*/ 23829 h 47657"/>
                  <a:gd name="connsiteX1" fmla="*/ 6705 w 46804"/>
                  <a:gd name="connsiteY1" fmla="*/ 7132 h 47657"/>
                  <a:gd name="connsiteX2" fmla="*/ 23402 w 46804"/>
                  <a:gd name="connsiteY2" fmla="*/ 0 h 47657"/>
                  <a:gd name="connsiteX3" fmla="*/ 40099 w 46804"/>
                  <a:gd name="connsiteY3" fmla="*/ 7132 h 47657"/>
                  <a:gd name="connsiteX4" fmla="*/ 46804 w 46804"/>
                  <a:gd name="connsiteY4" fmla="*/ 23829 h 47657"/>
                  <a:gd name="connsiteX5" fmla="*/ 40099 w 46804"/>
                  <a:gd name="connsiteY5" fmla="*/ 40526 h 47657"/>
                  <a:gd name="connsiteX6" fmla="*/ 23402 w 46804"/>
                  <a:gd name="connsiteY6" fmla="*/ 47658 h 47657"/>
                  <a:gd name="connsiteX7" fmla="*/ 6705 w 46804"/>
                  <a:gd name="connsiteY7" fmla="*/ 40526 h 47657"/>
                  <a:gd name="connsiteX8" fmla="*/ 0 w 46804"/>
                  <a:gd name="connsiteY8" fmla="*/ 23829 h 4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6" name="Freeform 134"/>
              <p:cNvSpPr/>
              <p:nvPr/>
            </p:nvSpPr>
            <p:spPr>
              <a:xfrm>
                <a:off x="4293023" y="1562392"/>
                <a:ext cx="198455" cy="39693"/>
              </a:xfrm>
              <a:custGeom>
                <a:avLst/>
                <a:gdLst>
                  <a:gd name="connsiteX0" fmla="*/ 0 w 198758"/>
                  <a:gd name="connsiteY0" fmla="*/ 0 h 40154"/>
                  <a:gd name="connsiteX1" fmla="*/ 198758 w 198758"/>
                  <a:gd name="connsiteY1" fmla="*/ 0 h 40154"/>
                  <a:gd name="connsiteX2" fmla="*/ 198758 w 198758"/>
                  <a:gd name="connsiteY2" fmla="*/ 40154 h 40154"/>
                  <a:gd name="connsiteX3" fmla="*/ 0 w 198758"/>
                  <a:gd name="connsiteY3" fmla="*/ 40154 h 40154"/>
                  <a:gd name="connsiteX4" fmla="*/ 0 w 198758"/>
                  <a:gd name="connsiteY4" fmla="*/ 0 h 4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125" name="Group 95"/>
            <p:cNvGrpSpPr/>
            <p:nvPr/>
          </p:nvGrpSpPr>
          <p:grpSpPr>
            <a:xfrm>
              <a:off x="1624190" y="1752546"/>
              <a:ext cx="1256433" cy="2269279"/>
              <a:chOff x="1624190" y="1624632"/>
              <a:chExt cx="1256433" cy="2269279"/>
            </a:xfrm>
            <a:solidFill>
              <a:schemeClr val="bg1">
                <a:lumMod val="85000"/>
              </a:schemeClr>
            </a:solidFill>
          </p:grpSpPr>
          <p:sp>
            <p:nvSpPr>
              <p:cNvPr id="126" name="Rectangle 125"/>
              <p:cNvSpPr/>
              <p:nvPr/>
            </p:nvSpPr>
            <p:spPr>
              <a:xfrm>
                <a:off x="1624190" y="1624632"/>
                <a:ext cx="1256433" cy="56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624190" y="2191952"/>
                <a:ext cx="1256433" cy="56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624190" y="2759272"/>
                <a:ext cx="1256433" cy="56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624190" y="3326591"/>
                <a:ext cx="1256433" cy="56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</p:grpSp>
      </p:grpSp>
      <p:sp>
        <p:nvSpPr>
          <p:cNvPr id="140" name="Rectangle 139"/>
          <p:cNvSpPr/>
          <p:nvPr/>
        </p:nvSpPr>
        <p:spPr>
          <a:xfrm>
            <a:off x="1622425" y="2583261"/>
            <a:ext cx="1255713" cy="568325"/>
          </a:xfrm>
          <a:prstGeom prst="rect">
            <a:avLst/>
          </a:prstGeom>
          <a:solidFill>
            <a:srgbClr val="E74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41" name="Rectangle 140"/>
          <p:cNvSpPr/>
          <p:nvPr/>
        </p:nvSpPr>
        <p:spPr>
          <a:xfrm>
            <a:off x="1622425" y="3151586"/>
            <a:ext cx="1257554" cy="566737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42" name="Rectangle 141"/>
          <p:cNvSpPr/>
          <p:nvPr/>
        </p:nvSpPr>
        <p:spPr>
          <a:xfrm>
            <a:off x="1622425" y="3718323"/>
            <a:ext cx="1255713" cy="566738"/>
          </a:xfrm>
          <a:prstGeom prst="rect">
            <a:avLst/>
          </a:prstGeom>
          <a:solidFill>
            <a:srgbClr val="FEC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43" name="Rectangle 142"/>
          <p:cNvSpPr/>
          <p:nvPr/>
        </p:nvSpPr>
        <p:spPr>
          <a:xfrm>
            <a:off x="1622425" y="4285061"/>
            <a:ext cx="1255713" cy="5683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44" name="Freeform 117"/>
          <p:cNvSpPr>
            <a:spLocks/>
          </p:cNvSpPr>
          <p:nvPr/>
        </p:nvSpPr>
        <p:spPr bwMode="auto">
          <a:xfrm>
            <a:off x="2114550" y="2732486"/>
            <a:ext cx="271463" cy="269875"/>
          </a:xfrm>
          <a:custGeom>
            <a:avLst/>
            <a:gdLst>
              <a:gd name="T0" fmla="*/ 56 w 57"/>
              <a:gd name="T1" fmla="*/ 51 h 57"/>
              <a:gd name="T2" fmla="*/ 51 w 57"/>
              <a:gd name="T3" fmla="*/ 55 h 57"/>
              <a:gd name="T4" fmla="*/ 43 w 57"/>
              <a:gd name="T5" fmla="*/ 57 h 57"/>
              <a:gd name="T6" fmla="*/ 33 w 57"/>
              <a:gd name="T7" fmla="*/ 54 h 57"/>
              <a:gd name="T8" fmla="*/ 26 w 57"/>
              <a:gd name="T9" fmla="*/ 51 h 57"/>
              <a:gd name="T10" fmla="*/ 7 w 57"/>
              <a:gd name="T11" fmla="*/ 32 h 57"/>
              <a:gd name="T12" fmla="*/ 3 w 57"/>
              <a:gd name="T13" fmla="*/ 25 h 57"/>
              <a:gd name="T14" fmla="*/ 0 w 57"/>
              <a:gd name="T15" fmla="*/ 14 h 57"/>
              <a:gd name="T16" fmla="*/ 3 w 57"/>
              <a:gd name="T17" fmla="*/ 7 h 57"/>
              <a:gd name="T18" fmla="*/ 7 w 57"/>
              <a:gd name="T19" fmla="*/ 2 h 57"/>
              <a:gd name="T20" fmla="*/ 12 w 57"/>
              <a:gd name="T21" fmla="*/ 0 h 57"/>
              <a:gd name="T22" fmla="*/ 13 w 57"/>
              <a:gd name="T23" fmla="*/ 1 h 57"/>
              <a:gd name="T24" fmla="*/ 15 w 57"/>
              <a:gd name="T25" fmla="*/ 4 h 57"/>
              <a:gd name="T26" fmla="*/ 19 w 57"/>
              <a:gd name="T27" fmla="*/ 10 h 57"/>
              <a:gd name="T28" fmla="*/ 21 w 57"/>
              <a:gd name="T29" fmla="*/ 14 h 57"/>
              <a:gd name="T30" fmla="*/ 14 w 57"/>
              <a:gd name="T31" fmla="*/ 22 h 57"/>
              <a:gd name="T32" fmla="*/ 15 w 57"/>
              <a:gd name="T33" fmla="*/ 26 h 57"/>
              <a:gd name="T34" fmla="*/ 32 w 57"/>
              <a:gd name="T35" fmla="*/ 42 h 57"/>
              <a:gd name="T36" fmla="*/ 35 w 57"/>
              <a:gd name="T37" fmla="*/ 44 h 57"/>
              <a:gd name="T38" fmla="*/ 43 w 57"/>
              <a:gd name="T39" fmla="*/ 36 h 57"/>
              <a:gd name="T40" fmla="*/ 47 w 57"/>
              <a:gd name="T41" fmla="*/ 38 h 57"/>
              <a:gd name="T42" fmla="*/ 54 w 57"/>
              <a:gd name="T43" fmla="*/ 42 h 57"/>
              <a:gd name="T44" fmla="*/ 57 w 57"/>
              <a:gd name="T45" fmla="*/ 44 h 57"/>
              <a:gd name="T46" fmla="*/ 57 w 57"/>
              <a:gd name="T47" fmla="*/ 45 h 57"/>
              <a:gd name="T48" fmla="*/ 56 w 57"/>
              <a:gd name="T49" fmla="*/ 51 h 5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"/>
              <a:gd name="T76" fmla="*/ 0 h 57"/>
              <a:gd name="T77" fmla="*/ 57 w 57"/>
              <a:gd name="T78" fmla="*/ 57 h 5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" h="57">
                <a:moveTo>
                  <a:pt x="56" y="51"/>
                </a:moveTo>
                <a:cubicBezTo>
                  <a:pt x="55" y="53"/>
                  <a:pt x="53" y="54"/>
                  <a:pt x="51" y="55"/>
                </a:cubicBezTo>
                <a:cubicBezTo>
                  <a:pt x="49" y="56"/>
                  <a:pt x="46" y="57"/>
                  <a:pt x="43" y="57"/>
                </a:cubicBezTo>
                <a:cubicBezTo>
                  <a:pt x="40" y="57"/>
                  <a:pt x="36" y="55"/>
                  <a:pt x="33" y="54"/>
                </a:cubicBezTo>
                <a:cubicBezTo>
                  <a:pt x="30" y="53"/>
                  <a:pt x="28" y="52"/>
                  <a:pt x="26" y="51"/>
                </a:cubicBezTo>
                <a:cubicBezTo>
                  <a:pt x="19" y="47"/>
                  <a:pt x="11" y="38"/>
                  <a:pt x="7" y="32"/>
                </a:cubicBezTo>
                <a:cubicBezTo>
                  <a:pt x="5" y="29"/>
                  <a:pt x="4" y="27"/>
                  <a:pt x="3" y="25"/>
                </a:cubicBezTo>
                <a:cubicBezTo>
                  <a:pt x="2" y="21"/>
                  <a:pt x="0" y="18"/>
                  <a:pt x="0" y="14"/>
                </a:cubicBezTo>
                <a:cubicBezTo>
                  <a:pt x="0" y="11"/>
                  <a:pt x="1" y="9"/>
                  <a:pt x="3" y="7"/>
                </a:cubicBezTo>
                <a:cubicBezTo>
                  <a:pt x="4" y="5"/>
                  <a:pt x="5" y="3"/>
                  <a:pt x="7" y="2"/>
                </a:cubicBezTo>
                <a:cubicBezTo>
                  <a:pt x="8" y="1"/>
                  <a:pt x="11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4" y="1"/>
                  <a:pt x="15" y="3"/>
                  <a:pt x="15" y="4"/>
                </a:cubicBezTo>
                <a:cubicBezTo>
                  <a:pt x="17" y="6"/>
                  <a:pt x="18" y="8"/>
                  <a:pt x="19" y="10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7"/>
                  <a:pt x="14" y="20"/>
                  <a:pt x="14" y="22"/>
                </a:cubicBezTo>
                <a:cubicBezTo>
                  <a:pt x="14" y="23"/>
                  <a:pt x="15" y="25"/>
                  <a:pt x="15" y="26"/>
                </a:cubicBezTo>
                <a:cubicBezTo>
                  <a:pt x="19" y="33"/>
                  <a:pt x="24" y="38"/>
                  <a:pt x="32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7" y="44"/>
                  <a:pt x="41" y="36"/>
                  <a:pt x="43" y="36"/>
                </a:cubicBezTo>
                <a:cubicBezTo>
                  <a:pt x="45" y="36"/>
                  <a:pt x="46" y="38"/>
                  <a:pt x="47" y="38"/>
                </a:cubicBezTo>
                <a:cubicBezTo>
                  <a:pt x="49" y="40"/>
                  <a:pt x="52" y="41"/>
                  <a:pt x="54" y="42"/>
                </a:cubicBezTo>
                <a:cubicBezTo>
                  <a:pt x="55" y="43"/>
                  <a:pt x="57" y="43"/>
                  <a:pt x="57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7"/>
                  <a:pt x="56" y="49"/>
                  <a:pt x="5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5" name="Freeform 36"/>
          <p:cNvSpPr>
            <a:spLocks noEditPoints="1"/>
          </p:cNvSpPr>
          <p:nvPr/>
        </p:nvSpPr>
        <p:spPr bwMode="auto">
          <a:xfrm>
            <a:off x="2119313" y="3292873"/>
            <a:ext cx="261937" cy="284163"/>
          </a:xfrm>
          <a:custGeom>
            <a:avLst/>
            <a:gdLst>
              <a:gd name="T0" fmla="*/ 55 w 59"/>
              <a:gd name="T1" fmla="*/ 64 h 64"/>
              <a:gd name="T2" fmla="*/ 0 w 59"/>
              <a:gd name="T3" fmla="*/ 59 h 64"/>
              <a:gd name="T4" fmla="*/ 4 w 59"/>
              <a:gd name="T5" fmla="*/ 9 h 64"/>
              <a:gd name="T6" fmla="*/ 9 w 59"/>
              <a:gd name="T7" fmla="*/ 5 h 64"/>
              <a:gd name="T8" fmla="*/ 17 w 59"/>
              <a:gd name="T9" fmla="*/ 0 h 64"/>
              <a:gd name="T10" fmla="*/ 23 w 59"/>
              <a:gd name="T11" fmla="*/ 9 h 64"/>
              <a:gd name="T12" fmla="*/ 36 w 59"/>
              <a:gd name="T13" fmla="*/ 5 h 64"/>
              <a:gd name="T14" fmla="*/ 44 w 59"/>
              <a:gd name="T15" fmla="*/ 0 h 64"/>
              <a:gd name="T16" fmla="*/ 50 w 59"/>
              <a:gd name="T17" fmla="*/ 9 h 64"/>
              <a:gd name="T18" fmla="*/ 59 w 59"/>
              <a:gd name="T19" fmla="*/ 13 h 64"/>
              <a:gd name="T20" fmla="*/ 15 w 59"/>
              <a:gd name="T21" fmla="*/ 33 h 64"/>
              <a:gd name="T22" fmla="*/ 4 w 59"/>
              <a:gd name="T23" fmla="*/ 23 h 64"/>
              <a:gd name="T24" fmla="*/ 15 w 59"/>
              <a:gd name="T25" fmla="*/ 33 h 64"/>
              <a:gd name="T26" fmla="*/ 15 w 59"/>
              <a:gd name="T27" fmla="*/ 35 h 64"/>
              <a:gd name="T28" fmla="*/ 4 w 59"/>
              <a:gd name="T29" fmla="*/ 47 h 64"/>
              <a:gd name="T30" fmla="*/ 15 w 59"/>
              <a:gd name="T31" fmla="*/ 59 h 64"/>
              <a:gd name="T32" fmla="*/ 4 w 59"/>
              <a:gd name="T33" fmla="*/ 49 h 64"/>
              <a:gd name="T34" fmla="*/ 15 w 59"/>
              <a:gd name="T35" fmla="*/ 59 h 64"/>
              <a:gd name="T36" fmla="*/ 17 w 59"/>
              <a:gd name="T37" fmla="*/ 4 h 64"/>
              <a:gd name="T38" fmla="*/ 13 w 59"/>
              <a:gd name="T39" fmla="*/ 5 h 64"/>
              <a:gd name="T40" fmla="*/ 15 w 59"/>
              <a:gd name="T41" fmla="*/ 17 h 64"/>
              <a:gd name="T42" fmla="*/ 18 w 59"/>
              <a:gd name="T43" fmla="*/ 16 h 64"/>
              <a:gd name="T44" fmla="*/ 28 w 59"/>
              <a:gd name="T45" fmla="*/ 33 h 64"/>
              <a:gd name="T46" fmla="*/ 17 w 59"/>
              <a:gd name="T47" fmla="*/ 23 h 64"/>
              <a:gd name="T48" fmla="*/ 28 w 59"/>
              <a:gd name="T49" fmla="*/ 33 h 64"/>
              <a:gd name="T50" fmla="*/ 28 w 59"/>
              <a:gd name="T51" fmla="*/ 35 h 64"/>
              <a:gd name="T52" fmla="*/ 17 w 59"/>
              <a:gd name="T53" fmla="*/ 47 h 64"/>
              <a:gd name="T54" fmla="*/ 28 w 59"/>
              <a:gd name="T55" fmla="*/ 59 h 64"/>
              <a:gd name="T56" fmla="*/ 17 w 59"/>
              <a:gd name="T57" fmla="*/ 49 h 64"/>
              <a:gd name="T58" fmla="*/ 28 w 59"/>
              <a:gd name="T59" fmla="*/ 59 h 64"/>
              <a:gd name="T60" fmla="*/ 42 w 59"/>
              <a:gd name="T61" fmla="*/ 23 h 64"/>
              <a:gd name="T62" fmla="*/ 31 w 59"/>
              <a:gd name="T63" fmla="*/ 33 h 64"/>
              <a:gd name="T64" fmla="*/ 42 w 59"/>
              <a:gd name="T65" fmla="*/ 47 h 64"/>
              <a:gd name="T66" fmla="*/ 31 w 59"/>
              <a:gd name="T67" fmla="*/ 35 h 64"/>
              <a:gd name="T68" fmla="*/ 42 w 59"/>
              <a:gd name="T69" fmla="*/ 47 h 64"/>
              <a:gd name="T70" fmla="*/ 42 w 59"/>
              <a:gd name="T71" fmla="*/ 49 h 64"/>
              <a:gd name="T72" fmla="*/ 31 w 59"/>
              <a:gd name="T73" fmla="*/ 59 h 64"/>
              <a:gd name="T74" fmla="*/ 45 w 59"/>
              <a:gd name="T75" fmla="*/ 5 h 64"/>
              <a:gd name="T76" fmla="*/ 42 w 59"/>
              <a:gd name="T77" fmla="*/ 4 h 64"/>
              <a:gd name="T78" fmla="*/ 41 w 59"/>
              <a:gd name="T79" fmla="*/ 16 h 64"/>
              <a:gd name="T80" fmla="*/ 44 w 59"/>
              <a:gd name="T81" fmla="*/ 17 h 64"/>
              <a:gd name="T82" fmla="*/ 45 w 59"/>
              <a:gd name="T83" fmla="*/ 5 h 64"/>
              <a:gd name="T84" fmla="*/ 55 w 59"/>
              <a:gd name="T85" fmla="*/ 23 h 64"/>
              <a:gd name="T86" fmla="*/ 44 w 59"/>
              <a:gd name="T87" fmla="*/ 33 h 64"/>
              <a:gd name="T88" fmla="*/ 55 w 59"/>
              <a:gd name="T89" fmla="*/ 47 h 64"/>
              <a:gd name="T90" fmla="*/ 44 w 59"/>
              <a:gd name="T91" fmla="*/ 35 h 64"/>
              <a:gd name="T92" fmla="*/ 55 w 59"/>
              <a:gd name="T93" fmla="*/ 47 h 64"/>
              <a:gd name="T94" fmla="*/ 55 w 59"/>
              <a:gd name="T95" fmla="*/ 49 h 64"/>
              <a:gd name="T96" fmla="*/ 44 w 59"/>
              <a:gd name="T97" fmla="*/ 59 h 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9"/>
              <a:gd name="T148" fmla="*/ 0 h 64"/>
              <a:gd name="T149" fmla="*/ 59 w 59"/>
              <a:gd name="T150" fmla="*/ 64 h 6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6" name="Freeform 83"/>
          <p:cNvSpPr>
            <a:spLocks noEditPoints="1"/>
          </p:cNvSpPr>
          <p:nvPr/>
        </p:nvSpPr>
        <p:spPr bwMode="auto">
          <a:xfrm>
            <a:off x="2124075" y="3811986"/>
            <a:ext cx="252413" cy="379412"/>
          </a:xfrm>
          <a:custGeom>
            <a:avLst/>
            <a:gdLst>
              <a:gd name="T0" fmla="*/ 38 w 39"/>
              <a:gd name="T1" fmla="*/ 26 h 58"/>
              <a:gd name="T2" fmla="*/ 24 w 39"/>
              <a:gd name="T3" fmla="*/ 55 h 58"/>
              <a:gd name="T4" fmla="*/ 20 w 39"/>
              <a:gd name="T5" fmla="*/ 58 h 58"/>
              <a:gd name="T6" fmla="*/ 16 w 39"/>
              <a:gd name="T7" fmla="*/ 55 h 58"/>
              <a:gd name="T8" fmla="*/ 2 w 39"/>
              <a:gd name="T9" fmla="*/ 26 h 58"/>
              <a:gd name="T10" fmla="*/ 0 w 39"/>
              <a:gd name="T11" fmla="*/ 19 h 58"/>
              <a:gd name="T12" fmla="*/ 20 w 39"/>
              <a:gd name="T13" fmla="*/ 0 h 58"/>
              <a:gd name="T14" fmla="*/ 39 w 39"/>
              <a:gd name="T15" fmla="*/ 19 h 58"/>
              <a:gd name="T16" fmla="*/ 38 w 39"/>
              <a:gd name="T17" fmla="*/ 26 h 58"/>
              <a:gd name="T18" fmla="*/ 20 w 39"/>
              <a:gd name="T19" fmla="*/ 9 h 58"/>
              <a:gd name="T20" fmla="*/ 10 w 39"/>
              <a:gd name="T21" fmla="*/ 19 h 58"/>
              <a:gd name="T22" fmla="*/ 20 w 39"/>
              <a:gd name="T23" fmla="*/ 29 h 58"/>
              <a:gd name="T24" fmla="*/ 30 w 39"/>
              <a:gd name="T25" fmla="*/ 19 h 58"/>
              <a:gd name="T26" fmla="*/ 20 w 39"/>
              <a:gd name="T27" fmla="*/ 9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"/>
              <a:gd name="T43" fmla="*/ 0 h 58"/>
              <a:gd name="T44" fmla="*/ 39 w 39"/>
              <a:gd name="T45" fmla="*/ 58 h 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7" name="Freeform 63"/>
          <p:cNvSpPr>
            <a:spLocks noEditPoints="1"/>
          </p:cNvSpPr>
          <p:nvPr/>
        </p:nvSpPr>
        <p:spPr bwMode="auto">
          <a:xfrm>
            <a:off x="2065338" y="4434286"/>
            <a:ext cx="371475" cy="269875"/>
          </a:xfrm>
          <a:custGeom>
            <a:avLst/>
            <a:gdLst>
              <a:gd name="T0" fmla="*/ 62 w 78"/>
              <a:gd name="T1" fmla="*/ 57 h 57"/>
              <a:gd name="T2" fmla="*/ 18 w 78"/>
              <a:gd name="T3" fmla="*/ 57 h 57"/>
              <a:gd name="T4" fmla="*/ 0 w 78"/>
              <a:gd name="T5" fmla="*/ 39 h 57"/>
              <a:gd name="T6" fmla="*/ 11 w 78"/>
              <a:gd name="T7" fmla="*/ 23 h 57"/>
              <a:gd name="T8" fmla="*/ 11 w 78"/>
              <a:gd name="T9" fmla="*/ 21 h 57"/>
              <a:gd name="T10" fmla="*/ 31 w 78"/>
              <a:gd name="T11" fmla="*/ 0 h 57"/>
              <a:gd name="T12" fmla="*/ 50 w 78"/>
              <a:gd name="T13" fmla="*/ 13 h 57"/>
              <a:gd name="T14" fmla="*/ 57 w 78"/>
              <a:gd name="T15" fmla="*/ 11 h 57"/>
              <a:gd name="T16" fmla="*/ 67 w 78"/>
              <a:gd name="T17" fmla="*/ 21 h 57"/>
              <a:gd name="T18" fmla="*/ 66 w 78"/>
              <a:gd name="T19" fmla="*/ 27 h 57"/>
              <a:gd name="T20" fmla="*/ 78 w 78"/>
              <a:gd name="T21" fmla="*/ 42 h 57"/>
              <a:gd name="T22" fmla="*/ 62 w 78"/>
              <a:gd name="T23" fmla="*/ 57 h 57"/>
              <a:gd name="T24" fmla="*/ 51 w 78"/>
              <a:gd name="T25" fmla="*/ 31 h 57"/>
              <a:gd name="T26" fmla="*/ 42 w 78"/>
              <a:gd name="T27" fmla="*/ 31 h 57"/>
              <a:gd name="T28" fmla="*/ 42 w 78"/>
              <a:gd name="T29" fmla="*/ 17 h 57"/>
              <a:gd name="T30" fmla="*/ 40 w 78"/>
              <a:gd name="T31" fmla="*/ 16 h 57"/>
              <a:gd name="T32" fmla="*/ 33 w 78"/>
              <a:gd name="T33" fmla="*/ 16 h 57"/>
              <a:gd name="T34" fmla="*/ 31 w 78"/>
              <a:gd name="T35" fmla="*/ 17 h 57"/>
              <a:gd name="T36" fmla="*/ 31 w 78"/>
              <a:gd name="T37" fmla="*/ 31 h 57"/>
              <a:gd name="T38" fmla="*/ 22 w 78"/>
              <a:gd name="T39" fmla="*/ 31 h 57"/>
              <a:gd name="T40" fmla="*/ 21 w 78"/>
              <a:gd name="T41" fmla="*/ 33 h 57"/>
              <a:gd name="T42" fmla="*/ 21 w 78"/>
              <a:gd name="T43" fmla="*/ 34 h 57"/>
              <a:gd name="T44" fmla="*/ 36 w 78"/>
              <a:gd name="T45" fmla="*/ 48 h 57"/>
              <a:gd name="T46" fmla="*/ 36 w 78"/>
              <a:gd name="T47" fmla="*/ 48 h 57"/>
              <a:gd name="T48" fmla="*/ 37 w 78"/>
              <a:gd name="T49" fmla="*/ 48 h 57"/>
              <a:gd name="T50" fmla="*/ 51 w 78"/>
              <a:gd name="T51" fmla="*/ 34 h 57"/>
              <a:gd name="T52" fmla="*/ 52 w 78"/>
              <a:gd name="T53" fmla="*/ 33 h 57"/>
              <a:gd name="T54" fmla="*/ 51 w 78"/>
              <a:gd name="T55" fmla="*/ 31 h 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57"/>
              <a:gd name="T86" fmla="*/ 78 w 78"/>
              <a:gd name="T87" fmla="*/ 57 h 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774999-86C8-4889-84E1-793F18D95786}"/>
              </a:ext>
            </a:extLst>
          </p:cNvPr>
          <p:cNvGrpSpPr/>
          <p:nvPr/>
        </p:nvGrpSpPr>
        <p:grpSpPr>
          <a:xfrm>
            <a:off x="6651499" y="1898138"/>
            <a:ext cx="4552912" cy="634689"/>
            <a:chOff x="6651499" y="1898138"/>
            <a:chExt cx="4552912" cy="634689"/>
          </a:xfrm>
        </p:grpSpPr>
        <p:sp>
          <p:nvSpPr>
            <p:cNvPr id="66" name="TextBox 65"/>
            <p:cNvSpPr txBox="1"/>
            <p:nvPr/>
          </p:nvSpPr>
          <p:spPr>
            <a:xfrm>
              <a:off x="7187187" y="1898138"/>
              <a:ext cx="4017224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latin typeface="Open Sans Light"/>
                  <a:ea typeface="Open Sans" panose="020B0606030504020204" pitchFamily="34" charset="0"/>
                  <a:cs typeface="Calibri Light" panose="020F0302020204030204" pitchFamily="34" charset="0"/>
                </a:rPr>
                <a:t>TIME SHEET AVAILABLE TO SCREEN</a:t>
              </a:r>
              <a:endParaRPr lang="en-US" sz="1200" b="1" dirty="0">
                <a:latin typeface="Open Sans Light"/>
                <a:ea typeface="Open Sans" panose="020B060603050402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87186" y="2101940"/>
              <a:ext cx="370304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dirty="0"/>
                <a:t>You’ll get an email from the system whenever your Member(s) submits a new time sheet for your review.</a:t>
              </a:r>
              <a:endParaRPr lang="ar-EG" sz="1067" dirty="0">
                <a:solidFill>
                  <a:schemeClr val="bg1">
                    <a:lumMod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Freeform 50"/>
            <p:cNvSpPr>
              <a:spLocks/>
            </p:cNvSpPr>
            <p:nvPr/>
          </p:nvSpPr>
          <p:spPr bwMode="auto">
            <a:xfrm>
              <a:off x="6651499" y="2095106"/>
              <a:ext cx="289764" cy="196066"/>
            </a:xfrm>
            <a:custGeom>
              <a:avLst/>
              <a:gdLst>
                <a:gd name="T0" fmla="*/ 261900 w 168"/>
                <a:gd name="T1" fmla="*/ 31750 h 116"/>
                <a:gd name="T2" fmla="*/ 261900 w 168"/>
                <a:gd name="T3" fmla="*/ 31750 h 116"/>
                <a:gd name="T4" fmla="*/ 114981 w 168"/>
                <a:gd name="T5" fmla="*/ 177800 h 116"/>
                <a:gd name="T6" fmla="*/ 102205 w 168"/>
                <a:gd name="T7" fmla="*/ 184150 h 116"/>
                <a:gd name="T8" fmla="*/ 89429 w 168"/>
                <a:gd name="T9" fmla="*/ 177800 h 116"/>
                <a:gd name="T10" fmla="*/ 6388 w 168"/>
                <a:gd name="T11" fmla="*/ 95250 h 116"/>
                <a:gd name="T12" fmla="*/ 0 w 168"/>
                <a:gd name="T13" fmla="*/ 82550 h 116"/>
                <a:gd name="T14" fmla="*/ 19163 w 168"/>
                <a:gd name="T15" fmla="*/ 63500 h 116"/>
                <a:gd name="T16" fmla="*/ 31939 w 168"/>
                <a:gd name="T17" fmla="*/ 69850 h 116"/>
                <a:gd name="T18" fmla="*/ 102205 w 168"/>
                <a:gd name="T19" fmla="*/ 138113 h 116"/>
                <a:gd name="T20" fmla="*/ 236349 w 168"/>
                <a:gd name="T21" fmla="*/ 6350 h 116"/>
                <a:gd name="T22" fmla="*/ 249125 w 168"/>
                <a:gd name="T23" fmla="*/ 0 h 116"/>
                <a:gd name="T24" fmla="*/ 268288 w 168"/>
                <a:gd name="T25" fmla="*/ 19050 h 116"/>
                <a:gd name="T26" fmla="*/ 261900 w 168"/>
                <a:gd name="T27" fmla="*/ 31750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116">
                  <a:moveTo>
                    <a:pt x="164" y="20"/>
                  </a:moveTo>
                  <a:cubicBezTo>
                    <a:pt x="164" y="20"/>
                    <a:pt x="164" y="20"/>
                    <a:pt x="164" y="20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0" y="115"/>
                    <a:pt x="67" y="116"/>
                    <a:pt x="64" y="116"/>
                  </a:cubicBezTo>
                  <a:cubicBezTo>
                    <a:pt x="61" y="116"/>
                    <a:pt x="58" y="115"/>
                    <a:pt x="56" y="11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8"/>
                    <a:pt x="0" y="55"/>
                    <a:pt x="0" y="52"/>
                  </a:cubicBezTo>
                  <a:cubicBezTo>
                    <a:pt x="0" y="45"/>
                    <a:pt x="5" y="40"/>
                    <a:pt x="12" y="40"/>
                  </a:cubicBezTo>
                  <a:cubicBezTo>
                    <a:pt x="15" y="40"/>
                    <a:pt x="18" y="41"/>
                    <a:pt x="20" y="4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50" y="1"/>
                    <a:pt x="153" y="0"/>
                    <a:pt x="156" y="0"/>
                  </a:cubicBezTo>
                  <a:cubicBezTo>
                    <a:pt x="163" y="0"/>
                    <a:pt x="168" y="5"/>
                    <a:pt x="168" y="12"/>
                  </a:cubicBezTo>
                  <a:cubicBezTo>
                    <a:pt x="168" y="15"/>
                    <a:pt x="167" y="18"/>
                    <a:pt x="164" y="2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405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3F4732-F47C-46D6-84F2-FF5DF3A56696}"/>
              </a:ext>
            </a:extLst>
          </p:cNvPr>
          <p:cNvGrpSpPr/>
          <p:nvPr/>
        </p:nvGrpSpPr>
        <p:grpSpPr>
          <a:xfrm>
            <a:off x="6659410" y="2785326"/>
            <a:ext cx="4545001" cy="803966"/>
            <a:chOff x="6659410" y="2916034"/>
            <a:chExt cx="4545001" cy="803966"/>
          </a:xfrm>
        </p:grpSpPr>
        <p:sp>
          <p:nvSpPr>
            <p:cNvPr id="77" name="TextBox 76"/>
            <p:cNvSpPr txBox="1"/>
            <p:nvPr/>
          </p:nvSpPr>
          <p:spPr>
            <a:xfrm>
              <a:off x="7187187" y="2916034"/>
              <a:ext cx="4017224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latin typeface="Open Sans Light"/>
                  <a:ea typeface="Open Sans" panose="020B0606030504020204" pitchFamily="34" charset="0"/>
                  <a:cs typeface="Calibri Light" panose="020F0302020204030204" pitchFamily="34" charset="0"/>
                </a:rPr>
                <a:t>TIME SHEET IS RESUBMITTED</a:t>
              </a:r>
              <a:endParaRPr lang="en-US" sz="1200" b="1" dirty="0">
                <a:latin typeface="Open Sans Light"/>
                <a:ea typeface="Open Sans" panose="020B060603050402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87186" y="3119836"/>
              <a:ext cx="3703048" cy="6001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en-US" sz="1100" dirty="0"/>
                <a:t>You’ll get an email from the system whenever your Member(s) resubmit a sheet you or another member of your team has rejected.</a:t>
              </a:r>
            </a:p>
          </p:txBody>
        </p:sp>
        <p:sp>
          <p:nvSpPr>
            <p:cNvPr id="164" name="Freeform 50"/>
            <p:cNvSpPr>
              <a:spLocks/>
            </p:cNvSpPr>
            <p:nvPr/>
          </p:nvSpPr>
          <p:spPr bwMode="auto">
            <a:xfrm>
              <a:off x="6659410" y="3100446"/>
              <a:ext cx="289764" cy="196066"/>
            </a:xfrm>
            <a:custGeom>
              <a:avLst/>
              <a:gdLst>
                <a:gd name="T0" fmla="*/ 261900 w 168"/>
                <a:gd name="T1" fmla="*/ 31750 h 116"/>
                <a:gd name="T2" fmla="*/ 261900 w 168"/>
                <a:gd name="T3" fmla="*/ 31750 h 116"/>
                <a:gd name="T4" fmla="*/ 114981 w 168"/>
                <a:gd name="T5" fmla="*/ 177800 h 116"/>
                <a:gd name="T6" fmla="*/ 102205 w 168"/>
                <a:gd name="T7" fmla="*/ 184150 h 116"/>
                <a:gd name="T8" fmla="*/ 89429 w 168"/>
                <a:gd name="T9" fmla="*/ 177800 h 116"/>
                <a:gd name="T10" fmla="*/ 6388 w 168"/>
                <a:gd name="T11" fmla="*/ 95250 h 116"/>
                <a:gd name="T12" fmla="*/ 0 w 168"/>
                <a:gd name="T13" fmla="*/ 82550 h 116"/>
                <a:gd name="T14" fmla="*/ 19163 w 168"/>
                <a:gd name="T15" fmla="*/ 63500 h 116"/>
                <a:gd name="T16" fmla="*/ 31939 w 168"/>
                <a:gd name="T17" fmla="*/ 69850 h 116"/>
                <a:gd name="T18" fmla="*/ 102205 w 168"/>
                <a:gd name="T19" fmla="*/ 138113 h 116"/>
                <a:gd name="T20" fmla="*/ 236349 w 168"/>
                <a:gd name="T21" fmla="*/ 6350 h 116"/>
                <a:gd name="T22" fmla="*/ 249125 w 168"/>
                <a:gd name="T23" fmla="*/ 0 h 116"/>
                <a:gd name="T24" fmla="*/ 268288 w 168"/>
                <a:gd name="T25" fmla="*/ 19050 h 116"/>
                <a:gd name="T26" fmla="*/ 261900 w 168"/>
                <a:gd name="T27" fmla="*/ 31750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116">
                  <a:moveTo>
                    <a:pt x="164" y="20"/>
                  </a:moveTo>
                  <a:cubicBezTo>
                    <a:pt x="164" y="20"/>
                    <a:pt x="164" y="20"/>
                    <a:pt x="164" y="20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0" y="115"/>
                    <a:pt x="67" y="116"/>
                    <a:pt x="64" y="116"/>
                  </a:cubicBezTo>
                  <a:cubicBezTo>
                    <a:pt x="61" y="116"/>
                    <a:pt x="58" y="115"/>
                    <a:pt x="56" y="11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8"/>
                    <a:pt x="0" y="55"/>
                    <a:pt x="0" y="52"/>
                  </a:cubicBezTo>
                  <a:cubicBezTo>
                    <a:pt x="0" y="45"/>
                    <a:pt x="5" y="40"/>
                    <a:pt x="12" y="40"/>
                  </a:cubicBezTo>
                  <a:cubicBezTo>
                    <a:pt x="15" y="40"/>
                    <a:pt x="18" y="41"/>
                    <a:pt x="20" y="4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50" y="1"/>
                    <a:pt x="153" y="0"/>
                    <a:pt x="156" y="0"/>
                  </a:cubicBezTo>
                  <a:cubicBezTo>
                    <a:pt x="163" y="0"/>
                    <a:pt x="168" y="5"/>
                    <a:pt x="168" y="12"/>
                  </a:cubicBezTo>
                  <a:cubicBezTo>
                    <a:pt x="168" y="15"/>
                    <a:pt x="167" y="18"/>
                    <a:pt x="164" y="2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405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EB723E-104A-4D1C-80B5-A7EE3756A664}"/>
              </a:ext>
            </a:extLst>
          </p:cNvPr>
          <p:cNvGrpSpPr/>
          <p:nvPr/>
        </p:nvGrpSpPr>
        <p:grpSpPr>
          <a:xfrm>
            <a:off x="6651499" y="3841791"/>
            <a:ext cx="4552912" cy="634689"/>
            <a:chOff x="6651499" y="3853634"/>
            <a:chExt cx="4552912" cy="634689"/>
          </a:xfrm>
        </p:grpSpPr>
        <p:sp>
          <p:nvSpPr>
            <p:cNvPr id="79" name="TextBox 78"/>
            <p:cNvSpPr txBox="1"/>
            <p:nvPr/>
          </p:nvSpPr>
          <p:spPr>
            <a:xfrm>
              <a:off x="7187187" y="3853634"/>
              <a:ext cx="4017224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latin typeface="Open Sans Light"/>
                  <a:ea typeface="Open Sans" panose="020B0606030504020204" pitchFamily="34" charset="0"/>
                  <a:cs typeface="Calibri Light" panose="020F0302020204030204" pitchFamily="34" charset="0"/>
                </a:rPr>
                <a:t>LATE TIME SHEETS</a:t>
              </a:r>
              <a:endParaRPr lang="en-US" sz="1200" b="1" dirty="0">
                <a:latin typeface="Open Sans Light"/>
                <a:ea typeface="Open Sans" panose="020B060603050402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187186" y="4057436"/>
              <a:ext cx="370304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en-US" sz="1100" dirty="0"/>
                <a:t>You’ll get an email/text when sheets are overdue for screening. </a:t>
              </a:r>
            </a:p>
          </p:txBody>
        </p:sp>
        <p:sp>
          <p:nvSpPr>
            <p:cNvPr id="165" name="Freeform 50"/>
            <p:cNvSpPr>
              <a:spLocks/>
            </p:cNvSpPr>
            <p:nvPr/>
          </p:nvSpPr>
          <p:spPr bwMode="auto">
            <a:xfrm>
              <a:off x="6651499" y="4055478"/>
              <a:ext cx="289764" cy="196066"/>
            </a:xfrm>
            <a:custGeom>
              <a:avLst/>
              <a:gdLst>
                <a:gd name="T0" fmla="*/ 261900 w 168"/>
                <a:gd name="T1" fmla="*/ 31750 h 116"/>
                <a:gd name="T2" fmla="*/ 261900 w 168"/>
                <a:gd name="T3" fmla="*/ 31750 h 116"/>
                <a:gd name="T4" fmla="*/ 114981 w 168"/>
                <a:gd name="T5" fmla="*/ 177800 h 116"/>
                <a:gd name="T6" fmla="*/ 102205 w 168"/>
                <a:gd name="T7" fmla="*/ 184150 h 116"/>
                <a:gd name="T8" fmla="*/ 89429 w 168"/>
                <a:gd name="T9" fmla="*/ 177800 h 116"/>
                <a:gd name="T10" fmla="*/ 6388 w 168"/>
                <a:gd name="T11" fmla="*/ 95250 h 116"/>
                <a:gd name="T12" fmla="*/ 0 w 168"/>
                <a:gd name="T13" fmla="*/ 82550 h 116"/>
                <a:gd name="T14" fmla="*/ 19163 w 168"/>
                <a:gd name="T15" fmla="*/ 63500 h 116"/>
                <a:gd name="T16" fmla="*/ 31939 w 168"/>
                <a:gd name="T17" fmla="*/ 69850 h 116"/>
                <a:gd name="T18" fmla="*/ 102205 w 168"/>
                <a:gd name="T19" fmla="*/ 138113 h 116"/>
                <a:gd name="T20" fmla="*/ 236349 w 168"/>
                <a:gd name="T21" fmla="*/ 6350 h 116"/>
                <a:gd name="T22" fmla="*/ 249125 w 168"/>
                <a:gd name="T23" fmla="*/ 0 h 116"/>
                <a:gd name="T24" fmla="*/ 268288 w 168"/>
                <a:gd name="T25" fmla="*/ 19050 h 116"/>
                <a:gd name="T26" fmla="*/ 261900 w 168"/>
                <a:gd name="T27" fmla="*/ 31750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116">
                  <a:moveTo>
                    <a:pt x="164" y="20"/>
                  </a:moveTo>
                  <a:cubicBezTo>
                    <a:pt x="164" y="20"/>
                    <a:pt x="164" y="20"/>
                    <a:pt x="164" y="20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0" y="115"/>
                    <a:pt x="67" y="116"/>
                    <a:pt x="64" y="116"/>
                  </a:cubicBezTo>
                  <a:cubicBezTo>
                    <a:pt x="61" y="116"/>
                    <a:pt x="58" y="115"/>
                    <a:pt x="56" y="11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8"/>
                    <a:pt x="0" y="55"/>
                    <a:pt x="0" y="52"/>
                  </a:cubicBezTo>
                  <a:cubicBezTo>
                    <a:pt x="0" y="45"/>
                    <a:pt x="5" y="40"/>
                    <a:pt x="12" y="40"/>
                  </a:cubicBezTo>
                  <a:cubicBezTo>
                    <a:pt x="15" y="40"/>
                    <a:pt x="18" y="41"/>
                    <a:pt x="20" y="4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50" y="1"/>
                    <a:pt x="153" y="0"/>
                    <a:pt x="156" y="0"/>
                  </a:cubicBezTo>
                  <a:cubicBezTo>
                    <a:pt x="163" y="0"/>
                    <a:pt x="168" y="5"/>
                    <a:pt x="168" y="12"/>
                  </a:cubicBezTo>
                  <a:cubicBezTo>
                    <a:pt x="168" y="15"/>
                    <a:pt x="167" y="18"/>
                    <a:pt x="164" y="2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405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DA49F1-5A26-43B7-AF00-F6DDB77F8822}"/>
              </a:ext>
            </a:extLst>
          </p:cNvPr>
          <p:cNvGrpSpPr/>
          <p:nvPr/>
        </p:nvGrpSpPr>
        <p:grpSpPr>
          <a:xfrm>
            <a:off x="6659410" y="4728980"/>
            <a:ext cx="4545001" cy="634689"/>
            <a:chOff x="6659410" y="4728980"/>
            <a:chExt cx="4545001" cy="634689"/>
          </a:xfrm>
        </p:grpSpPr>
        <p:sp>
          <p:nvSpPr>
            <p:cNvPr id="161" name="TextBox 160"/>
            <p:cNvSpPr txBox="1"/>
            <p:nvPr/>
          </p:nvSpPr>
          <p:spPr>
            <a:xfrm>
              <a:off x="7187187" y="4728980"/>
              <a:ext cx="4017224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latin typeface="Open Sans Light"/>
                  <a:ea typeface="Open Sans" panose="020B0606030504020204" pitchFamily="34" charset="0"/>
                  <a:cs typeface="Calibri Light" panose="020F0302020204030204" pitchFamily="34" charset="0"/>
                </a:rPr>
                <a:t>OTHER COMMUNICATIONS</a:t>
              </a:r>
              <a:endParaRPr lang="en-US" sz="1200" b="1" dirty="0">
                <a:latin typeface="Open Sans Light"/>
                <a:ea typeface="Open Sans" panose="020B060603050402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187186" y="4932782"/>
              <a:ext cx="370304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en-US" sz="1100" dirty="0"/>
                <a:t>Our team will use America Learns to blast out other important communications via email/text. </a:t>
              </a:r>
            </a:p>
          </p:txBody>
        </p:sp>
        <p:sp>
          <p:nvSpPr>
            <p:cNvPr id="169" name="Freeform 50"/>
            <p:cNvSpPr>
              <a:spLocks/>
            </p:cNvSpPr>
            <p:nvPr/>
          </p:nvSpPr>
          <p:spPr bwMode="auto">
            <a:xfrm>
              <a:off x="6659410" y="4907946"/>
              <a:ext cx="289764" cy="196066"/>
            </a:xfrm>
            <a:custGeom>
              <a:avLst/>
              <a:gdLst>
                <a:gd name="T0" fmla="*/ 261900 w 168"/>
                <a:gd name="T1" fmla="*/ 31750 h 116"/>
                <a:gd name="T2" fmla="*/ 261900 w 168"/>
                <a:gd name="T3" fmla="*/ 31750 h 116"/>
                <a:gd name="T4" fmla="*/ 114981 w 168"/>
                <a:gd name="T5" fmla="*/ 177800 h 116"/>
                <a:gd name="T6" fmla="*/ 102205 w 168"/>
                <a:gd name="T7" fmla="*/ 184150 h 116"/>
                <a:gd name="T8" fmla="*/ 89429 w 168"/>
                <a:gd name="T9" fmla="*/ 177800 h 116"/>
                <a:gd name="T10" fmla="*/ 6388 w 168"/>
                <a:gd name="T11" fmla="*/ 95250 h 116"/>
                <a:gd name="T12" fmla="*/ 0 w 168"/>
                <a:gd name="T13" fmla="*/ 82550 h 116"/>
                <a:gd name="T14" fmla="*/ 19163 w 168"/>
                <a:gd name="T15" fmla="*/ 63500 h 116"/>
                <a:gd name="T16" fmla="*/ 31939 w 168"/>
                <a:gd name="T17" fmla="*/ 69850 h 116"/>
                <a:gd name="T18" fmla="*/ 102205 w 168"/>
                <a:gd name="T19" fmla="*/ 138113 h 116"/>
                <a:gd name="T20" fmla="*/ 236349 w 168"/>
                <a:gd name="T21" fmla="*/ 6350 h 116"/>
                <a:gd name="T22" fmla="*/ 249125 w 168"/>
                <a:gd name="T23" fmla="*/ 0 h 116"/>
                <a:gd name="T24" fmla="*/ 268288 w 168"/>
                <a:gd name="T25" fmla="*/ 19050 h 116"/>
                <a:gd name="T26" fmla="*/ 261900 w 168"/>
                <a:gd name="T27" fmla="*/ 31750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116">
                  <a:moveTo>
                    <a:pt x="164" y="20"/>
                  </a:moveTo>
                  <a:cubicBezTo>
                    <a:pt x="164" y="20"/>
                    <a:pt x="164" y="20"/>
                    <a:pt x="164" y="20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0" y="115"/>
                    <a:pt x="67" y="116"/>
                    <a:pt x="64" y="116"/>
                  </a:cubicBezTo>
                  <a:cubicBezTo>
                    <a:pt x="61" y="116"/>
                    <a:pt x="58" y="115"/>
                    <a:pt x="56" y="11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8"/>
                    <a:pt x="0" y="55"/>
                    <a:pt x="0" y="52"/>
                  </a:cubicBezTo>
                  <a:cubicBezTo>
                    <a:pt x="0" y="45"/>
                    <a:pt x="5" y="40"/>
                    <a:pt x="12" y="40"/>
                  </a:cubicBezTo>
                  <a:cubicBezTo>
                    <a:pt x="15" y="40"/>
                    <a:pt x="18" y="41"/>
                    <a:pt x="20" y="4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50" y="1"/>
                    <a:pt x="153" y="0"/>
                    <a:pt x="156" y="0"/>
                  </a:cubicBezTo>
                  <a:cubicBezTo>
                    <a:pt x="163" y="0"/>
                    <a:pt x="168" y="5"/>
                    <a:pt x="168" y="12"/>
                  </a:cubicBezTo>
                  <a:cubicBezTo>
                    <a:pt x="168" y="15"/>
                    <a:pt x="167" y="18"/>
                    <a:pt x="164" y="2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4050"/>
            </a:p>
          </p:txBody>
        </p:sp>
      </p:grpSp>
    </p:spTree>
    <p:extLst>
      <p:ext uri="{BB962C8B-B14F-4D97-AF65-F5344CB8AC3E}">
        <p14:creationId xmlns:p14="http://schemas.microsoft.com/office/powerpoint/2010/main" val="40733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34073"/>
            <a:ext cx="11887201" cy="156966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using </a:t>
            </a:r>
            <a:r>
              <a:rPr lang="en-US" sz="9600" dirty="0">
                <a:solidFill>
                  <a:srgbClr val="38C2D5"/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it</a:t>
            </a:r>
            <a:endParaRPr lang="ar-EG" sz="2800" dirty="0">
              <a:solidFill>
                <a:srgbClr val="38C2D5"/>
              </a:solidFill>
              <a:latin typeface="AvantGarde Md BT" panose="020B0602020202020204" pitchFamily="34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20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633338" y="5723467"/>
            <a:ext cx="1187450" cy="1136650"/>
          </a:xfrm>
          <a:custGeom>
            <a:avLst/>
            <a:gdLst>
              <a:gd name="T0" fmla="*/ 89 w 553"/>
              <a:gd name="T1" fmla="*/ 530 h 530"/>
              <a:gd name="T2" fmla="*/ 0 w 553"/>
              <a:gd name="T3" fmla="*/ 530 h 530"/>
              <a:gd name="T4" fmla="*/ 259 w 553"/>
              <a:gd name="T5" fmla="*/ 310 h 530"/>
              <a:gd name="T6" fmla="*/ 509 w 553"/>
              <a:gd name="T7" fmla="*/ 0 h 530"/>
              <a:gd name="T8" fmla="*/ 553 w 553"/>
              <a:gd name="T9" fmla="*/ 29 h 530"/>
              <a:gd name="T10" fmla="*/ 297 w 553"/>
              <a:gd name="T11" fmla="*/ 347 h 530"/>
              <a:gd name="T12" fmla="*/ 89 w 553"/>
              <a:gd name="T13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3" h="530">
                <a:moveTo>
                  <a:pt x="89" y="530"/>
                </a:moveTo>
                <a:cubicBezTo>
                  <a:pt x="0" y="530"/>
                  <a:pt x="0" y="530"/>
                  <a:pt x="0" y="530"/>
                </a:cubicBezTo>
                <a:cubicBezTo>
                  <a:pt x="92" y="464"/>
                  <a:pt x="179" y="390"/>
                  <a:pt x="259" y="310"/>
                </a:cubicBezTo>
                <a:cubicBezTo>
                  <a:pt x="352" y="215"/>
                  <a:pt x="436" y="111"/>
                  <a:pt x="509" y="0"/>
                </a:cubicBezTo>
                <a:cubicBezTo>
                  <a:pt x="553" y="29"/>
                  <a:pt x="553" y="29"/>
                  <a:pt x="553" y="29"/>
                </a:cubicBezTo>
                <a:cubicBezTo>
                  <a:pt x="479" y="144"/>
                  <a:pt x="393" y="251"/>
                  <a:pt x="297" y="347"/>
                </a:cubicBezTo>
                <a:cubicBezTo>
                  <a:pt x="232" y="413"/>
                  <a:pt x="163" y="474"/>
                  <a:pt x="89" y="5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33338" y="-2117"/>
            <a:ext cx="1132417" cy="1055159"/>
          </a:xfrm>
          <a:custGeom>
            <a:avLst/>
            <a:gdLst>
              <a:gd name="T0" fmla="*/ 0 w 527"/>
              <a:gd name="T1" fmla="*/ 0 h 492"/>
              <a:gd name="T2" fmla="*/ 89 w 527"/>
              <a:gd name="T3" fmla="*/ 0 h 492"/>
              <a:gd name="T4" fmla="*/ 283 w 527"/>
              <a:gd name="T5" fmla="*/ 169 h 492"/>
              <a:gd name="T6" fmla="*/ 527 w 527"/>
              <a:gd name="T7" fmla="*/ 462 h 492"/>
              <a:gd name="T8" fmla="*/ 483 w 527"/>
              <a:gd name="T9" fmla="*/ 492 h 492"/>
              <a:gd name="T10" fmla="*/ 246 w 527"/>
              <a:gd name="T11" fmla="*/ 207 h 492"/>
              <a:gd name="T12" fmla="*/ 0 w 527"/>
              <a:gd name="T13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492">
                <a:moveTo>
                  <a:pt x="0" y="0"/>
                </a:moveTo>
                <a:cubicBezTo>
                  <a:pt x="89" y="0"/>
                  <a:pt x="89" y="0"/>
                  <a:pt x="89" y="0"/>
                </a:cubicBezTo>
                <a:cubicBezTo>
                  <a:pt x="158" y="52"/>
                  <a:pt x="223" y="109"/>
                  <a:pt x="283" y="169"/>
                </a:cubicBezTo>
                <a:cubicBezTo>
                  <a:pt x="374" y="259"/>
                  <a:pt x="455" y="357"/>
                  <a:pt x="527" y="462"/>
                </a:cubicBezTo>
                <a:cubicBezTo>
                  <a:pt x="483" y="492"/>
                  <a:pt x="483" y="492"/>
                  <a:pt x="483" y="492"/>
                </a:cubicBezTo>
                <a:cubicBezTo>
                  <a:pt x="413" y="389"/>
                  <a:pt x="334" y="294"/>
                  <a:pt x="246" y="207"/>
                </a:cubicBezTo>
                <a:cubicBezTo>
                  <a:pt x="170" y="132"/>
                  <a:pt x="88" y="62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838779" y="1258359"/>
            <a:ext cx="632883" cy="1529292"/>
          </a:xfrm>
          <a:custGeom>
            <a:avLst/>
            <a:gdLst>
              <a:gd name="T0" fmla="*/ 46 w 295"/>
              <a:gd name="T1" fmla="*/ 0 h 713"/>
              <a:gd name="T2" fmla="*/ 203 w 295"/>
              <a:gd name="T3" fmla="*/ 341 h 713"/>
              <a:gd name="T4" fmla="*/ 295 w 295"/>
              <a:gd name="T5" fmla="*/ 706 h 713"/>
              <a:gd name="T6" fmla="*/ 242 w 295"/>
              <a:gd name="T7" fmla="*/ 713 h 713"/>
              <a:gd name="T8" fmla="*/ 153 w 295"/>
              <a:gd name="T9" fmla="*/ 359 h 713"/>
              <a:gd name="T10" fmla="*/ 0 w 295"/>
              <a:gd name="T11" fmla="*/ 26 h 713"/>
              <a:gd name="T12" fmla="*/ 46 w 295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5" h="713">
                <a:moveTo>
                  <a:pt x="46" y="0"/>
                </a:moveTo>
                <a:cubicBezTo>
                  <a:pt x="109" y="109"/>
                  <a:pt x="162" y="223"/>
                  <a:pt x="203" y="341"/>
                </a:cubicBezTo>
                <a:cubicBezTo>
                  <a:pt x="245" y="459"/>
                  <a:pt x="276" y="581"/>
                  <a:pt x="295" y="706"/>
                </a:cubicBezTo>
                <a:cubicBezTo>
                  <a:pt x="242" y="713"/>
                  <a:pt x="242" y="713"/>
                  <a:pt x="242" y="713"/>
                </a:cubicBezTo>
                <a:cubicBezTo>
                  <a:pt x="224" y="592"/>
                  <a:pt x="194" y="474"/>
                  <a:pt x="153" y="359"/>
                </a:cubicBezTo>
                <a:cubicBezTo>
                  <a:pt x="112" y="244"/>
                  <a:pt x="61" y="132"/>
                  <a:pt x="0" y="26"/>
                </a:cubicBezTo>
                <a:lnTo>
                  <a:pt x="46" y="0"/>
                </a:lnTo>
                <a:close/>
              </a:path>
            </a:pathLst>
          </a:custGeom>
          <a:solidFill>
            <a:srgbClr val="E74D6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336196" y="2826809"/>
            <a:ext cx="185209" cy="1395942"/>
          </a:xfrm>
          <a:custGeom>
            <a:avLst/>
            <a:gdLst>
              <a:gd name="T0" fmla="*/ 67 w 86"/>
              <a:gd name="T1" fmla="*/ 0 h 651"/>
              <a:gd name="T2" fmla="*/ 81 w 86"/>
              <a:gd name="T3" fmla="*/ 140 h 651"/>
              <a:gd name="T4" fmla="*/ 86 w 86"/>
              <a:gd name="T5" fmla="*/ 281 h 651"/>
              <a:gd name="T6" fmla="*/ 78 w 86"/>
              <a:gd name="T7" fmla="*/ 467 h 651"/>
              <a:gd name="T8" fmla="*/ 52 w 86"/>
              <a:gd name="T9" fmla="*/ 651 h 651"/>
              <a:gd name="T10" fmla="*/ 0 w 86"/>
              <a:gd name="T11" fmla="*/ 641 h 651"/>
              <a:gd name="T12" fmla="*/ 25 w 86"/>
              <a:gd name="T13" fmla="*/ 462 h 651"/>
              <a:gd name="T14" fmla="*/ 33 w 86"/>
              <a:gd name="T15" fmla="*/ 281 h 651"/>
              <a:gd name="T16" fmla="*/ 28 w 86"/>
              <a:gd name="T17" fmla="*/ 144 h 651"/>
              <a:gd name="T18" fmla="*/ 14 w 86"/>
              <a:gd name="T19" fmla="*/ 7 h 651"/>
              <a:gd name="T20" fmla="*/ 67 w 86"/>
              <a:gd name="T21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" h="651">
                <a:moveTo>
                  <a:pt x="67" y="0"/>
                </a:moveTo>
                <a:cubicBezTo>
                  <a:pt x="73" y="46"/>
                  <a:pt x="78" y="93"/>
                  <a:pt x="81" y="140"/>
                </a:cubicBezTo>
                <a:cubicBezTo>
                  <a:pt x="85" y="187"/>
                  <a:pt x="86" y="234"/>
                  <a:pt x="86" y="281"/>
                </a:cubicBezTo>
                <a:cubicBezTo>
                  <a:pt x="86" y="342"/>
                  <a:pt x="83" y="404"/>
                  <a:pt x="78" y="467"/>
                </a:cubicBezTo>
                <a:cubicBezTo>
                  <a:pt x="72" y="529"/>
                  <a:pt x="63" y="590"/>
                  <a:pt x="52" y="651"/>
                </a:cubicBezTo>
                <a:cubicBezTo>
                  <a:pt x="0" y="641"/>
                  <a:pt x="0" y="641"/>
                  <a:pt x="0" y="641"/>
                </a:cubicBezTo>
                <a:cubicBezTo>
                  <a:pt x="11" y="582"/>
                  <a:pt x="19" y="522"/>
                  <a:pt x="25" y="462"/>
                </a:cubicBezTo>
                <a:cubicBezTo>
                  <a:pt x="30" y="403"/>
                  <a:pt x="33" y="342"/>
                  <a:pt x="33" y="281"/>
                </a:cubicBezTo>
                <a:cubicBezTo>
                  <a:pt x="33" y="235"/>
                  <a:pt x="31" y="189"/>
                  <a:pt x="28" y="144"/>
                </a:cubicBezTo>
                <a:cubicBezTo>
                  <a:pt x="25" y="98"/>
                  <a:pt x="20" y="52"/>
                  <a:pt x="14" y="7"/>
                </a:cubicBezTo>
                <a:lnTo>
                  <a:pt x="67" y="0"/>
                </a:lnTo>
                <a:close/>
              </a:path>
            </a:pathLst>
          </a:custGeom>
          <a:solidFill>
            <a:srgbClr val="38C2D5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99621" y="4214284"/>
            <a:ext cx="646642" cy="1450975"/>
          </a:xfrm>
          <a:custGeom>
            <a:avLst/>
            <a:gdLst>
              <a:gd name="T0" fmla="*/ 301 w 301"/>
              <a:gd name="T1" fmla="*/ 10 h 677"/>
              <a:gd name="T2" fmla="*/ 203 w 301"/>
              <a:gd name="T3" fmla="*/ 355 h 677"/>
              <a:gd name="T4" fmla="*/ 45 w 301"/>
              <a:gd name="T5" fmla="*/ 677 h 677"/>
              <a:gd name="T6" fmla="*/ 0 w 301"/>
              <a:gd name="T7" fmla="*/ 650 h 677"/>
              <a:gd name="T8" fmla="*/ 153 w 301"/>
              <a:gd name="T9" fmla="*/ 336 h 677"/>
              <a:gd name="T10" fmla="*/ 249 w 301"/>
              <a:gd name="T11" fmla="*/ 0 h 677"/>
              <a:gd name="T12" fmla="*/ 301 w 301"/>
              <a:gd name="T13" fmla="*/ 10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" h="677">
                <a:moveTo>
                  <a:pt x="301" y="10"/>
                </a:moveTo>
                <a:cubicBezTo>
                  <a:pt x="279" y="128"/>
                  <a:pt x="246" y="243"/>
                  <a:pt x="203" y="355"/>
                </a:cubicBezTo>
                <a:cubicBezTo>
                  <a:pt x="160" y="467"/>
                  <a:pt x="108" y="574"/>
                  <a:pt x="45" y="677"/>
                </a:cubicBezTo>
                <a:cubicBezTo>
                  <a:pt x="0" y="650"/>
                  <a:pt x="0" y="650"/>
                  <a:pt x="0" y="650"/>
                </a:cubicBezTo>
                <a:cubicBezTo>
                  <a:pt x="60" y="550"/>
                  <a:pt x="112" y="445"/>
                  <a:pt x="153" y="336"/>
                </a:cubicBezTo>
                <a:cubicBezTo>
                  <a:pt x="195" y="227"/>
                  <a:pt x="227" y="115"/>
                  <a:pt x="249" y="0"/>
                </a:cubicBezTo>
                <a:lnTo>
                  <a:pt x="301" y="10"/>
                </a:lnTo>
                <a:close/>
              </a:path>
            </a:pathLst>
          </a:custGeom>
          <a:solidFill>
            <a:srgbClr val="FEC440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294796" y="658284"/>
            <a:ext cx="1013883" cy="1013883"/>
          </a:xfrm>
          <a:prstGeom prst="ellipse">
            <a:avLst/>
          </a:prstGeom>
          <a:solidFill>
            <a:srgbClr val="E74D6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878995" y="2168525"/>
            <a:ext cx="1016000" cy="1011767"/>
          </a:xfrm>
          <a:prstGeom prst="ellipse">
            <a:avLst/>
          </a:prstGeom>
          <a:solidFill>
            <a:srgbClr val="38C2D5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878995" y="3677709"/>
            <a:ext cx="1016000" cy="1011767"/>
          </a:xfrm>
          <a:prstGeom prst="ellipse">
            <a:avLst/>
          </a:prstGeom>
          <a:solidFill>
            <a:srgbClr val="FEC440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348771" y="5185834"/>
            <a:ext cx="1013883" cy="101388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206021" y="2584450"/>
            <a:ext cx="19050" cy="109009"/>
          </a:xfrm>
          <a:custGeom>
            <a:avLst/>
            <a:gdLst>
              <a:gd name="T0" fmla="*/ 0 w 9"/>
              <a:gd name="T1" fmla="*/ 5 h 51"/>
              <a:gd name="T2" fmla="*/ 0 w 9"/>
              <a:gd name="T3" fmla="*/ 46 h 51"/>
              <a:gd name="T4" fmla="*/ 5 w 9"/>
              <a:gd name="T5" fmla="*/ 51 h 51"/>
              <a:gd name="T6" fmla="*/ 9 w 9"/>
              <a:gd name="T7" fmla="*/ 46 h 51"/>
              <a:gd name="T8" fmla="*/ 9 w 9"/>
              <a:gd name="T9" fmla="*/ 5 h 51"/>
              <a:gd name="T10" fmla="*/ 5 w 9"/>
              <a:gd name="T11" fmla="*/ 0 h 51"/>
              <a:gd name="T12" fmla="*/ 0 w 9"/>
              <a:gd name="T13" fmla="*/ 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1">
                <a:moveTo>
                  <a:pt x="0" y="5"/>
                </a:moveTo>
                <a:cubicBezTo>
                  <a:pt x="0" y="46"/>
                  <a:pt x="0" y="46"/>
                  <a:pt x="0" y="46"/>
                </a:cubicBezTo>
                <a:cubicBezTo>
                  <a:pt x="0" y="48"/>
                  <a:pt x="2" y="51"/>
                  <a:pt x="5" y="51"/>
                </a:cubicBezTo>
                <a:cubicBezTo>
                  <a:pt x="7" y="51"/>
                  <a:pt x="9" y="48"/>
                  <a:pt x="9" y="4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5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263979" y="2689225"/>
            <a:ext cx="191559" cy="190500"/>
          </a:xfrm>
          <a:prstGeom prst="ellipse">
            <a:avLst/>
          </a:prstGeom>
          <a:solidFill>
            <a:srgbClr val="E74D6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63979" y="3113617"/>
            <a:ext cx="191559" cy="188383"/>
          </a:xfrm>
          <a:prstGeom prst="ellipse">
            <a:avLst/>
          </a:prstGeom>
          <a:solidFill>
            <a:srgbClr val="38C2D5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3979" y="3535892"/>
            <a:ext cx="191559" cy="191559"/>
          </a:xfrm>
          <a:prstGeom prst="ellipse">
            <a:avLst/>
          </a:prstGeom>
          <a:solidFill>
            <a:srgbClr val="FEC440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263979" y="3959225"/>
            <a:ext cx="191559" cy="1905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47453" y="704894"/>
            <a:ext cx="4018558" cy="37965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/>
            <a:r>
              <a: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TO BE CONVENIENT</a:t>
            </a:r>
            <a:endParaRPr lang="ar-EG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51066" y="880925"/>
            <a:ext cx="3514945" cy="3132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ANYWHERE THERE’S AN INTERNET CONNECTION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78675" y="724225"/>
            <a:ext cx="57907" cy="458144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39457" y="1011705"/>
            <a:ext cx="12116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rgbClr val="E74D6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COMPUTERS</a:t>
            </a:r>
            <a:endParaRPr lang="id-ID" sz="1333" b="1" dirty="0">
              <a:solidFill>
                <a:srgbClr val="E74D6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47734" y="5645648"/>
            <a:ext cx="222939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bg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EASY TO USE ANYWHERE</a:t>
            </a:r>
            <a:endParaRPr lang="id-ID" sz="1333" b="1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91932" y="2638954"/>
            <a:ext cx="150855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rgbClr val="38C2D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SMART PHONES</a:t>
            </a:r>
            <a:endParaRPr lang="id-ID" sz="1333" b="1" dirty="0">
              <a:solidFill>
                <a:srgbClr val="38C2D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5343" y="4034865"/>
            <a:ext cx="87793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rgbClr val="FEC4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TABLETS</a:t>
            </a:r>
            <a:endParaRPr lang="id-ID" sz="1333" b="1" dirty="0">
              <a:solidFill>
                <a:srgbClr val="FEC44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2" name="Freeform 88"/>
          <p:cNvSpPr>
            <a:spLocks noEditPoints="1"/>
          </p:cNvSpPr>
          <p:nvPr/>
        </p:nvSpPr>
        <p:spPr bwMode="auto">
          <a:xfrm>
            <a:off x="2192760" y="2311403"/>
            <a:ext cx="406557" cy="691443"/>
          </a:xfrm>
          <a:custGeom>
            <a:avLst/>
            <a:gdLst>
              <a:gd name="T0" fmla="*/ 198297 w 136"/>
              <a:gd name="T1" fmla="*/ 369887 h 232"/>
              <a:gd name="T2" fmla="*/ 19190 w 136"/>
              <a:gd name="T3" fmla="*/ 369887 h 232"/>
              <a:gd name="T4" fmla="*/ 0 w 136"/>
              <a:gd name="T5" fmla="*/ 350755 h 232"/>
              <a:gd name="T6" fmla="*/ 0 w 136"/>
              <a:gd name="T7" fmla="*/ 19132 h 232"/>
              <a:gd name="T8" fmla="*/ 19190 w 136"/>
              <a:gd name="T9" fmla="*/ 0 h 232"/>
              <a:gd name="T10" fmla="*/ 198297 w 136"/>
              <a:gd name="T11" fmla="*/ 0 h 232"/>
              <a:gd name="T12" fmla="*/ 217487 w 136"/>
              <a:gd name="T13" fmla="*/ 19132 h 232"/>
              <a:gd name="T14" fmla="*/ 217487 w 136"/>
              <a:gd name="T15" fmla="*/ 350755 h 232"/>
              <a:gd name="T16" fmla="*/ 198297 w 136"/>
              <a:gd name="T17" fmla="*/ 369887 h 232"/>
              <a:gd name="T18" fmla="*/ 108744 w 136"/>
              <a:gd name="T19" fmla="*/ 350755 h 232"/>
              <a:gd name="T20" fmla="*/ 121537 w 136"/>
              <a:gd name="T21" fmla="*/ 338000 h 232"/>
              <a:gd name="T22" fmla="*/ 108744 w 136"/>
              <a:gd name="T23" fmla="*/ 325245 h 232"/>
              <a:gd name="T24" fmla="*/ 95950 w 136"/>
              <a:gd name="T25" fmla="*/ 338000 h 232"/>
              <a:gd name="T26" fmla="*/ 108744 w 136"/>
              <a:gd name="T27" fmla="*/ 350755 h 232"/>
              <a:gd name="T28" fmla="*/ 198297 w 136"/>
              <a:gd name="T29" fmla="*/ 38264 h 232"/>
              <a:gd name="T30" fmla="*/ 191900 w 136"/>
              <a:gd name="T31" fmla="*/ 38264 h 232"/>
              <a:gd name="T32" fmla="*/ 25587 w 136"/>
              <a:gd name="T33" fmla="*/ 38264 h 232"/>
              <a:gd name="T34" fmla="*/ 19190 w 136"/>
              <a:gd name="T35" fmla="*/ 38264 h 232"/>
              <a:gd name="T36" fmla="*/ 19190 w 136"/>
              <a:gd name="T37" fmla="*/ 306113 h 232"/>
              <a:gd name="T38" fmla="*/ 25587 w 136"/>
              <a:gd name="T39" fmla="*/ 306113 h 232"/>
              <a:gd name="T40" fmla="*/ 191900 w 136"/>
              <a:gd name="T41" fmla="*/ 306113 h 232"/>
              <a:gd name="T42" fmla="*/ 198297 w 136"/>
              <a:gd name="T43" fmla="*/ 306113 h 232"/>
              <a:gd name="T44" fmla="*/ 198297 w 136"/>
              <a:gd name="T45" fmla="*/ 38264 h 2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6" h="232">
                <a:moveTo>
                  <a:pt x="12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6" y="227"/>
                  <a:pt x="131" y="232"/>
                  <a:pt x="124" y="232"/>
                </a:cubicBezTo>
                <a:moveTo>
                  <a:pt x="68" y="220"/>
                </a:moveTo>
                <a:cubicBezTo>
                  <a:pt x="72" y="220"/>
                  <a:pt x="76" y="216"/>
                  <a:pt x="76" y="212"/>
                </a:cubicBezTo>
                <a:cubicBezTo>
                  <a:pt x="76" y="208"/>
                  <a:pt x="72" y="204"/>
                  <a:pt x="68" y="204"/>
                </a:cubicBezTo>
                <a:cubicBezTo>
                  <a:pt x="64" y="204"/>
                  <a:pt x="60" y="208"/>
                  <a:pt x="60" y="212"/>
                </a:cubicBezTo>
                <a:cubicBezTo>
                  <a:pt x="60" y="216"/>
                  <a:pt x="64" y="220"/>
                  <a:pt x="68" y="220"/>
                </a:cubicBezTo>
                <a:moveTo>
                  <a:pt x="1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4" y="192"/>
                  <a:pt x="124" y="192"/>
                  <a:pt x="124" y="192"/>
                </a:cubicBezTo>
                <a:lnTo>
                  <a:pt x="124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sp>
        <p:nvSpPr>
          <p:cNvPr id="63" name="Freeform 87"/>
          <p:cNvSpPr>
            <a:spLocks noEditPoints="1"/>
          </p:cNvSpPr>
          <p:nvPr/>
        </p:nvSpPr>
        <p:spPr bwMode="auto">
          <a:xfrm>
            <a:off x="2093139" y="3831880"/>
            <a:ext cx="596483" cy="691443"/>
          </a:xfrm>
          <a:custGeom>
            <a:avLst/>
            <a:gdLst>
              <a:gd name="T0" fmla="*/ 299943 w 200"/>
              <a:gd name="T1" fmla="*/ 369887 h 232"/>
              <a:gd name="T2" fmla="*/ 19145 w 200"/>
              <a:gd name="T3" fmla="*/ 369887 h 232"/>
              <a:gd name="T4" fmla="*/ 0 w 200"/>
              <a:gd name="T5" fmla="*/ 350755 h 232"/>
              <a:gd name="T6" fmla="*/ 0 w 200"/>
              <a:gd name="T7" fmla="*/ 19132 h 232"/>
              <a:gd name="T8" fmla="*/ 19145 w 200"/>
              <a:gd name="T9" fmla="*/ 0 h 232"/>
              <a:gd name="T10" fmla="*/ 299943 w 200"/>
              <a:gd name="T11" fmla="*/ 0 h 232"/>
              <a:gd name="T12" fmla="*/ 319088 w 200"/>
              <a:gd name="T13" fmla="*/ 19132 h 232"/>
              <a:gd name="T14" fmla="*/ 319088 w 200"/>
              <a:gd name="T15" fmla="*/ 350755 h 232"/>
              <a:gd name="T16" fmla="*/ 299943 w 200"/>
              <a:gd name="T17" fmla="*/ 369887 h 232"/>
              <a:gd name="T18" fmla="*/ 159544 w 200"/>
              <a:gd name="T19" fmla="*/ 357132 h 232"/>
              <a:gd name="T20" fmla="*/ 172308 w 200"/>
              <a:gd name="T21" fmla="*/ 344378 h 232"/>
              <a:gd name="T22" fmla="*/ 159544 w 200"/>
              <a:gd name="T23" fmla="*/ 331623 h 232"/>
              <a:gd name="T24" fmla="*/ 146780 w 200"/>
              <a:gd name="T25" fmla="*/ 344378 h 232"/>
              <a:gd name="T26" fmla="*/ 159544 w 200"/>
              <a:gd name="T27" fmla="*/ 357132 h 232"/>
              <a:gd name="T28" fmla="*/ 280797 w 200"/>
              <a:gd name="T29" fmla="*/ 38264 h 232"/>
              <a:gd name="T30" fmla="*/ 38291 w 200"/>
              <a:gd name="T31" fmla="*/ 38264 h 232"/>
              <a:gd name="T32" fmla="*/ 38291 w 200"/>
              <a:gd name="T33" fmla="*/ 318868 h 232"/>
              <a:gd name="T34" fmla="*/ 280797 w 200"/>
              <a:gd name="T35" fmla="*/ 318868 h 232"/>
              <a:gd name="T36" fmla="*/ 280797 w 200"/>
              <a:gd name="T37" fmla="*/ 38264 h 2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0" h="232">
                <a:moveTo>
                  <a:pt x="188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5" y="0"/>
                  <a:pt x="200" y="5"/>
                  <a:pt x="200" y="12"/>
                </a:cubicBezTo>
                <a:cubicBezTo>
                  <a:pt x="200" y="220"/>
                  <a:pt x="200" y="220"/>
                  <a:pt x="200" y="220"/>
                </a:cubicBezTo>
                <a:cubicBezTo>
                  <a:pt x="200" y="227"/>
                  <a:pt x="195" y="232"/>
                  <a:pt x="188" y="232"/>
                </a:cubicBezTo>
                <a:moveTo>
                  <a:pt x="100" y="224"/>
                </a:moveTo>
                <a:cubicBezTo>
                  <a:pt x="104" y="224"/>
                  <a:pt x="108" y="220"/>
                  <a:pt x="108" y="216"/>
                </a:cubicBezTo>
                <a:cubicBezTo>
                  <a:pt x="108" y="212"/>
                  <a:pt x="104" y="208"/>
                  <a:pt x="100" y="208"/>
                </a:cubicBezTo>
                <a:cubicBezTo>
                  <a:pt x="96" y="208"/>
                  <a:pt x="92" y="212"/>
                  <a:pt x="92" y="216"/>
                </a:cubicBezTo>
                <a:cubicBezTo>
                  <a:pt x="92" y="220"/>
                  <a:pt x="96" y="224"/>
                  <a:pt x="100" y="224"/>
                </a:cubicBezTo>
                <a:moveTo>
                  <a:pt x="176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176" y="200"/>
                  <a:pt x="176" y="200"/>
                  <a:pt x="176" y="200"/>
                </a:cubicBezTo>
                <a:lnTo>
                  <a:pt x="17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sp>
        <p:nvSpPr>
          <p:cNvPr id="64" name="Freeform 85"/>
          <p:cNvSpPr>
            <a:spLocks noEditPoints="1"/>
          </p:cNvSpPr>
          <p:nvPr/>
        </p:nvSpPr>
        <p:spPr bwMode="auto">
          <a:xfrm>
            <a:off x="1428542" y="856778"/>
            <a:ext cx="738924" cy="670671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sp>
        <p:nvSpPr>
          <p:cNvPr id="65" name="Freeform 43"/>
          <p:cNvSpPr>
            <a:spLocks noChangeArrowheads="1"/>
          </p:cNvSpPr>
          <p:nvPr/>
        </p:nvSpPr>
        <p:spPr bwMode="auto">
          <a:xfrm>
            <a:off x="1736007" y="5518013"/>
            <a:ext cx="339722" cy="349523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27569 h 382"/>
              <a:gd name="T6" fmla="*/ 141198 w 373"/>
              <a:gd name="T7" fmla="*/ 169418 h 382"/>
              <a:gd name="T8" fmla="*/ 164657 w 373"/>
              <a:gd name="T9" fmla="*/ 169418 h 382"/>
              <a:gd name="T10" fmla="*/ 0 w 373"/>
              <a:gd name="T11" fmla="*/ 0 h 382"/>
              <a:gd name="T12" fmla="*/ 0 w 373"/>
              <a:gd name="T13" fmla="*/ 51137 h 382"/>
              <a:gd name="T14" fmla="*/ 0 w 373"/>
              <a:gd name="T15" fmla="*/ 51137 h 382"/>
              <a:gd name="T16" fmla="*/ 0 w 373"/>
              <a:gd name="T17" fmla="*/ 78706 h 382"/>
              <a:gd name="T18" fmla="*/ 86755 w 373"/>
              <a:gd name="T19" fmla="*/ 169418 h 382"/>
              <a:gd name="T20" fmla="*/ 114198 w 373"/>
              <a:gd name="T21" fmla="*/ 169418 h 382"/>
              <a:gd name="T22" fmla="*/ 0 w 373"/>
              <a:gd name="T23" fmla="*/ 51137 h 382"/>
              <a:gd name="T24" fmla="*/ 23902 w 373"/>
              <a:gd name="T25" fmla="*/ 118282 h 382"/>
              <a:gd name="T26" fmla="*/ 23902 w 373"/>
              <a:gd name="T27" fmla="*/ 118282 h 382"/>
              <a:gd name="T28" fmla="*/ 0 w 373"/>
              <a:gd name="T29" fmla="*/ 141849 h 382"/>
              <a:gd name="T30" fmla="*/ 23902 w 373"/>
              <a:gd name="T31" fmla="*/ 169418 h 382"/>
              <a:gd name="T32" fmla="*/ 47361 w 373"/>
              <a:gd name="T33" fmla="*/ 141849 h 382"/>
              <a:gd name="T34" fmla="*/ 23902 w 373"/>
              <a:gd name="T35" fmla="*/ 118282 h 3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51435" tIns="25718" rIns="51435" bIns="25718" anchor="ctr"/>
          <a:lstStyle/>
          <a:p>
            <a:endParaRPr lang="en-US" sz="4050"/>
          </a:p>
        </p:txBody>
      </p:sp>
      <p:grpSp>
        <p:nvGrpSpPr>
          <p:cNvPr id="76" name="Group 75"/>
          <p:cNvGrpSpPr/>
          <p:nvPr/>
        </p:nvGrpSpPr>
        <p:grpSpPr>
          <a:xfrm>
            <a:off x="5276811" y="1527449"/>
            <a:ext cx="6579215" cy="5151303"/>
            <a:chOff x="9486007" y="2506477"/>
            <a:chExt cx="7465492" cy="5845228"/>
          </a:xfrm>
        </p:grpSpPr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9486007" y="6650997"/>
              <a:ext cx="7465492" cy="528599"/>
            </a:xfrm>
            <a:custGeom>
              <a:avLst/>
              <a:gdLst>
                <a:gd name="T0" fmla="*/ 0 w 822"/>
                <a:gd name="T1" fmla="*/ 0 h 58"/>
                <a:gd name="T2" fmla="*/ 0 w 822"/>
                <a:gd name="T3" fmla="*/ 39 h 58"/>
                <a:gd name="T4" fmla="*/ 19 w 822"/>
                <a:gd name="T5" fmla="*/ 58 h 58"/>
                <a:gd name="T6" fmla="*/ 803 w 822"/>
                <a:gd name="T7" fmla="*/ 58 h 58"/>
                <a:gd name="T8" fmla="*/ 822 w 822"/>
                <a:gd name="T9" fmla="*/ 39 h 58"/>
                <a:gd name="T10" fmla="*/ 822 w 822"/>
                <a:gd name="T11" fmla="*/ 0 h 58"/>
                <a:gd name="T12" fmla="*/ 0 w 822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2" h="58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49"/>
                    <a:pt x="9" y="58"/>
                    <a:pt x="19" y="58"/>
                  </a:cubicBezTo>
                  <a:cubicBezTo>
                    <a:pt x="803" y="58"/>
                    <a:pt x="803" y="58"/>
                    <a:pt x="803" y="58"/>
                  </a:cubicBezTo>
                  <a:cubicBezTo>
                    <a:pt x="813" y="58"/>
                    <a:pt x="822" y="49"/>
                    <a:pt x="822" y="39"/>
                  </a:cubicBezTo>
                  <a:cubicBezTo>
                    <a:pt x="822" y="0"/>
                    <a:pt x="822" y="0"/>
                    <a:pt x="8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9486007" y="2506477"/>
              <a:ext cx="7465492" cy="4144520"/>
            </a:xfrm>
            <a:custGeom>
              <a:avLst/>
              <a:gdLst>
                <a:gd name="T0" fmla="*/ 822 w 822"/>
                <a:gd name="T1" fmla="*/ 20 h 456"/>
                <a:gd name="T2" fmla="*/ 803 w 822"/>
                <a:gd name="T3" fmla="*/ 0 h 456"/>
                <a:gd name="T4" fmla="*/ 19 w 822"/>
                <a:gd name="T5" fmla="*/ 0 h 456"/>
                <a:gd name="T6" fmla="*/ 0 w 822"/>
                <a:gd name="T7" fmla="*/ 20 h 456"/>
                <a:gd name="T8" fmla="*/ 0 w 822"/>
                <a:gd name="T9" fmla="*/ 456 h 456"/>
                <a:gd name="T10" fmla="*/ 822 w 822"/>
                <a:gd name="T11" fmla="*/ 456 h 456"/>
                <a:gd name="T12" fmla="*/ 822 w 822"/>
                <a:gd name="T13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2" h="456">
                  <a:moveTo>
                    <a:pt x="822" y="20"/>
                  </a:moveTo>
                  <a:cubicBezTo>
                    <a:pt x="822" y="9"/>
                    <a:pt x="813" y="0"/>
                    <a:pt x="80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822" y="456"/>
                    <a:pt x="822" y="456"/>
                    <a:pt x="822" y="456"/>
                  </a:cubicBezTo>
                  <a:lnTo>
                    <a:pt x="822" y="2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13082773" y="6804214"/>
              <a:ext cx="271960" cy="264299"/>
            </a:xfrm>
            <a:prstGeom prst="ellipse">
              <a:avLst/>
            </a:prstGeom>
            <a:solidFill>
              <a:srgbClr val="354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769458" y="2789928"/>
              <a:ext cx="6898590" cy="3727003"/>
            </a:xfrm>
            <a:prstGeom prst="rect">
              <a:avLst/>
            </a:prstGeom>
            <a:solidFill>
              <a:srgbClr val="FF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769458" y="2789928"/>
              <a:ext cx="6898590" cy="3727003"/>
            </a:xfrm>
            <a:prstGeom prst="rect">
              <a:avLst/>
            </a:prstGeom>
            <a:solidFill>
              <a:srgbClr val="336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12646105" y="7252373"/>
              <a:ext cx="1225735" cy="907811"/>
            </a:xfrm>
            <a:custGeom>
              <a:avLst/>
              <a:gdLst>
                <a:gd name="T0" fmla="*/ 320 w 320"/>
                <a:gd name="T1" fmla="*/ 237 h 237"/>
                <a:gd name="T2" fmla="*/ 282 w 320"/>
                <a:gd name="T3" fmla="*/ 4 h 237"/>
                <a:gd name="T4" fmla="*/ 40 w 320"/>
                <a:gd name="T5" fmla="*/ 0 h 237"/>
                <a:gd name="T6" fmla="*/ 0 w 320"/>
                <a:gd name="T7" fmla="*/ 237 h 237"/>
                <a:gd name="T8" fmla="*/ 320 w 320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237">
                  <a:moveTo>
                    <a:pt x="320" y="237"/>
                  </a:moveTo>
                  <a:lnTo>
                    <a:pt x="282" y="4"/>
                  </a:lnTo>
                  <a:lnTo>
                    <a:pt x="40" y="0"/>
                  </a:lnTo>
                  <a:lnTo>
                    <a:pt x="0" y="237"/>
                  </a:lnTo>
                  <a:lnTo>
                    <a:pt x="320" y="237"/>
                  </a:lnTo>
                  <a:close/>
                </a:path>
              </a:pathLst>
            </a:custGeom>
            <a:solidFill>
              <a:srgbClr val="CA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1784260" y="8060593"/>
              <a:ext cx="2868986" cy="291112"/>
            </a:xfrm>
            <a:custGeom>
              <a:avLst/>
              <a:gdLst>
                <a:gd name="T0" fmla="*/ 316 w 316"/>
                <a:gd name="T1" fmla="*/ 22 h 32"/>
                <a:gd name="T2" fmla="*/ 294 w 316"/>
                <a:gd name="T3" fmla="*/ 0 h 32"/>
                <a:gd name="T4" fmla="*/ 22 w 316"/>
                <a:gd name="T5" fmla="*/ 0 h 32"/>
                <a:gd name="T6" fmla="*/ 0 w 316"/>
                <a:gd name="T7" fmla="*/ 22 h 32"/>
                <a:gd name="T8" fmla="*/ 0 w 316"/>
                <a:gd name="T9" fmla="*/ 32 h 32"/>
                <a:gd name="T10" fmla="*/ 316 w 316"/>
                <a:gd name="T11" fmla="*/ 32 h 32"/>
                <a:gd name="T12" fmla="*/ 316 w 316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2">
                  <a:moveTo>
                    <a:pt x="316" y="22"/>
                  </a:moveTo>
                  <a:cubicBezTo>
                    <a:pt x="316" y="10"/>
                    <a:pt x="307" y="0"/>
                    <a:pt x="29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16" y="32"/>
                    <a:pt x="316" y="32"/>
                    <a:pt x="316" y="32"/>
                  </a:cubicBezTo>
                  <a:lnTo>
                    <a:pt x="316" y="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2784000" y="7179595"/>
              <a:ext cx="961436" cy="206843"/>
            </a:xfrm>
            <a:custGeom>
              <a:avLst/>
              <a:gdLst>
                <a:gd name="T0" fmla="*/ 241 w 251"/>
                <a:gd name="T1" fmla="*/ 0 h 54"/>
                <a:gd name="T2" fmla="*/ 7 w 251"/>
                <a:gd name="T3" fmla="*/ 0 h 54"/>
                <a:gd name="T4" fmla="*/ 0 w 251"/>
                <a:gd name="T5" fmla="*/ 54 h 54"/>
                <a:gd name="T6" fmla="*/ 251 w 251"/>
                <a:gd name="T7" fmla="*/ 54 h 54"/>
                <a:gd name="T8" fmla="*/ 241 w 25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54">
                  <a:moveTo>
                    <a:pt x="241" y="0"/>
                  </a:moveTo>
                  <a:lnTo>
                    <a:pt x="7" y="0"/>
                  </a:lnTo>
                  <a:lnTo>
                    <a:pt x="0" y="54"/>
                  </a:lnTo>
                  <a:lnTo>
                    <a:pt x="251" y="5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B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" b="347"/>
          <a:stretch>
            <a:fillRect/>
          </a:stretch>
        </p:blipFill>
        <p:spPr>
          <a:xfrm>
            <a:off x="5526088" y="1780713"/>
            <a:ext cx="6080125" cy="3273425"/>
          </a:xfrm>
        </p:spPr>
      </p:pic>
    </p:spTree>
    <p:extLst>
      <p:ext uri="{BB962C8B-B14F-4D97-AF65-F5344CB8AC3E}">
        <p14:creationId xmlns:p14="http://schemas.microsoft.com/office/powerpoint/2010/main" val="175890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34073"/>
            <a:ext cx="11887201" cy="156966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getting </a:t>
            </a:r>
            <a:r>
              <a:rPr lang="en-US" sz="9600" dirty="0">
                <a:solidFill>
                  <a:srgbClr val="38C2D5"/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support</a:t>
            </a:r>
            <a:endParaRPr lang="ar-EG" sz="2800" dirty="0">
              <a:solidFill>
                <a:srgbClr val="38C2D5"/>
              </a:solidFill>
              <a:latin typeface="AvantGarde Md BT" panose="020B0602020202020204" pitchFamily="34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93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3681" y="1839108"/>
            <a:ext cx="1850571" cy="1850571"/>
          </a:xfrm>
          <a:prstGeom prst="round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Need Help? </a:t>
            </a:r>
            <a:endParaRPr lang="ar-EG" sz="2400" dirty="0"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912" y="149885"/>
            <a:ext cx="3868111" cy="37965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TO TURN FOR HELP</a:t>
            </a:r>
            <a:endParaRPr lang="ar-EG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912" y="455625"/>
            <a:ext cx="3514945" cy="3132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WE ARE HERE FOR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894" y="251468"/>
            <a:ext cx="57907" cy="458144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21109" y="1774371"/>
            <a:ext cx="6673738" cy="1850571"/>
          </a:xfrm>
          <a:prstGeom prst="roundRect">
            <a:avLst/>
          </a:prstGeom>
          <a:solidFill>
            <a:schemeClr val="bg1"/>
          </a:solidFill>
          <a:ln>
            <a:solidFill>
              <a:srgbClr val="38C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cs typeface="Calibri" panose="020F0502020204030204" pitchFamily="34" charset="0"/>
              </a:rPr>
              <a:t>c</a:t>
            </a:r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1319" y="2007158"/>
            <a:ext cx="56170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NAME: Caitlin Szabo | Holly Dennis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EMAIL: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  <a:hlinkClick r:id="rId2"/>
              </a:rPr>
              <a:t>cszabo@hhck.org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|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  <a:hlinkClick r:id="rId3"/>
              </a:rPr>
              <a:t>hdennis@hhck.org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PHONE: 502.223.1834 ext. 103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86578" y="768852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3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TIME SHEET FLOW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488839" y="2023632"/>
            <a:ext cx="1571625" cy="1373188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F4184C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38627" tIns="217500" rIns="435411" bIns="217500" spcCol="1270" anchor="ctr"/>
          <a:lstStyle/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FontAwesome" pitchFamily="2" charset="0"/>
              </a:rPr>
              <a:t> 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8" name="Group 134"/>
          <p:cNvGrpSpPr>
            <a:grpSpLocks noChangeAspect="1"/>
          </p:cNvGrpSpPr>
          <p:nvPr/>
        </p:nvGrpSpPr>
        <p:grpSpPr bwMode="auto">
          <a:xfrm>
            <a:off x="1099901" y="2320495"/>
            <a:ext cx="777875" cy="779462"/>
            <a:chOff x="3287425" y="1417883"/>
            <a:chExt cx="648499" cy="649042"/>
          </a:xfrm>
          <a:solidFill>
            <a:srgbClr val="F87493"/>
          </a:solidFill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362863" y="1493230"/>
              <a:ext cx="497624" cy="49834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01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1" name="Freeform 187"/>
          <p:cNvSpPr>
            <a:spLocks noEditPoints="1"/>
          </p:cNvSpPr>
          <p:nvPr/>
        </p:nvSpPr>
        <p:spPr bwMode="auto">
          <a:xfrm>
            <a:off x="2050814" y="2552270"/>
            <a:ext cx="531812" cy="342900"/>
          </a:xfrm>
          <a:custGeom>
            <a:avLst/>
            <a:gdLst>
              <a:gd name="T0" fmla="*/ 68 w 68"/>
              <a:gd name="T1" fmla="*/ 25 h 44"/>
              <a:gd name="T2" fmla="*/ 34 w 68"/>
              <a:gd name="T3" fmla="*/ 44 h 44"/>
              <a:gd name="T4" fmla="*/ 1 w 68"/>
              <a:gd name="T5" fmla="*/ 25 h 44"/>
              <a:gd name="T6" fmla="*/ 0 w 68"/>
              <a:gd name="T7" fmla="*/ 22 h 44"/>
              <a:gd name="T8" fmla="*/ 1 w 68"/>
              <a:gd name="T9" fmla="*/ 20 h 44"/>
              <a:gd name="T10" fmla="*/ 34 w 68"/>
              <a:gd name="T11" fmla="*/ 0 h 44"/>
              <a:gd name="T12" fmla="*/ 68 w 68"/>
              <a:gd name="T13" fmla="*/ 20 h 44"/>
              <a:gd name="T14" fmla="*/ 68 w 68"/>
              <a:gd name="T15" fmla="*/ 22 h 44"/>
              <a:gd name="T16" fmla="*/ 68 w 68"/>
              <a:gd name="T17" fmla="*/ 25 h 44"/>
              <a:gd name="T18" fmla="*/ 49 w 68"/>
              <a:gd name="T19" fmla="*/ 9 h 44"/>
              <a:gd name="T20" fmla="*/ 51 w 68"/>
              <a:gd name="T21" fmla="*/ 17 h 44"/>
              <a:gd name="T22" fmla="*/ 34 w 68"/>
              <a:gd name="T23" fmla="*/ 34 h 44"/>
              <a:gd name="T24" fmla="*/ 17 w 68"/>
              <a:gd name="T25" fmla="*/ 17 h 44"/>
              <a:gd name="T26" fmla="*/ 20 w 68"/>
              <a:gd name="T27" fmla="*/ 9 h 44"/>
              <a:gd name="T28" fmla="*/ 5 w 68"/>
              <a:gd name="T29" fmla="*/ 22 h 44"/>
              <a:gd name="T30" fmla="*/ 34 w 68"/>
              <a:gd name="T31" fmla="*/ 39 h 44"/>
              <a:gd name="T32" fmla="*/ 64 w 68"/>
              <a:gd name="T33" fmla="*/ 22 h 44"/>
              <a:gd name="T34" fmla="*/ 49 w 68"/>
              <a:gd name="T35" fmla="*/ 9 h 44"/>
              <a:gd name="T36" fmla="*/ 34 w 68"/>
              <a:gd name="T37" fmla="*/ 6 h 44"/>
              <a:gd name="T38" fmla="*/ 23 w 68"/>
              <a:gd name="T39" fmla="*/ 17 h 44"/>
              <a:gd name="T40" fmla="*/ 25 w 68"/>
              <a:gd name="T41" fmla="*/ 19 h 44"/>
              <a:gd name="T42" fmla="*/ 27 w 68"/>
              <a:gd name="T43" fmla="*/ 17 h 44"/>
              <a:gd name="T44" fmla="*/ 34 w 68"/>
              <a:gd name="T45" fmla="*/ 9 h 44"/>
              <a:gd name="T46" fmla="*/ 36 w 68"/>
              <a:gd name="T47" fmla="*/ 8 h 44"/>
              <a:gd name="T48" fmla="*/ 34 w 68"/>
              <a:gd name="T49" fmla="*/ 6 h 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4"/>
              <a:gd name="T77" fmla="*/ 68 w 68"/>
              <a:gd name="T78" fmla="*/ 44 h 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189970" y="2036188"/>
            <a:ext cx="1571625" cy="1373188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17808B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38626" tIns="217500" rIns="435412" bIns="217500" spcCol="1270" anchor="ctr"/>
          <a:lstStyle/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3" name="Group 129"/>
          <p:cNvGrpSpPr>
            <a:grpSpLocks noChangeAspect="1"/>
          </p:cNvGrpSpPr>
          <p:nvPr/>
        </p:nvGrpSpPr>
        <p:grpSpPr bwMode="auto">
          <a:xfrm>
            <a:off x="3801033" y="2333051"/>
            <a:ext cx="777875" cy="779462"/>
            <a:chOff x="2779491" y="2517212"/>
            <a:chExt cx="648499" cy="649042"/>
          </a:xfrm>
          <a:solidFill>
            <a:srgbClr val="22BFD0"/>
          </a:solidFill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854928" y="2592559"/>
              <a:ext cx="497624" cy="49834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02</a:t>
              </a:r>
              <a:endParaRPr lang="en-US" sz="1800" b="1" dirty="0">
                <a:latin typeface="+mj-lt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45" y="2422417"/>
            <a:ext cx="534053" cy="534053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6891101" y="2023632"/>
            <a:ext cx="1571625" cy="1373188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38626" tIns="217500" rIns="435412" bIns="217500" spcCol="1270" anchor="ctr"/>
          <a:lstStyle/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 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2" name="Group 130"/>
          <p:cNvGrpSpPr>
            <a:grpSpLocks noChangeAspect="1"/>
          </p:cNvGrpSpPr>
          <p:nvPr/>
        </p:nvGrpSpPr>
        <p:grpSpPr bwMode="auto">
          <a:xfrm>
            <a:off x="6502164" y="2320495"/>
            <a:ext cx="777875" cy="779462"/>
            <a:chOff x="3287425" y="3613920"/>
            <a:chExt cx="648499" cy="649042"/>
          </a:xfrm>
          <a:solidFill>
            <a:srgbClr val="808080"/>
          </a:solidFill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362862" y="3689267"/>
              <a:ext cx="497624" cy="49834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03</a:t>
              </a:r>
              <a:endParaRPr lang="en-US" sz="1800" b="1" dirty="0">
                <a:latin typeface="+mj-lt"/>
              </a:endParaRPr>
            </a:p>
          </p:txBody>
        </p:sp>
      </p:grpSp>
      <p:sp>
        <p:nvSpPr>
          <p:cNvPr id="39" name="Freeform 52"/>
          <p:cNvSpPr>
            <a:spLocks noEditPoints="1"/>
          </p:cNvSpPr>
          <p:nvPr/>
        </p:nvSpPr>
        <p:spPr bwMode="auto">
          <a:xfrm>
            <a:off x="7578488" y="2480832"/>
            <a:ext cx="484188" cy="484187"/>
          </a:xfrm>
          <a:custGeom>
            <a:avLst/>
            <a:gdLst>
              <a:gd name="T0" fmla="*/ 27 w 55"/>
              <a:gd name="T1" fmla="*/ 55 h 55"/>
              <a:gd name="T2" fmla="*/ 0 w 55"/>
              <a:gd name="T3" fmla="*/ 27 h 55"/>
              <a:gd name="T4" fmla="*/ 27 w 55"/>
              <a:gd name="T5" fmla="*/ 0 h 55"/>
              <a:gd name="T6" fmla="*/ 55 w 55"/>
              <a:gd name="T7" fmla="*/ 27 h 55"/>
              <a:gd name="T8" fmla="*/ 27 w 55"/>
              <a:gd name="T9" fmla="*/ 55 h 55"/>
              <a:gd name="T10" fmla="*/ 27 w 55"/>
              <a:gd name="T11" fmla="*/ 8 h 55"/>
              <a:gd name="T12" fmla="*/ 8 w 55"/>
              <a:gd name="T13" fmla="*/ 27 h 55"/>
              <a:gd name="T14" fmla="*/ 27 w 55"/>
              <a:gd name="T15" fmla="*/ 47 h 55"/>
              <a:gd name="T16" fmla="*/ 47 w 55"/>
              <a:gd name="T17" fmla="*/ 27 h 55"/>
              <a:gd name="T18" fmla="*/ 27 w 55"/>
              <a:gd name="T19" fmla="*/ 8 h 55"/>
              <a:gd name="T20" fmla="*/ 32 w 55"/>
              <a:gd name="T21" fmla="*/ 31 h 55"/>
              <a:gd name="T22" fmla="*/ 31 w 55"/>
              <a:gd name="T23" fmla="*/ 32 h 55"/>
              <a:gd name="T24" fmla="*/ 19 w 55"/>
              <a:gd name="T25" fmla="*/ 32 h 55"/>
              <a:gd name="T26" fmla="*/ 18 w 55"/>
              <a:gd name="T27" fmla="*/ 31 h 55"/>
              <a:gd name="T28" fmla="*/ 18 w 55"/>
              <a:gd name="T29" fmla="*/ 28 h 55"/>
              <a:gd name="T30" fmla="*/ 19 w 55"/>
              <a:gd name="T31" fmla="*/ 27 h 55"/>
              <a:gd name="T32" fmla="*/ 27 w 55"/>
              <a:gd name="T33" fmla="*/ 27 h 55"/>
              <a:gd name="T34" fmla="*/ 27 w 55"/>
              <a:gd name="T35" fmla="*/ 15 h 55"/>
              <a:gd name="T36" fmla="*/ 28 w 55"/>
              <a:gd name="T37" fmla="*/ 14 h 55"/>
              <a:gd name="T38" fmla="*/ 31 w 55"/>
              <a:gd name="T39" fmla="*/ 14 h 55"/>
              <a:gd name="T40" fmla="*/ 32 w 55"/>
              <a:gd name="T41" fmla="*/ 15 h 55"/>
              <a:gd name="T42" fmla="*/ 32 w 55"/>
              <a:gd name="T43" fmla="*/ 31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9522065" y="2023632"/>
            <a:ext cx="1571625" cy="1373188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F4184C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38626" tIns="217500" rIns="435412" bIns="217500" spcCol="1270" anchor="ctr"/>
          <a:lstStyle/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FontAwesome" pitchFamily="2" charset="0"/>
              </a:rPr>
              <a:t> 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1" name="Group 133"/>
          <p:cNvGrpSpPr>
            <a:grpSpLocks noChangeAspect="1"/>
          </p:cNvGrpSpPr>
          <p:nvPr/>
        </p:nvGrpSpPr>
        <p:grpSpPr bwMode="auto">
          <a:xfrm>
            <a:off x="9201390" y="2320495"/>
            <a:ext cx="777875" cy="779462"/>
            <a:chOff x="5249342" y="1406453"/>
            <a:chExt cx="648499" cy="649042"/>
          </a:xfrm>
          <a:solidFill>
            <a:srgbClr val="F87493"/>
          </a:solidFill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324780" y="1481800"/>
              <a:ext cx="497624" cy="49834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04</a:t>
              </a:r>
              <a:endParaRPr lang="en-US" sz="1800" b="1" dirty="0">
                <a:latin typeface="+mj-lt"/>
              </a:endParaRPr>
            </a:p>
          </p:txBody>
        </p:sp>
      </p:grpSp>
      <p:sp>
        <p:nvSpPr>
          <p:cNvPr id="45" name="Freeform 152"/>
          <p:cNvSpPr>
            <a:spLocks noEditPoints="1"/>
          </p:cNvSpPr>
          <p:nvPr/>
        </p:nvSpPr>
        <p:spPr bwMode="auto">
          <a:xfrm>
            <a:off x="10211040" y="2468132"/>
            <a:ext cx="452438" cy="417513"/>
          </a:xfrm>
          <a:custGeom>
            <a:avLst/>
            <a:gdLst>
              <a:gd name="T0" fmla="*/ 67 w 67"/>
              <a:gd name="T1" fmla="*/ 20 h 62"/>
              <a:gd name="T2" fmla="*/ 46 w 67"/>
              <a:gd name="T3" fmla="*/ 36 h 62"/>
              <a:gd name="T4" fmla="*/ 42 w 67"/>
              <a:gd name="T5" fmla="*/ 40 h 62"/>
              <a:gd name="T6" fmla="*/ 39 w 67"/>
              <a:gd name="T7" fmla="*/ 47 h 62"/>
              <a:gd name="T8" fmla="*/ 44 w 67"/>
              <a:gd name="T9" fmla="*/ 52 h 62"/>
              <a:gd name="T10" fmla="*/ 52 w 67"/>
              <a:gd name="T11" fmla="*/ 58 h 62"/>
              <a:gd name="T12" fmla="*/ 52 w 67"/>
              <a:gd name="T13" fmla="*/ 61 h 62"/>
              <a:gd name="T14" fmla="*/ 51 w 67"/>
              <a:gd name="T15" fmla="*/ 62 h 62"/>
              <a:gd name="T16" fmla="*/ 17 w 67"/>
              <a:gd name="T17" fmla="*/ 62 h 62"/>
              <a:gd name="T18" fmla="*/ 16 w 67"/>
              <a:gd name="T19" fmla="*/ 61 h 62"/>
              <a:gd name="T20" fmla="*/ 16 w 67"/>
              <a:gd name="T21" fmla="*/ 58 h 62"/>
              <a:gd name="T22" fmla="*/ 24 w 67"/>
              <a:gd name="T23" fmla="*/ 52 h 62"/>
              <a:gd name="T24" fmla="*/ 29 w 67"/>
              <a:gd name="T25" fmla="*/ 47 h 62"/>
              <a:gd name="T26" fmla="*/ 26 w 67"/>
              <a:gd name="T27" fmla="*/ 40 h 62"/>
              <a:gd name="T28" fmla="*/ 22 w 67"/>
              <a:gd name="T29" fmla="*/ 36 h 62"/>
              <a:gd name="T30" fmla="*/ 0 w 67"/>
              <a:gd name="T31" fmla="*/ 20 h 62"/>
              <a:gd name="T32" fmla="*/ 0 w 67"/>
              <a:gd name="T33" fmla="*/ 15 h 62"/>
              <a:gd name="T34" fmla="*/ 4 w 67"/>
              <a:gd name="T35" fmla="*/ 11 h 62"/>
              <a:gd name="T36" fmla="*/ 16 w 67"/>
              <a:gd name="T37" fmla="*/ 11 h 62"/>
              <a:gd name="T38" fmla="*/ 16 w 67"/>
              <a:gd name="T39" fmla="*/ 7 h 62"/>
              <a:gd name="T40" fmla="*/ 22 w 67"/>
              <a:gd name="T41" fmla="*/ 0 h 62"/>
              <a:gd name="T42" fmla="*/ 45 w 67"/>
              <a:gd name="T43" fmla="*/ 0 h 62"/>
              <a:gd name="T44" fmla="*/ 52 w 67"/>
              <a:gd name="T45" fmla="*/ 7 h 62"/>
              <a:gd name="T46" fmla="*/ 52 w 67"/>
              <a:gd name="T47" fmla="*/ 11 h 62"/>
              <a:gd name="T48" fmla="*/ 63 w 67"/>
              <a:gd name="T49" fmla="*/ 11 h 62"/>
              <a:gd name="T50" fmla="*/ 67 w 67"/>
              <a:gd name="T51" fmla="*/ 15 h 62"/>
              <a:gd name="T52" fmla="*/ 67 w 67"/>
              <a:gd name="T53" fmla="*/ 20 h 62"/>
              <a:gd name="T54" fmla="*/ 16 w 67"/>
              <a:gd name="T55" fmla="*/ 16 h 62"/>
              <a:gd name="T56" fmla="*/ 6 w 67"/>
              <a:gd name="T57" fmla="*/ 16 h 62"/>
              <a:gd name="T58" fmla="*/ 6 w 67"/>
              <a:gd name="T59" fmla="*/ 20 h 62"/>
              <a:gd name="T60" fmla="*/ 19 w 67"/>
              <a:gd name="T61" fmla="*/ 31 h 62"/>
              <a:gd name="T62" fmla="*/ 16 w 67"/>
              <a:gd name="T63" fmla="*/ 16 h 62"/>
              <a:gd name="T64" fmla="*/ 62 w 67"/>
              <a:gd name="T65" fmla="*/ 16 h 62"/>
              <a:gd name="T66" fmla="*/ 52 w 67"/>
              <a:gd name="T67" fmla="*/ 16 h 62"/>
              <a:gd name="T68" fmla="*/ 49 w 67"/>
              <a:gd name="T69" fmla="*/ 31 h 62"/>
              <a:gd name="T70" fmla="*/ 62 w 67"/>
              <a:gd name="T71" fmla="*/ 20 h 62"/>
              <a:gd name="T72" fmla="*/ 62 w 67"/>
              <a:gd name="T73" fmla="*/ 16 h 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"/>
              <a:gd name="T112" fmla="*/ 0 h 62"/>
              <a:gd name="T113" fmla="*/ 67 w 67"/>
              <a:gd name="T114" fmla="*/ 62 h 6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6" name="Text Placeholder 3"/>
          <p:cNvSpPr txBox="1">
            <a:spLocks/>
          </p:cNvSpPr>
          <p:nvPr/>
        </p:nvSpPr>
        <p:spPr bwMode="auto">
          <a:xfrm>
            <a:off x="1322513" y="3628595"/>
            <a:ext cx="1624013" cy="1551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Get Notified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America Learns will send an email notification when a Member submits or resubmits a time sheet.</a:t>
            </a:r>
          </a:p>
        </p:txBody>
      </p:sp>
      <p:sp>
        <p:nvSpPr>
          <p:cNvPr id="47" name="Text Placeholder 3"/>
          <p:cNvSpPr txBox="1">
            <a:spLocks/>
          </p:cNvSpPr>
          <p:nvPr/>
        </p:nvSpPr>
        <p:spPr bwMode="auto">
          <a:xfrm>
            <a:off x="3987661" y="3628595"/>
            <a:ext cx="1603375" cy="68942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cs typeface="+mn-cs"/>
              </a:rPr>
              <a:t>Log In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cs typeface="+mn-cs"/>
              </a:rPr>
              <a:t>Log in to America Learns.</a:t>
            </a:r>
          </a:p>
        </p:txBody>
      </p:sp>
      <p:sp>
        <p:nvSpPr>
          <p:cNvPr id="48" name="Text Placeholder 3"/>
          <p:cNvSpPr txBox="1">
            <a:spLocks/>
          </p:cNvSpPr>
          <p:nvPr/>
        </p:nvSpPr>
        <p:spPr bwMode="auto">
          <a:xfrm>
            <a:off x="6826102" y="3628595"/>
            <a:ext cx="1555750" cy="90486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+mn-lt"/>
                <a:cs typeface="+mn-cs"/>
              </a:rPr>
              <a:t>Approve/Reject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Approve or reject Members’ time sheets.</a:t>
            </a:r>
          </a:p>
        </p:txBody>
      </p:sp>
      <p:sp>
        <p:nvSpPr>
          <p:cNvPr id="49" name="Text Placeholder 3"/>
          <p:cNvSpPr txBox="1">
            <a:spLocks/>
          </p:cNvSpPr>
          <p:nvPr/>
        </p:nvSpPr>
        <p:spPr bwMode="auto">
          <a:xfrm>
            <a:off x="9351271" y="3628595"/>
            <a:ext cx="1611312" cy="13788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Get On With Your Day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You’ve got important things to do. 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Time sheets shouldn’t get in the way.</a:t>
            </a:r>
          </a:p>
        </p:txBody>
      </p:sp>
    </p:spTree>
    <p:extLst>
      <p:ext uri="{BB962C8B-B14F-4D97-AF65-F5344CB8AC3E}">
        <p14:creationId xmlns:p14="http://schemas.microsoft.com/office/powerpoint/2010/main" val="8835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9" grpId="0" animBg="1"/>
      <p:bldP spid="39" grpId="0" animBg="1"/>
      <p:bldP spid="40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601499" y="1123181"/>
            <a:ext cx="494561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/>
              <a:t>America Learns will send an email notification when a Member submits or resubmits a time sheet.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GET NOTIFIED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0524859" y="107518"/>
            <a:ext cx="1185837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US" altLang="en-US" sz="2800" b="1" spc="-150" dirty="0">
                <a:solidFill>
                  <a:srgbClr val="F4184C"/>
                </a:solidFill>
                <a:latin typeface="Calibri" panose="020F0502020204030204" pitchFamily="34" charset="0"/>
              </a:rPr>
              <a:t>step</a:t>
            </a:r>
            <a:r>
              <a:rPr lang="en-US" altLang="en-US" sz="10000" b="1" spc="-150" dirty="0">
                <a:solidFill>
                  <a:srgbClr val="F4184C"/>
                </a:solidFill>
                <a:latin typeface="Calibri" panose="020F0502020204030204" pitchFamily="34" charset="0"/>
              </a:rPr>
              <a:t>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51" y="2939556"/>
            <a:ext cx="6696075" cy="24479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LOG IN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0498085" y="151380"/>
            <a:ext cx="1182631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US" altLang="en-US" sz="2800" b="1" spc="-150" dirty="0">
                <a:solidFill>
                  <a:srgbClr val="1FB0BF"/>
                </a:solidFill>
                <a:latin typeface="Calibri" panose="020F0502020204030204" pitchFamily="34" charset="0"/>
              </a:rPr>
              <a:t>step</a:t>
            </a:r>
            <a:r>
              <a:rPr lang="en-US" altLang="en-US" sz="10000" b="1" spc="-150" dirty="0">
                <a:solidFill>
                  <a:srgbClr val="1FB0B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322513" y="1783463"/>
            <a:ext cx="517050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http://americalearns.net</a:t>
            </a:r>
            <a:r>
              <a:rPr lang="en-US" sz="2400" dirty="0">
                <a:solidFill>
                  <a:srgbClr val="F4184C"/>
                </a:solidFill>
              </a:rPr>
              <a:t>/homesforall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870B13-1F13-460A-BA6D-FAF263F6EC84}"/>
              </a:ext>
            </a:extLst>
          </p:cNvPr>
          <p:cNvSpPr/>
          <p:nvPr/>
        </p:nvSpPr>
        <p:spPr>
          <a:xfrm>
            <a:off x="1249835" y="992201"/>
            <a:ext cx="4292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 in to your America Learns website here: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2C683D-3913-4308-901E-4F8713196A5B}"/>
              </a:ext>
            </a:extLst>
          </p:cNvPr>
          <p:cNvPicPr/>
          <p:nvPr/>
        </p:nvPicPr>
        <p:blipFill rotWithShape="1">
          <a:blip r:embed="rId3"/>
          <a:srcRect l="8172" t="11952" r="10096" b="20470"/>
          <a:stretch/>
        </p:blipFill>
        <p:spPr bwMode="auto">
          <a:xfrm>
            <a:off x="6493022" y="1710345"/>
            <a:ext cx="4857750" cy="436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phic 3" descr="Line arrow Clockwise curve">
            <a:extLst>
              <a:ext uri="{FF2B5EF4-FFF2-40B4-BE49-F238E27FC236}">
                <a16:creationId xmlns:a16="http://schemas.microsoft.com/office/drawing/2014/main" id="{4FB3812C-D707-4D19-933F-AB4CE432EA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7456251">
            <a:off x="7591888" y="257230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65839-4C6F-4031-870F-6E139A01D159}"/>
              </a:ext>
            </a:extLst>
          </p:cNvPr>
          <p:cNvSpPr txBox="1"/>
          <p:nvPr/>
        </p:nvSpPr>
        <p:spPr>
          <a:xfrm rot="20847987">
            <a:off x="5273336" y="2649092"/>
            <a:ext cx="226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Program Calendar – so everyone always knows what’s coming up! </a:t>
            </a:r>
          </a:p>
        </p:txBody>
      </p:sp>
    </p:spTree>
    <p:extLst>
      <p:ext uri="{BB962C8B-B14F-4D97-AF65-F5344CB8AC3E}">
        <p14:creationId xmlns:p14="http://schemas.microsoft.com/office/powerpoint/2010/main" val="14430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49835" y="1646401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/>
              <a:t>Click Time Sheets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APPROVE/REJECT SHEETS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0524859" y="107518"/>
            <a:ext cx="117782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US" altLang="en-US" sz="2800" b="1" spc="-150" dirty="0">
                <a:latin typeface="Calibri" panose="020F0502020204030204" pitchFamily="34" charset="0"/>
              </a:rPr>
              <a:t>step</a:t>
            </a:r>
            <a:r>
              <a:rPr lang="en-US" altLang="en-US" sz="10000" b="1" spc="-15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9835" y="992201"/>
            <a:ext cx="381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Mission Control: Time Sheets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7B426-7994-4F78-B968-0A05F8295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0" t="12060" r="6979" b="43922"/>
          <a:stretch/>
        </p:blipFill>
        <p:spPr>
          <a:xfrm>
            <a:off x="3967752" y="1618992"/>
            <a:ext cx="7993471" cy="43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06770" y="2007506"/>
            <a:ext cx="3177198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Use the drop-down menu to select the correct template</a:t>
            </a:r>
            <a:r>
              <a:rPr lang="en-US" sz="1400" dirty="0" smtClean="0"/>
              <a:t>.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 smtClean="0"/>
              <a:t>20-21 Program Year (AmeriCorps)</a:t>
            </a:r>
          </a:p>
          <a:p>
            <a:pPr lvl="0"/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 algn="ctr"/>
            <a:r>
              <a:rPr lang="en-US" sz="1400" dirty="0" smtClean="0"/>
              <a:t>OR</a:t>
            </a:r>
          </a:p>
          <a:p>
            <a:pPr lvl="0" algn="ctr"/>
            <a:endParaRPr lang="en-US" sz="1400" dirty="0"/>
          </a:p>
          <a:p>
            <a:pPr lvl="0" algn="ctr"/>
            <a:endParaRPr lang="en-US" sz="1400" dirty="0" smtClean="0"/>
          </a:p>
          <a:p>
            <a:pPr lvl="0" algn="ctr"/>
            <a:endParaRPr lang="en-US" sz="1400" dirty="0"/>
          </a:p>
          <a:p>
            <a:pPr lvl="0"/>
            <a:r>
              <a:rPr lang="en-US" sz="1400" dirty="0" smtClean="0"/>
              <a:t>20-21 Program Year (VISTA)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APPROVE/REJECT SHEETS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3179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Select Current Template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60" y="1618992"/>
            <a:ext cx="6718930" cy="46807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9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322513" y="1615332"/>
            <a:ext cx="349533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1) If you supervise more than one site, you can use (not required) the </a:t>
            </a:r>
            <a:r>
              <a:rPr lang="en-US" sz="1400" b="1" dirty="0"/>
              <a:t>Narrow by Host Site</a:t>
            </a:r>
            <a:r>
              <a:rPr lang="en-US" sz="1400" dirty="0"/>
              <a:t> option.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22513" y="2629315"/>
            <a:ext cx="349533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Select the link in the Member Selection section that says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Display relevant Members with pending sheets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APPROVE/REJECT SHEETS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6071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Display relevant Members with pending sheets.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711" t="10889" r="6607" b="8710"/>
          <a:stretch/>
        </p:blipFill>
        <p:spPr>
          <a:xfrm>
            <a:off x="5534016" y="1453866"/>
            <a:ext cx="6259054" cy="49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52162" y="1662108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Click the Member’s name.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APPROVE/REJECT SHEETS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288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Member-by-Member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11378" t="11815" r="11219" b="3189"/>
          <a:stretch/>
        </p:blipFill>
        <p:spPr bwMode="auto">
          <a:xfrm>
            <a:off x="5705195" y="992201"/>
            <a:ext cx="5972175" cy="5514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0101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2390</TotalTime>
  <Words>659</Words>
  <Application>Microsoft Office PowerPoint</Application>
  <PresentationFormat>Widescreen</PresentationFormat>
  <Paragraphs>140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AvantGarde Md BT</vt:lpstr>
      <vt:lpstr>Calibri</vt:lpstr>
      <vt:lpstr>Calibri Light</vt:lpstr>
      <vt:lpstr>FontAwesome</vt:lpstr>
      <vt:lpstr>Open Sans</vt:lpstr>
      <vt:lpstr>Open Sans Condensed Light</vt:lpstr>
      <vt:lpstr>Open Sans Extrabold</vt:lpstr>
      <vt:lpstr>Open Sans Light</vt:lpstr>
      <vt:lpstr>Open Sans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Williams</dc:creator>
  <cp:lastModifiedBy>Caitlin Szabo</cp:lastModifiedBy>
  <cp:revision>96</cp:revision>
  <dcterms:created xsi:type="dcterms:W3CDTF">2017-03-28T14:56:11Z</dcterms:created>
  <dcterms:modified xsi:type="dcterms:W3CDTF">2020-09-23T18:51:00Z</dcterms:modified>
</cp:coreProperties>
</file>