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Montserrat"/>
      <p:regular r:id="rId28"/>
      <p:bold r:id="rId29"/>
      <p:italic r:id="rId30"/>
      <p:boldItalic r:id="rId31"/>
    </p:embeddedFont>
    <p:embeddedFont>
      <p:font typeface="La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Montserrat-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boldItalic.fntdata"/><Relationship Id="rId30" Type="http://schemas.openxmlformats.org/officeDocument/2006/relationships/font" Target="fonts/Montserrat-italic.fntdata"/><Relationship Id="rId11" Type="http://schemas.openxmlformats.org/officeDocument/2006/relationships/slide" Target="slides/slide6.xml"/><Relationship Id="rId33" Type="http://schemas.openxmlformats.org/officeDocument/2006/relationships/font" Target="fonts/Lato-bold.fntdata"/><Relationship Id="rId10" Type="http://schemas.openxmlformats.org/officeDocument/2006/relationships/slide" Target="slides/slide5.xml"/><Relationship Id="rId32" Type="http://schemas.openxmlformats.org/officeDocument/2006/relationships/font" Target="fonts/Lato-regular.fntdata"/><Relationship Id="rId13" Type="http://schemas.openxmlformats.org/officeDocument/2006/relationships/slide" Target="slides/slide8.xml"/><Relationship Id="rId35" Type="http://schemas.openxmlformats.org/officeDocument/2006/relationships/font" Target="fonts/Lato-boldItalic.fntdata"/><Relationship Id="rId12" Type="http://schemas.openxmlformats.org/officeDocument/2006/relationships/slide" Target="slides/slide7.xml"/><Relationship Id="rId34" Type="http://schemas.openxmlformats.org/officeDocument/2006/relationships/font" Target="fonts/Lato-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9011e317ba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9011e317ba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9011e317ba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9011e317ba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9011e317ba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9011e317ba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9011e317ba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9011e317ba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9011e317ba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9011e317ba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9011e317ba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9011e317ba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9011e317ba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9011e317ba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9011e317ba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9011e317ba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9011e317ba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9011e317ba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9011e317ba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9011e317ba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9011e317b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9011e317b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9011e317ba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9011e317ba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9011e317ba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9011e317ba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8f54024fbc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8f54024fbc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9011e317b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9011e317b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9011e317b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9011e317b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9011e317b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9011e317b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9011e317ba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9011e317ba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9011e317ba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9011e317ba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9011e317ba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9011e317ba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9011e317ba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9011e317b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www.youtube.com/watch?v=67I6g1I7Zao" TargetMode="Externa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www.youtube.com/watch?v=_VlvanBFkvI" TargetMode="External"/><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www.psychologytoday.com/us/therapy-types/motivational-interviewing" TargetMode="External"/><Relationship Id="rId4" Type="http://schemas.openxmlformats.org/officeDocument/2006/relationships/hyperlink" Target="https://www.socialworktoday.com/archive/111715p22.shtml" TargetMode="External"/><Relationship Id="rId5" Type="http://schemas.openxmlformats.org/officeDocument/2006/relationships/hyperlink" Target="https://www.orgcode.com/product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Motivational Interviewing</a:t>
            </a:r>
            <a:endParaRPr/>
          </a:p>
        </p:txBody>
      </p:sp>
      <p:sp>
        <p:nvSpPr>
          <p:cNvPr id="135" name="Google Shape;135;p13"/>
          <p:cNvSpPr txBox="1"/>
          <p:nvPr>
            <p:ph idx="1" type="subTitle"/>
          </p:nvPr>
        </p:nvSpPr>
        <p:spPr>
          <a:xfrm>
            <a:off x="886325" y="3157300"/>
            <a:ext cx="4255500" cy="106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Kim Hollingsworth</a:t>
            </a:r>
            <a:endParaRPr/>
          </a:p>
          <a:p>
            <a:pPr indent="0" lvl="0" marL="0" rtl="0" algn="l">
              <a:spcBef>
                <a:spcPts val="0"/>
              </a:spcBef>
              <a:spcAft>
                <a:spcPts val="0"/>
              </a:spcAft>
              <a:buNone/>
            </a:pPr>
            <a:r>
              <a:rPr lang="en"/>
              <a:t>Senior Housing Specialist</a:t>
            </a:r>
            <a:endParaRPr/>
          </a:p>
          <a:p>
            <a:pPr indent="0" lvl="0" marL="0" rtl="0" algn="l">
              <a:spcBef>
                <a:spcPts val="0"/>
              </a:spcBef>
              <a:spcAft>
                <a:spcPts val="0"/>
              </a:spcAft>
              <a:buNone/>
            </a:pPr>
            <a:r>
              <a:rPr lang="en"/>
              <a:t>Homeless and Housing Coalition of Kentucky</a:t>
            </a:r>
            <a:endParaRPr/>
          </a:p>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Precontemplation</a:t>
            </a:r>
            <a:endParaRPr/>
          </a:p>
        </p:txBody>
      </p:sp>
      <p:sp>
        <p:nvSpPr>
          <p:cNvPr id="193" name="Google Shape;193;p22"/>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Usually have no intention of changing</a:t>
            </a:r>
            <a:endParaRPr/>
          </a:p>
          <a:p>
            <a:pPr indent="-311150" lvl="0" marL="457200" rtl="0" algn="l">
              <a:spcBef>
                <a:spcPts val="0"/>
              </a:spcBef>
              <a:spcAft>
                <a:spcPts val="0"/>
              </a:spcAft>
              <a:buSzPts val="1300"/>
              <a:buChar char="●"/>
            </a:pPr>
            <a:r>
              <a:rPr lang="en"/>
              <a:t>Typically deny having a problem</a:t>
            </a:r>
            <a:endParaRPr/>
          </a:p>
          <a:p>
            <a:pPr indent="-311150" lvl="0" marL="457200" rtl="0" algn="l">
              <a:spcBef>
                <a:spcPts val="0"/>
              </a:spcBef>
              <a:spcAft>
                <a:spcPts val="0"/>
              </a:spcAft>
              <a:buSzPts val="1300"/>
              <a:buChar char="●"/>
            </a:pPr>
            <a:r>
              <a:rPr lang="en"/>
              <a:t>Usually show up in coaching because people around them want them to change</a:t>
            </a:r>
            <a:endParaRPr/>
          </a:p>
          <a:p>
            <a:pPr indent="-311150" lvl="0" marL="457200" rtl="0" algn="l">
              <a:spcBef>
                <a:spcPts val="0"/>
              </a:spcBef>
              <a:spcAft>
                <a:spcPts val="0"/>
              </a:spcAft>
              <a:buSzPts val="1300"/>
              <a:buChar char="●"/>
            </a:pPr>
            <a:r>
              <a:rPr lang="en"/>
              <a:t>Feel demoralized, that their situation is hopeless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Contemplation</a:t>
            </a:r>
            <a:endParaRPr/>
          </a:p>
        </p:txBody>
      </p:sp>
      <p:sp>
        <p:nvSpPr>
          <p:cNvPr id="199" name="Google Shape;199;p23"/>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Acknowledge the problem and begin to think about what to do </a:t>
            </a:r>
            <a:endParaRPr/>
          </a:p>
          <a:p>
            <a:pPr indent="-311150" lvl="0" marL="457200" rtl="0" algn="l">
              <a:spcBef>
                <a:spcPts val="0"/>
              </a:spcBef>
              <a:spcAft>
                <a:spcPts val="0"/>
              </a:spcAft>
              <a:buSzPts val="1300"/>
              <a:buChar char="●"/>
            </a:pPr>
            <a:r>
              <a:rPr lang="en"/>
              <a:t>Struggle to understand the problem, its causes, potential solutions</a:t>
            </a:r>
            <a:endParaRPr/>
          </a:p>
          <a:p>
            <a:pPr indent="-311150" lvl="0" marL="457200" rtl="0" algn="l">
              <a:spcBef>
                <a:spcPts val="0"/>
              </a:spcBef>
              <a:spcAft>
                <a:spcPts val="0"/>
              </a:spcAft>
              <a:buSzPts val="1300"/>
              <a:buChar char="●"/>
            </a:pPr>
            <a:r>
              <a:rPr lang="en"/>
              <a:t>Not quite ready to change</a:t>
            </a:r>
            <a:endParaRPr/>
          </a:p>
          <a:p>
            <a:pPr indent="-311150" lvl="0" marL="457200" rtl="0" algn="l">
              <a:spcBef>
                <a:spcPts val="0"/>
              </a:spcBef>
              <a:spcAft>
                <a:spcPts val="0"/>
              </a:spcAft>
              <a:buSzPts val="1300"/>
              <a:buChar char="●"/>
            </a:pPr>
            <a:r>
              <a:rPr lang="en"/>
              <a:t>May spend a while in this stage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Preparation</a:t>
            </a:r>
            <a:endParaRPr/>
          </a:p>
        </p:txBody>
      </p:sp>
      <p:sp>
        <p:nvSpPr>
          <p:cNvPr id="205" name="Google Shape;205;p2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Planning to take action in the next month</a:t>
            </a:r>
            <a:endParaRPr/>
          </a:p>
          <a:p>
            <a:pPr indent="-311150" lvl="0" marL="457200" rtl="0" algn="l">
              <a:spcBef>
                <a:spcPts val="0"/>
              </a:spcBef>
              <a:spcAft>
                <a:spcPts val="0"/>
              </a:spcAft>
              <a:buSzPts val="1300"/>
              <a:buChar char="●"/>
            </a:pPr>
            <a:r>
              <a:rPr lang="en"/>
              <a:t>Making final adjustments before they begin to change behavior</a:t>
            </a:r>
            <a:endParaRPr/>
          </a:p>
          <a:p>
            <a:pPr indent="-311150" lvl="0" marL="457200" rtl="0" algn="l">
              <a:spcBef>
                <a:spcPts val="0"/>
              </a:spcBef>
              <a:spcAft>
                <a:spcPts val="0"/>
              </a:spcAft>
              <a:buSzPts val="1300"/>
              <a:buChar char="●"/>
            </a:pPr>
            <a:r>
              <a:rPr lang="en"/>
              <a:t>May not have resolved their ambivalence</a:t>
            </a:r>
            <a:endParaRPr/>
          </a:p>
          <a:p>
            <a:pPr indent="-311150" lvl="0" marL="457200" rtl="0" algn="l">
              <a:spcBef>
                <a:spcPts val="0"/>
              </a:spcBef>
              <a:spcAft>
                <a:spcPts val="0"/>
              </a:spcAft>
              <a:buSzPts val="1300"/>
              <a:buChar char="●"/>
            </a:pPr>
            <a:r>
              <a:rPr lang="en"/>
              <a:t>Important to develop a firm, detailed action plan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Action</a:t>
            </a:r>
            <a:endParaRPr/>
          </a:p>
        </p:txBody>
      </p:sp>
      <p:sp>
        <p:nvSpPr>
          <p:cNvPr id="211" name="Google Shape;211;p25"/>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Overtly modify behaviors and surroundings</a:t>
            </a:r>
            <a:endParaRPr/>
          </a:p>
          <a:p>
            <a:pPr indent="-311150" lvl="0" marL="457200" rtl="0" algn="l">
              <a:spcBef>
                <a:spcPts val="0"/>
              </a:spcBef>
              <a:spcAft>
                <a:spcPts val="0"/>
              </a:spcAft>
              <a:buSzPts val="1300"/>
              <a:buChar char="●"/>
            </a:pPr>
            <a:r>
              <a:rPr lang="en"/>
              <a:t>Modifying behavior is most visible form of change, but there is also changing level of awareness, emotions, thinking, etc.</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Maintenance</a:t>
            </a:r>
            <a:endParaRPr/>
          </a:p>
        </p:txBody>
      </p:sp>
      <p:sp>
        <p:nvSpPr>
          <p:cNvPr id="217" name="Google Shape;217;p2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Work here is to consolidate the gains made and prevent lapses and relapse</a:t>
            </a:r>
            <a:endParaRPr/>
          </a:p>
          <a:p>
            <a:pPr indent="-311150" lvl="0" marL="457200" rtl="0" algn="l">
              <a:spcBef>
                <a:spcPts val="0"/>
              </a:spcBef>
              <a:spcAft>
                <a:spcPts val="0"/>
              </a:spcAft>
              <a:buSzPts val="1300"/>
              <a:buChar char="●"/>
            </a:pPr>
            <a:r>
              <a:rPr lang="en"/>
              <a:t>Can last from six months to a lifetime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Termination</a:t>
            </a:r>
            <a:endParaRPr/>
          </a:p>
        </p:txBody>
      </p:sp>
      <p:sp>
        <p:nvSpPr>
          <p:cNvPr id="223" name="Google Shape;223;p27"/>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Behavior no longer presents temptation</a:t>
            </a:r>
            <a:endParaRPr/>
          </a:p>
          <a:p>
            <a:pPr indent="-311150" lvl="0" marL="457200" rtl="0" algn="l">
              <a:spcBef>
                <a:spcPts val="0"/>
              </a:spcBef>
              <a:spcAft>
                <a:spcPts val="0"/>
              </a:spcAft>
              <a:buSzPts val="1300"/>
              <a:buChar char="●"/>
            </a:pPr>
            <a:r>
              <a:rPr lang="en"/>
              <a:t>Complete confidence there won’t be a relapse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8"/>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30" name="Google Shape;230;p28"/>
          <p:cNvPicPr preferRelativeResize="0"/>
          <p:nvPr/>
        </p:nvPicPr>
        <p:blipFill>
          <a:blip r:embed="rId3">
            <a:alphaModFix/>
          </a:blip>
          <a:stretch>
            <a:fillRect/>
          </a:stretch>
        </p:blipFill>
        <p:spPr>
          <a:xfrm rot="10800000">
            <a:off x="1524000" y="285750"/>
            <a:ext cx="6096000" cy="4572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9"/>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37" name="Google Shape;237;p29"/>
          <p:cNvPicPr preferRelativeResize="0"/>
          <p:nvPr/>
        </p:nvPicPr>
        <p:blipFill>
          <a:blip r:embed="rId3">
            <a:alphaModFix/>
          </a:blip>
          <a:stretch>
            <a:fillRect/>
          </a:stretch>
        </p:blipFill>
        <p:spPr>
          <a:xfrm rot="-5400000">
            <a:off x="1620563" y="686338"/>
            <a:ext cx="5009650" cy="3757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0"/>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44" name="Google Shape;244;p30"/>
          <p:cNvPicPr preferRelativeResize="0"/>
          <p:nvPr/>
        </p:nvPicPr>
        <p:blipFill>
          <a:blip r:embed="rId3">
            <a:alphaModFix/>
          </a:blip>
          <a:stretch>
            <a:fillRect/>
          </a:stretch>
        </p:blipFill>
        <p:spPr>
          <a:xfrm rot="-5400000">
            <a:off x="2175012" y="745312"/>
            <a:ext cx="4870501" cy="36528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Motivational Interviewing is NOT...</a:t>
            </a:r>
            <a:endParaRPr/>
          </a:p>
        </p:txBody>
      </p:sp>
      <p:sp>
        <p:nvSpPr>
          <p:cNvPr id="250" name="Google Shape;250;p31"/>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Motivational speaking. Not your time for a TED talk. :-)</a:t>
            </a:r>
            <a:endParaRPr/>
          </a:p>
          <a:p>
            <a:pPr indent="-311150" lvl="0" marL="457200" rtl="0" algn="l">
              <a:spcBef>
                <a:spcPts val="0"/>
              </a:spcBef>
              <a:spcAft>
                <a:spcPts val="0"/>
              </a:spcAft>
              <a:buSzPts val="1300"/>
              <a:buChar char="●"/>
            </a:pPr>
            <a:r>
              <a:rPr lang="en"/>
              <a:t>Confrontational. </a:t>
            </a:r>
            <a:endParaRPr/>
          </a:p>
          <a:p>
            <a:pPr indent="-311150" lvl="0" marL="457200" rtl="0" algn="l">
              <a:spcBef>
                <a:spcPts val="0"/>
              </a:spcBef>
              <a:spcAft>
                <a:spcPts val="0"/>
              </a:spcAft>
              <a:buSzPts val="1300"/>
              <a:buChar char="●"/>
            </a:pPr>
            <a:r>
              <a:rPr lang="en"/>
              <a:t>Time to preach.</a:t>
            </a:r>
            <a:endParaRPr/>
          </a:p>
          <a:p>
            <a:pPr indent="-298450" lvl="1" marL="914400" rtl="0" algn="l">
              <a:spcBef>
                <a:spcPts val="0"/>
              </a:spcBef>
              <a:spcAft>
                <a:spcPts val="0"/>
              </a:spcAft>
              <a:buSzPts val="1100"/>
              <a:buChar char="○"/>
            </a:pPr>
            <a:r>
              <a:rPr lang="en"/>
              <a:t>How to avoid this? Stick to facts not opinions. Gentle confrontation with facts.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Motivational Interviewing?</a:t>
            </a:r>
            <a:endParaRPr/>
          </a:p>
        </p:txBody>
      </p:sp>
      <p:sp>
        <p:nvSpPr>
          <p:cNvPr id="141" name="Google Shape;141;p1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A therapy technique/conversational style that helps people resolve ambivalent feelings and insecurities to find the internal motivation they need to change their behavior</a:t>
            </a:r>
            <a:endParaRPr/>
          </a:p>
          <a:p>
            <a:pPr indent="-311150" lvl="0" marL="457200" rtl="0" algn="l">
              <a:spcBef>
                <a:spcPts val="0"/>
              </a:spcBef>
              <a:spcAft>
                <a:spcPts val="0"/>
              </a:spcAft>
              <a:buSzPts val="1300"/>
              <a:buChar char="●"/>
            </a:pPr>
            <a:r>
              <a:rPr lang="en"/>
              <a:t>Practical</a:t>
            </a:r>
            <a:endParaRPr/>
          </a:p>
          <a:p>
            <a:pPr indent="-311150" lvl="0" marL="457200" rtl="0" algn="l">
              <a:spcBef>
                <a:spcPts val="0"/>
              </a:spcBef>
              <a:spcAft>
                <a:spcPts val="0"/>
              </a:spcAft>
              <a:buSzPts val="1300"/>
              <a:buChar char="●"/>
            </a:pPr>
            <a:r>
              <a:rPr lang="en"/>
              <a:t>Empathetic</a:t>
            </a:r>
            <a:endParaRPr/>
          </a:p>
          <a:p>
            <a:pPr indent="-311150" lvl="0" marL="457200" rtl="0" algn="l">
              <a:spcBef>
                <a:spcPts val="0"/>
              </a:spcBef>
              <a:spcAft>
                <a:spcPts val="0"/>
              </a:spcAft>
              <a:buSzPts val="1300"/>
              <a:buChar char="●"/>
            </a:pPr>
            <a:r>
              <a:rPr lang="en"/>
              <a:t>Short term (1-3 sessions)</a:t>
            </a:r>
            <a:endParaRPr/>
          </a:p>
          <a:p>
            <a:pPr indent="-311150" lvl="0" marL="457200" rtl="0" algn="l">
              <a:spcBef>
                <a:spcPts val="0"/>
              </a:spcBef>
              <a:spcAft>
                <a:spcPts val="0"/>
              </a:spcAft>
              <a:buSzPts val="1300"/>
              <a:buChar char="●"/>
            </a:pPr>
            <a:r>
              <a:rPr lang="en"/>
              <a:t>Encourages clients to talk about their need for change and their own reasons for wanting to change</a:t>
            </a:r>
            <a:endParaRPr/>
          </a:p>
          <a:p>
            <a:pPr indent="-311150" lvl="0" marL="457200" rtl="0" algn="l">
              <a:spcBef>
                <a:spcPts val="0"/>
              </a:spcBef>
              <a:spcAft>
                <a:spcPts val="0"/>
              </a:spcAft>
              <a:buSzPts val="1300"/>
              <a:buChar char="●"/>
            </a:pPr>
            <a:r>
              <a:rPr lang="en"/>
              <a:t>The role of the interviewer is to evoke a conversation about change and commitment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 Good Example</a:t>
            </a:r>
            <a:endParaRPr/>
          </a:p>
        </p:txBody>
      </p:sp>
      <p:sp>
        <p:nvSpPr>
          <p:cNvPr id="256" name="Google Shape;256;p32"/>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Interview B.&#10;&#10;Alan Lyme, LISW, MAC, brings respected and innovative clinical and program management skills as the Director of Training for the Phoenix Center in Greenville, South Carolina. Alan has been an active member of MINT (Motivational Interviewing Network of Trainers) since 2004, is an Internationally Certified Clinical Supervisor, a Master Addictions Counselor, and a Leadership Challenge Workshop Certified Master in Training. He is concurrently the trainer for the University of South Carolina’s SBIRT grant, as he has been for several SBIRT grants since 2009. He can be contacted at alanlyme@gmail.com" id="257" name="Google Shape;257;p32" title="Motivational Interviewing - Good Example - Alan Lyme">
            <a:hlinkClick r:id="rId3"/>
          </p:cNvPr>
          <p:cNvPicPr preferRelativeResize="0"/>
          <p:nvPr/>
        </p:nvPicPr>
        <p:blipFill>
          <a:blip r:embed="rId4">
            <a:alphaModFix/>
          </a:blip>
          <a:stretch>
            <a:fillRect/>
          </a:stretch>
        </p:blipFill>
        <p:spPr>
          <a:xfrm>
            <a:off x="2092525" y="1158150"/>
            <a:ext cx="5153324" cy="3865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 Bad Example</a:t>
            </a:r>
            <a:endParaRPr/>
          </a:p>
        </p:txBody>
      </p:sp>
      <p:sp>
        <p:nvSpPr>
          <p:cNvPr id="263" name="Google Shape;263;p33"/>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Scenario A &#10;&#10;Alan Lyme, LISW, MAC, brings respected and innovative clinical and program management skills as the Director of Training for the Phoenix Center in Greenville, South Carolina. Alan has been an active member of MINT (Motivational Interviewing Network of Trainers) since 2004, is an Internationally Certified Clinical Supervisor, a Master Addictions Counselor, and a Leadership Challenge Workshop Certified Master in Training. He is concurrently the trainer for the University of South Carolina’s SBIRT grant, as he has been for several SBIRT grants since 2009. He can be contacted at alanlyme@gmail.com" id="264" name="Google Shape;264;p33" title="Motivational Interviewing: A Bad Example (Presenter: Alan Lyme)">
            <a:hlinkClick r:id="rId3"/>
          </p:cNvPr>
          <p:cNvPicPr preferRelativeResize="0"/>
          <p:nvPr/>
        </p:nvPicPr>
        <p:blipFill>
          <a:blip r:embed="rId4">
            <a:alphaModFix/>
          </a:blip>
          <a:stretch>
            <a:fillRect/>
          </a:stretch>
        </p:blipFill>
        <p:spPr>
          <a:xfrm>
            <a:off x="1921350" y="1120750"/>
            <a:ext cx="5073074" cy="3804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 &amp; References</a:t>
            </a:r>
            <a:endParaRPr/>
          </a:p>
        </p:txBody>
      </p:sp>
      <p:sp>
        <p:nvSpPr>
          <p:cNvPr id="270" name="Google Shape;270;p3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latin typeface="Arial"/>
                <a:ea typeface="Arial"/>
                <a:cs typeface="Arial"/>
                <a:sym typeface="Arial"/>
                <a:hlinkClick r:id="rId3"/>
              </a:rPr>
              <a:t>https://www.psychologytoday.com/us/therapy-types/motivational-interviewing</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sz="1100" u="sng">
                <a:solidFill>
                  <a:schemeClr val="hlink"/>
                </a:solidFill>
                <a:latin typeface="Arial"/>
                <a:ea typeface="Arial"/>
                <a:cs typeface="Arial"/>
                <a:sym typeface="Arial"/>
                <a:hlinkClick r:id="rId4"/>
              </a:rPr>
              <a:t>https://www.socialworktoday.com/archive/111715p22.shtml</a:t>
            </a:r>
            <a:r>
              <a:rPr lang="en"/>
              <a:t>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sz="1100" u="sng">
                <a:solidFill>
                  <a:schemeClr val="hlink"/>
                </a:solidFill>
                <a:latin typeface="Arial"/>
                <a:ea typeface="Arial"/>
                <a:cs typeface="Arial"/>
                <a:sym typeface="Arial"/>
                <a:hlinkClick r:id="rId5"/>
              </a:rPr>
              <a:t>https://www.orgcode.com/products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Motivational Interviewing?</a:t>
            </a:r>
            <a:endParaRPr/>
          </a:p>
        </p:txBody>
      </p:sp>
      <p:sp>
        <p:nvSpPr>
          <p:cNvPr id="147" name="Google Shape;147;p15"/>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Arial"/>
                <a:ea typeface="Arial"/>
                <a:cs typeface="Arial"/>
                <a:sym typeface="Arial"/>
              </a:rPr>
              <a:t>MI is built on the premise that the clinician is not there to force clients to change but instead should facilitate the capacity clients already have within themselves to change. Although now used in fields as diverse as health care, education, and criminal justice, MI's roots are in addiction, and clinicians working with substance abusers from all walks of life are increasingly using the approach</a:t>
            </a:r>
            <a:endParaRPr sz="1200">
              <a:solidFill>
                <a:srgbClr val="FFFFFF"/>
              </a:solidFill>
              <a:latin typeface="Arial"/>
              <a:ea typeface="Arial"/>
              <a:cs typeface="Arial"/>
              <a:sym typeface="Arial"/>
            </a:endParaRPr>
          </a:p>
          <a:p>
            <a:pPr indent="0" lvl="0" marL="0" rtl="0" algn="l">
              <a:spcBef>
                <a:spcPts val="1600"/>
              </a:spcBef>
              <a:spcAft>
                <a:spcPts val="0"/>
              </a:spcAft>
              <a:buNone/>
            </a:pPr>
            <a:r>
              <a:t/>
            </a:r>
            <a:endParaRPr sz="1200">
              <a:solidFill>
                <a:srgbClr val="FFFFFF"/>
              </a:solidFill>
              <a:latin typeface="Arial"/>
              <a:ea typeface="Arial"/>
              <a:cs typeface="Arial"/>
              <a:sym typeface="Arial"/>
            </a:endParaRPr>
          </a:p>
          <a:p>
            <a:pPr indent="0" lvl="0" marL="0" rtl="0" algn="l">
              <a:spcBef>
                <a:spcPts val="1600"/>
              </a:spcBef>
              <a:spcAft>
                <a:spcPts val="1600"/>
              </a:spcAft>
              <a:buNone/>
            </a:pPr>
            <a:r>
              <a:t/>
            </a:r>
            <a:endParaRPr sz="1200">
              <a:solidFill>
                <a:srgbClr val="FFFFF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should I use </a:t>
            </a:r>
            <a:endParaRPr/>
          </a:p>
          <a:p>
            <a:pPr indent="0" lvl="0" marL="0" rtl="0" algn="l">
              <a:spcBef>
                <a:spcPts val="0"/>
              </a:spcBef>
              <a:spcAft>
                <a:spcPts val="0"/>
              </a:spcAft>
              <a:buNone/>
            </a:pPr>
            <a:r>
              <a:rPr lang="en"/>
              <a:t>Motivational Interviewing?</a:t>
            </a:r>
            <a:endParaRPr/>
          </a:p>
        </p:txBody>
      </p:sp>
      <p:sp>
        <p:nvSpPr>
          <p:cNvPr id="153" name="Google Shape;153;p1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Good for clients who are unmotivated or unprepared for change</a:t>
            </a:r>
            <a:endParaRPr/>
          </a:p>
          <a:p>
            <a:pPr indent="-311150" lvl="0" marL="457200" rtl="0" algn="l">
              <a:spcBef>
                <a:spcPts val="0"/>
              </a:spcBef>
              <a:spcAft>
                <a:spcPts val="0"/>
              </a:spcAft>
              <a:buSzPts val="1300"/>
              <a:buChar char="●"/>
            </a:pPr>
            <a:r>
              <a:rPr lang="en"/>
              <a:t>Can be used with any goal</a:t>
            </a:r>
            <a:endParaRPr/>
          </a:p>
          <a:p>
            <a:pPr indent="-311150" lvl="0" marL="457200" rtl="0" algn="l">
              <a:spcBef>
                <a:spcPts val="0"/>
              </a:spcBef>
              <a:spcAft>
                <a:spcPts val="0"/>
              </a:spcAft>
              <a:buSzPts val="1300"/>
              <a:buChar char="●"/>
            </a:pPr>
            <a:r>
              <a:rPr lang="en"/>
              <a:t>Addiction and managing physical symptoms (diabetes, heart disease)</a:t>
            </a:r>
            <a:endParaRPr/>
          </a:p>
          <a:p>
            <a:pPr indent="-311150" lvl="0" marL="457200" rtl="0" algn="l">
              <a:spcBef>
                <a:spcPts val="0"/>
              </a:spcBef>
              <a:spcAft>
                <a:spcPts val="0"/>
              </a:spcAft>
              <a:buSzPts val="1300"/>
              <a:buChar char="●"/>
            </a:pPr>
            <a:r>
              <a:rPr lang="en"/>
              <a:t>Can help prepare people for other more specific types of therapies</a:t>
            </a:r>
            <a:endParaRPr/>
          </a:p>
          <a:p>
            <a:pPr indent="-311150" lvl="0" marL="457200" rtl="0" algn="l">
              <a:spcBef>
                <a:spcPts val="0"/>
              </a:spcBef>
              <a:spcAft>
                <a:spcPts val="0"/>
              </a:spcAft>
              <a:buSzPts val="1300"/>
              <a:buChar char="●"/>
            </a:pPr>
            <a:r>
              <a:rPr lang="en"/>
              <a:t>Appropriate for people who are angry or hostile</a:t>
            </a:r>
            <a:endParaRPr/>
          </a:p>
          <a:p>
            <a:pPr indent="-298450" lvl="1" marL="914400" rtl="0" algn="l">
              <a:spcBef>
                <a:spcPts val="0"/>
              </a:spcBef>
              <a:spcAft>
                <a:spcPts val="0"/>
              </a:spcAft>
              <a:buSzPts val="1100"/>
              <a:buChar char="○"/>
            </a:pPr>
            <a:r>
              <a:rPr lang="en"/>
              <a:t>Allows them to move through the emotional stages of change necessary to find their motivation</a:t>
            </a:r>
            <a:endParaRPr/>
          </a:p>
          <a:p>
            <a:pPr indent="0" lvl="0" marL="0" rtl="0" algn="l">
              <a:spcBef>
                <a:spcPts val="1600"/>
              </a:spcBef>
              <a:spcAft>
                <a:spcPts val="1600"/>
              </a:spcAft>
              <a:buNone/>
            </a:pPr>
            <a:r>
              <a:rPr lang="en"/>
              <a:t>***Motivational Interviewing doesn’t work is all scenarios. For example, it isn’t helpful if a client is already motivated to change and can in fact cause a client who is motivated to regress because of taking them back through the steps.***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does it work?</a:t>
            </a:r>
            <a:endParaRPr/>
          </a:p>
        </p:txBody>
      </p:sp>
      <p:sp>
        <p:nvSpPr>
          <p:cNvPr id="159" name="Google Shape;159;p17"/>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 Evolved from Carl Rogers, person-centered, client-centered</a:t>
            </a:r>
            <a:endParaRPr/>
          </a:p>
          <a:p>
            <a:pPr indent="-311150" lvl="0" marL="457200" rtl="0" algn="l">
              <a:spcBef>
                <a:spcPts val="0"/>
              </a:spcBef>
              <a:spcAft>
                <a:spcPts val="0"/>
              </a:spcAft>
              <a:buSzPts val="1300"/>
              <a:buChar char="●"/>
            </a:pPr>
            <a:r>
              <a:rPr lang="en"/>
              <a:t>William R. Miller, 1980’s</a:t>
            </a:r>
            <a:endParaRPr/>
          </a:p>
          <a:p>
            <a:pPr indent="-311150" lvl="0" marL="457200" rtl="0" algn="l">
              <a:spcBef>
                <a:spcPts val="0"/>
              </a:spcBef>
              <a:spcAft>
                <a:spcPts val="0"/>
              </a:spcAft>
              <a:buSzPts val="1300"/>
              <a:buChar char="●"/>
            </a:pPr>
            <a:r>
              <a:rPr lang="en"/>
              <a:t>Two fold process</a:t>
            </a:r>
            <a:endParaRPr/>
          </a:p>
          <a:p>
            <a:pPr indent="-298450" lvl="1" marL="914400" rtl="0" algn="l">
              <a:spcBef>
                <a:spcPts val="0"/>
              </a:spcBef>
              <a:spcAft>
                <a:spcPts val="0"/>
              </a:spcAft>
              <a:buSzPts val="1100"/>
              <a:buChar char="○"/>
            </a:pPr>
            <a:r>
              <a:rPr lang="en"/>
              <a:t>Increase the person’s motivation</a:t>
            </a:r>
            <a:endParaRPr/>
          </a:p>
          <a:p>
            <a:pPr indent="-298450" lvl="1" marL="914400" rtl="0" algn="l">
              <a:spcBef>
                <a:spcPts val="0"/>
              </a:spcBef>
              <a:spcAft>
                <a:spcPts val="0"/>
              </a:spcAft>
              <a:buSzPts val="1100"/>
              <a:buChar char="○"/>
            </a:pPr>
            <a:r>
              <a:rPr lang="en"/>
              <a:t>Person to make the </a:t>
            </a:r>
            <a:r>
              <a:rPr lang="en"/>
              <a:t>commitment  </a:t>
            </a:r>
            <a:r>
              <a:rPr lang="en"/>
              <a:t> to change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8"/>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66" name="Google Shape;166;p18"/>
          <p:cNvPicPr preferRelativeResize="0"/>
          <p:nvPr/>
        </p:nvPicPr>
        <p:blipFill>
          <a:blip r:embed="rId3">
            <a:alphaModFix/>
          </a:blip>
          <a:stretch>
            <a:fillRect/>
          </a:stretch>
        </p:blipFill>
        <p:spPr>
          <a:xfrm>
            <a:off x="1422725" y="84925"/>
            <a:ext cx="6499600" cy="4874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9"/>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73" name="Google Shape;173;p19"/>
          <p:cNvPicPr preferRelativeResize="0"/>
          <p:nvPr/>
        </p:nvPicPr>
        <p:blipFill>
          <a:blip r:embed="rId3">
            <a:alphaModFix/>
          </a:blip>
          <a:stretch>
            <a:fillRect/>
          </a:stretch>
        </p:blipFill>
        <p:spPr>
          <a:xfrm>
            <a:off x="2582333" y="0"/>
            <a:ext cx="3979333"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0"/>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80" name="Google Shape;180;p20"/>
          <p:cNvPicPr preferRelativeResize="0"/>
          <p:nvPr/>
        </p:nvPicPr>
        <p:blipFill>
          <a:blip r:embed="rId3">
            <a:alphaModFix/>
          </a:blip>
          <a:stretch>
            <a:fillRect/>
          </a:stretch>
        </p:blipFill>
        <p:spPr>
          <a:xfrm rot="10800000">
            <a:off x="1925800" y="331125"/>
            <a:ext cx="5975050" cy="4481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1"/>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87" name="Google Shape;187;p21"/>
          <p:cNvPicPr preferRelativeResize="0"/>
          <p:nvPr/>
        </p:nvPicPr>
        <p:blipFill>
          <a:blip r:embed="rId3">
            <a:alphaModFix/>
          </a:blip>
          <a:stretch>
            <a:fillRect/>
          </a:stretch>
        </p:blipFill>
        <p:spPr>
          <a:xfrm rot="-5400000">
            <a:off x="2260662" y="506038"/>
            <a:ext cx="5032800" cy="4161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