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320" r:id="rId3"/>
    <p:sldId id="257" r:id="rId4"/>
    <p:sldId id="258" r:id="rId5"/>
    <p:sldId id="325" r:id="rId6"/>
    <p:sldId id="326" r:id="rId7"/>
    <p:sldId id="327" r:id="rId8"/>
    <p:sldId id="328" r:id="rId9"/>
    <p:sldId id="329" r:id="rId10"/>
    <p:sldId id="334" r:id="rId11"/>
    <p:sldId id="336" r:id="rId12"/>
    <p:sldId id="322" r:id="rId13"/>
    <p:sldId id="323" r:id="rId14"/>
    <p:sldId id="324" r:id="rId15"/>
    <p:sldId id="319" r:id="rId16"/>
    <p:sldId id="335" r:id="rId17"/>
    <p:sldId id="305" r:id="rId18"/>
    <p:sldId id="339" r:id="rId19"/>
    <p:sldId id="347" r:id="rId20"/>
    <p:sldId id="348" r:id="rId21"/>
    <p:sldId id="349" r:id="rId22"/>
    <p:sldId id="340" r:id="rId23"/>
    <p:sldId id="338" r:id="rId24"/>
    <p:sldId id="346" r:id="rId25"/>
    <p:sldId id="342" r:id="rId26"/>
    <p:sldId id="343" r:id="rId27"/>
    <p:sldId id="345" r:id="rId28"/>
    <p:sldId id="350" r:id="rId29"/>
    <p:sldId id="357" r:id="rId30"/>
    <p:sldId id="352" r:id="rId31"/>
    <p:sldId id="356" r:id="rId32"/>
    <p:sldId id="353" r:id="rId33"/>
    <p:sldId id="354" r:id="rId34"/>
    <p:sldId id="355" r:id="rId35"/>
    <p:sldId id="31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7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800"/>
              <a:t>Point</a:t>
            </a:r>
            <a:r>
              <a:rPr lang="en-US" sz="1800" baseline="0"/>
              <a:t> in Time</a:t>
            </a:r>
            <a:r>
              <a:rPr lang="en-US" sz="1800"/>
              <a:t> Count Trends in Kentucky</a:t>
            </a:r>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Sheet1!$A$2</c:f>
              <c:strCache>
                <c:ptCount val="1"/>
                <c:pt idx="0">
                  <c:v>Balance of State</c:v>
                </c:pt>
              </c:strCache>
            </c:strRef>
          </c:tx>
          <c:spPr>
            <a:ln w="38100" cap="rnd">
              <a:solidFill>
                <a:schemeClr val="accent1"/>
              </a:solidFill>
              <a:round/>
            </a:ln>
            <a:effectLst/>
          </c:spPr>
          <c:marker>
            <c:symbol val="none"/>
          </c:marker>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Sheet1!$B$2:$H$2</c:f>
              <c:numCache>
                <c:formatCode>General</c:formatCode>
                <c:ptCount val="7"/>
                <c:pt idx="0">
                  <c:v>2392</c:v>
                </c:pt>
                <c:pt idx="1">
                  <c:v>2229</c:v>
                </c:pt>
                <c:pt idx="2">
                  <c:v>2119</c:v>
                </c:pt>
                <c:pt idx="3">
                  <c:v>2057</c:v>
                </c:pt>
                <c:pt idx="4">
                  <c:v>1940</c:v>
                </c:pt>
                <c:pt idx="5">
                  <c:v>2077</c:v>
                </c:pt>
                <c:pt idx="6">
                  <c:v>2221</c:v>
                </c:pt>
              </c:numCache>
            </c:numRef>
          </c:val>
          <c:smooth val="0"/>
          <c:extLst>
            <c:ext xmlns:c16="http://schemas.microsoft.com/office/drawing/2014/chart" uri="{C3380CC4-5D6E-409C-BE32-E72D297353CC}">
              <c16:uniqueId val="{00000000-C7E2-437E-9B64-50315053DC45}"/>
            </c:ext>
          </c:extLst>
        </c:ser>
        <c:ser>
          <c:idx val="1"/>
          <c:order val="1"/>
          <c:tx>
            <c:strRef>
              <c:f>Sheet1!$A$3</c:f>
              <c:strCache>
                <c:ptCount val="1"/>
                <c:pt idx="0">
                  <c:v>Lexington</c:v>
                </c:pt>
              </c:strCache>
            </c:strRef>
          </c:tx>
          <c:spPr>
            <a:ln w="38100" cap="rnd">
              <a:solidFill>
                <a:schemeClr val="accent2"/>
              </a:solidFill>
              <a:round/>
            </a:ln>
            <a:effectLst/>
          </c:spPr>
          <c:marker>
            <c:symbol val="none"/>
          </c:marker>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Sheet1!$B$3:$H$3</c:f>
              <c:numCache>
                <c:formatCode>General</c:formatCode>
                <c:ptCount val="7"/>
                <c:pt idx="0">
                  <c:v>1408</c:v>
                </c:pt>
                <c:pt idx="1">
                  <c:v>1453</c:v>
                </c:pt>
                <c:pt idx="2">
                  <c:v>1267</c:v>
                </c:pt>
                <c:pt idx="3">
                  <c:v>1064</c:v>
                </c:pt>
                <c:pt idx="4">
                  <c:v>1051</c:v>
                </c:pt>
                <c:pt idx="5">
                  <c:v>685</c:v>
                </c:pt>
                <c:pt idx="6">
                  <c:v>787</c:v>
                </c:pt>
              </c:numCache>
            </c:numRef>
          </c:val>
          <c:smooth val="0"/>
          <c:extLst>
            <c:ext xmlns:c16="http://schemas.microsoft.com/office/drawing/2014/chart" uri="{C3380CC4-5D6E-409C-BE32-E72D297353CC}">
              <c16:uniqueId val="{00000001-C7E2-437E-9B64-50315053DC45}"/>
            </c:ext>
          </c:extLst>
        </c:ser>
        <c:ser>
          <c:idx val="2"/>
          <c:order val="2"/>
          <c:tx>
            <c:strRef>
              <c:f>Sheet1!$A$4</c:f>
              <c:strCache>
                <c:ptCount val="1"/>
                <c:pt idx="0">
                  <c:v>Louisville</c:v>
                </c:pt>
              </c:strCache>
            </c:strRef>
          </c:tx>
          <c:spPr>
            <a:ln w="38100" cap="rnd">
              <a:solidFill>
                <a:schemeClr val="accent3"/>
              </a:solidFill>
              <a:round/>
            </a:ln>
            <a:effectLst/>
          </c:spPr>
          <c:marker>
            <c:symbol val="none"/>
          </c:marker>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Sheet1!$B$4:$H$4</c:f>
              <c:numCache>
                <c:formatCode>General</c:formatCode>
                <c:ptCount val="7"/>
                <c:pt idx="0">
                  <c:v>1445</c:v>
                </c:pt>
                <c:pt idx="1">
                  <c:v>1316</c:v>
                </c:pt>
                <c:pt idx="2">
                  <c:v>1466</c:v>
                </c:pt>
                <c:pt idx="3">
                  <c:v>1116</c:v>
                </c:pt>
                <c:pt idx="4">
                  <c:v>1034</c:v>
                </c:pt>
                <c:pt idx="5">
                  <c:v>926</c:v>
                </c:pt>
                <c:pt idx="6">
                  <c:v>1071</c:v>
                </c:pt>
              </c:numCache>
            </c:numRef>
          </c:val>
          <c:smooth val="0"/>
          <c:extLst>
            <c:ext xmlns:c16="http://schemas.microsoft.com/office/drawing/2014/chart" uri="{C3380CC4-5D6E-409C-BE32-E72D297353CC}">
              <c16:uniqueId val="{00000002-C7E2-437E-9B64-50315053DC45}"/>
            </c:ext>
          </c:extLst>
        </c:ser>
        <c:ser>
          <c:idx val="3"/>
          <c:order val="3"/>
          <c:tx>
            <c:strRef>
              <c:f>Sheet1!$A$5</c:f>
              <c:strCache>
                <c:ptCount val="1"/>
                <c:pt idx="0">
                  <c:v>Kentucky</c:v>
                </c:pt>
              </c:strCache>
            </c:strRef>
          </c:tx>
          <c:spPr>
            <a:ln w="38100" cap="rnd">
              <a:solidFill>
                <a:schemeClr val="accent4"/>
              </a:solidFill>
              <a:round/>
            </a:ln>
            <a:effectLst/>
          </c:spPr>
          <c:marker>
            <c:symbol val="none"/>
          </c:marker>
          <c:cat>
            <c:numRef>
              <c:f>Sheet1!$B$1:$H$1</c:f>
              <c:numCache>
                <c:formatCode>General</c:formatCode>
                <c:ptCount val="7"/>
                <c:pt idx="0">
                  <c:v>2013</c:v>
                </c:pt>
                <c:pt idx="1">
                  <c:v>2014</c:v>
                </c:pt>
                <c:pt idx="2">
                  <c:v>2015</c:v>
                </c:pt>
                <c:pt idx="3">
                  <c:v>2016</c:v>
                </c:pt>
                <c:pt idx="4">
                  <c:v>2017</c:v>
                </c:pt>
                <c:pt idx="5">
                  <c:v>2018</c:v>
                </c:pt>
                <c:pt idx="6">
                  <c:v>2019</c:v>
                </c:pt>
              </c:numCache>
            </c:numRef>
          </c:cat>
          <c:val>
            <c:numRef>
              <c:f>Sheet1!$B$5:$H$5</c:f>
              <c:numCache>
                <c:formatCode>General</c:formatCode>
                <c:ptCount val="7"/>
                <c:pt idx="0">
                  <c:v>5245</c:v>
                </c:pt>
                <c:pt idx="1">
                  <c:v>4998</c:v>
                </c:pt>
                <c:pt idx="2">
                  <c:v>4852</c:v>
                </c:pt>
                <c:pt idx="3">
                  <c:v>4237</c:v>
                </c:pt>
                <c:pt idx="4">
                  <c:v>4025</c:v>
                </c:pt>
                <c:pt idx="5">
                  <c:v>3688</c:v>
                </c:pt>
                <c:pt idx="6">
                  <c:v>4071</c:v>
                </c:pt>
              </c:numCache>
            </c:numRef>
          </c:val>
          <c:smooth val="0"/>
          <c:extLst>
            <c:ext xmlns:c16="http://schemas.microsoft.com/office/drawing/2014/chart" uri="{C3380CC4-5D6E-409C-BE32-E72D297353CC}">
              <c16:uniqueId val="{00000003-C7E2-437E-9B64-50315053DC45}"/>
            </c:ext>
          </c:extLst>
        </c:ser>
        <c:dLbls>
          <c:showLegendKey val="0"/>
          <c:showVal val="0"/>
          <c:showCatName val="0"/>
          <c:showSerName val="0"/>
          <c:showPercent val="0"/>
          <c:showBubbleSize val="0"/>
        </c:dLbls>
        <c:smooth val="0"/>
        <c:axId val="129972447"/>
        <c:axId val="129967039"/>
      </c:lineChart>
      <c:catAx>
        <c:axId val="12997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29967039"/>
        <c:crosses val="autoZero"/>
        <c:auto val="1"/>
        <c:lblAlgn val="ctr"/>
        <c:lblOffset val="100"/>
        <c:noMultiLvlLbl val="0"/>
      </c:catAx>
      <c:valAx>
        <c:axId val="12996703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7244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11.png"/><Relationship Id="rId6" Type="http://schemas.openxmlformats.org/officeDocument/2006/relationships/image" Target="../media/image28.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5.png"/><Relationship Id="rId1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hyperlink" Target="https://www.hhck.org/research-and-resources" TargetMode="External"/><Relationship Id="rId6" Type="http://schemas.openxmlformats.org/officeDocument/2006/relationships/image" Target="../media/image22.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11.png"/><Relationship Id="rId6" Type="http://schemas.openxmlformats.org/officeDocument/2006/relationships/image" Target="../media/image28.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5.png"/><Relationship Id="rId1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5.png"/><Relationship Id="rId1" Type="http://schemas.openxmlformats.org/officeDocument/2006/relationships/image" Target="../media/image20.png"/><Relationship Id="rId6" Type="http://schemas.openxmlformats.org/officeDocument/2006/relationships/image" Target="../media/image22.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7.svg"/><Relationship Id="rId14" Type="http://schemas.openxmlformats.org/officeDocument/2006/relationships/hyperlink" Target="https://www.hhck.org/research-and-resourc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9239B-B847-401F-AC4F-D704486A34E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ECAABA9-B3D4-4CCF-BAE5-B44D11B19F2D}">
      <dgm:prSet/>
      <dgm:spPr/>
      <dgm:t>
        <a:bodyPr/>
        <a:lstStyle/>
        <a:p>
          <a:r>
            <a:rPr lang="en-US"/>
            <a:t>Roughly 64% of Americans are homeowners</a:t>
          </a:r>
        </a:p>
      </dgm:t>
    </dgm:pt>
    <dgm:pt modelId="{6CDA44A7-422E-4CB6-9432-402B3858BB61}" type="parTrans" cxnId="{EACF98D3-EC50-4AE7-8D89-E82E2E1CAA4C}">
      <dgm:prSet/>
      <dgm:spPr/>
      <dgm:t>
        <a:bodyPr/>
        <a:lstStyle/>
        <a:p>
          <a:endParaRPr lang="en-US"/>
        </a:p>
      </dgm:t>
    </dgm:pt>
    <dgm:pt modelId="{7AEB2A87-1031-4F64-BC25-AD1653DE34A5}" type="sibTrans" cxnId="{EACF98D3-EC50-4AE7-8D89-E82E2E1CAA4C}">
      <dgm:prSet/>
      <dgm:spPr/>
      <dgm:t>
        <a:bodyPr/>
        <a:lstStyle/>
        <a:p>
          <a:endParaRPr lang="en-US"/>
        </a:p>
      </dgm:t>
    </dgm:pt>
    <dgm:pt modelId="{26375EC1-9B24-433F-9819-0B08323B7E9E}">
      <dgm:prSet/>
      <dgm:spPr/>
      <dgm:t>
        <a:bodyPr/>
        <a:lstStyle/>
        <a:p>
          <a:r>
            <a:rPr lang="en-US"/>
            <a:t>Roughly 35% of Americans are renters</a:t>
          </a:r>
        </a:p>
      </dgm:t>
    </dgm:pt>
    <dgm:pt modelId="{CBC6260A-AC64-4797-98A4-0BAC7BC6F7D8}" type="parTrans" cxnId="{15AE4BC3-0EB9-4B3B-8D3A-43A19C705042}">
      <dgm:prSet/>
      <dgm:spPr/>
      <dgm:t>
        <a:bodyPr/>
        <a:lstStyle/>
        <a:p>
          <a:endParaRPr lang="en-US"/>
        </a:p>
      </dgm:t>
    </dgm:pt>
    <dgm:pt modelId="{704C62F5-AE9A-4269-8307-F18E1C506A28}" type="sibTrans" cxnId="{15AE4BC3-0EB9-4B3B-8D3A-43A19C705042}">
      <dgm:prSet/>
      <dgm:spPr/>
      <dgm:t>
        <a:bodyPr/>
        <a:lstStyle/>
        <a:p>
          <a:endParaRPr lang="en-US"/>
        </a:p>
      </dgm:t>
    </dgm:pt>
    <dgm:pt modelId="{32635668-1441-49B8-ACCC-C8227ADC14A0}">
      <dgm:prSet/>
      <dgm:spPr/>
      <dgm:t>
        <a:bodyPr/>
        <a:lstStyle/>
        <a:p>
          <a:r>
            <a:rPr lang="en-US"/>
            <a:t>38 million households spent more than 30% on housing in 2016</a:t>
          </a:r>
        </a:p>
      </dgm:t>
    </dgm:pt>
    <dgm:pt modelId="{636FFDB3-FC0B-4280-B46A-D6A916B58D3A}" type="parTrans" cxnId="{82B23588-7C53-4EA4-B704-DC07B0BE4C1C}">
      <dgm:prSet/>
      <dgm:spPr/>
      <dgm:t>
        <a:bodyPr/>
        <a:lstStyle/>
        <a:p>
          <a:endParaRPr lang="en-US"/>
        </a:p>
      </dgm:t>
    </dgm:pt>
    <dgm:pt modelId="{90E16E5C-B7E8-4A9A-B1F7-D42644BC7DAF}" type="sibTrans" cxnId="{82B23588-7C53-4EA4-B704-DC07B0BE4C1C}">
      <dgm:prSet/>
      <dgm:spPr/>
      <dgm:t>
        <a:bodyPr/>
        <a:lstStyle/>
        <a:p>
          <a:endParaRPr lang="en-US"/>
        </a:p>
      </dgm:t>
    </dgm:pt>
    <dgm:pt modelId="{C6543AE8-BF3B-4C9F-82F7-3FCF8D096F96}">
      <dgm:prSet/>
      <dgm:spPr/>
      <dgm:t>
        <a:bodyPr/>
        <a:lstStyle/>
        <a:p>
          <a:r>
            <a:rPr lang="en-US"/>
            <a:t>(Source: Joint Center for Housing Studies at Harvard University, 2018)</a:t>
          </a:r>
        </a:p>
      </dgm:t>
    </dgm:pt>
    <dgm:pt modelId="{4AD48FBD-9CF7-4BB4-84A3-0F9BA3C06DA8}" type="parTrans" cxnId="{A0C5702D-402C-412A-BA8C-C1EC7FA6F264}">
      <dgm:prSet/>
      <dgm:spPr/>
      <dgm:t>
        <a:bodyPr/>
        <a:lstStyle/>
        <a:p>
          <a:endParaRPr lang="en-US"/>
        </a:p>
      </dgm:t>
    </dgm:pt>
    <dgm:pt modelId="{31F91309-673F-451F-B00F-92CE53D72A7F}" type="sibTrans" cxnId="{A0C5702D-402C-412A-BA8C-C1EC7FA6F264}">
      <dgm:prSet/>
      <dgm:spPr/>
      <dgm:t>
        <a:bodyPr/>
        <a:lstStyle/>
        <a:p>
          <a:endParaRPr lang="en-US"/>
        </a:p>
      </dgm:t>
    </dgm:pt>
    <dgm:pt modelId="{74869F0D-9E10-4D50-9FB7-DA52440B7E5A}" type="pres">
      <dgm:prSet presAssocID="{50C9239B-B847-401F-AC4F-D704486A34EF}" presName="hierChild1" presStyleCnt="0">
        <dgm:presLayoutVars>
          <dgm:chPref val="1"/>
          <dgm:dir/>
          <dgm:animOne val="branch"/>
          <dgm:animLvl val="lvl"/>
          <dgm:resizeHandles/>
        </dgm:presLayoutVars>
      </dgm:prSet>
      <dgm:spPr/>
      <dgm:t>
        <a:bodyPr/>
        <a:lstStyle/>
        <a:p>
          <a:endParaRPr lang="en-US"/>
        </a:p>
      </dgm:t>
    </dgm:pt>
    <dgm:pt modelId="{1D641A39-F45C-4503-89FC-4B4641AB6CEC}" type="pres">
      <dgm:prSet presAssocID="{8ECAABA9-B3D4-4CCF-BAE5-B44D11B19F2D}" presName="hierRoot1" presStyleCnt="0"/>
      <dgm:spPr/>
    </dgm:pt>
    <dgm:pt modelId="{2535C268-E865-4202-A430-5E31AAAA95BF}" type="pres">
      <dgm:prSet presAssocID="{8ECAABA9-B3D4-4CCF-BAE5-B44D11B19F2D}" presName="composite" presStyleCnt="0"/>
      <dgm:spPr/>
    </dgm:pt>
    <dgm:pt modelId="{6C901BF8-C659-43AE-A7DB-760CDF6A44AF}" type="pres">
      <dgm:prSet presAssocID="{8ECAABA9-B3D4-4CCF-BAE5-B44D11B19F2D}" presName="background" presStyleLbl="node0" presStyleIdx="0" presStyleCnt="4"/>
      <dgm:spPr/>
    </dgm:pt>
    <dgm:pt modelId="{EA26BA82-E12A-4A36-8024-03166BCF48D6}" type="pres">
      <dgm:prSet presAssocID="{8ECAABA9-B3D4-4CCF-BAE5-B44D11B19F2D}" presName="text" presStyleLbl="fgAcc0" presStyleIdx="0" presStyleCnt="4">
        <dgm:presLayoutVars>
          <dgm:chPref val="3"/>
        </dgm:presLayoutVars>
      </dgm:prSet>
      <dgm:spPr/>
      <dgm:t>
        <a:bodyPr/>
        <a:lstStyle/>
        <a:p>
          <a:endParaRPr lang="en-US"/>
        </a:p>
      </dgm:t>
    </dgm:pt>
    <dgm:pt modelId="{059A082F-A366-4F78-83AF-99CDA347F9B7}" type="pres">
      <dgm:prSet presAssocID="{8ECAABA9-B3D4-4CCF-BAE5-B44D11B19F2D}" presName="hierChild2" presStyleCnt="0"/>
      <dgm:spPr/>
    </dgm:pt>
    <dgm:pt modelId="{401D0C7B-4A0A-4023-B16C-6940F4DF3FAE}" type="pres">
      <dgm:prSet presAssocID="{26375EC1-9B24-433F-9819-0B08323B7E9E}" presName="hierRoot1" presStyleCnt="0"/>
      <dgm:spPr/>
    </dgm:pt>
    <dgm:pt modelId="{63FE3B13-03F8-49BC-BF96-DAE5D5A8ED4F}" type="pres">
      <dgm:prSet presAssocID="{26375EC1-9B24-433F-9819-0B08323B7E9E}" presName="composite" presStyleCnt="0"/>
      <dgm:spPr/>
    </dgm:pt>
    <dgm:pt modelId="{504D3899-34EA-401B-8FEF-13C9D28D0902}" type="pres">
      <dgm:prSet presAssocID="{26375EC1-9B24-433F-9819-0B08323B7E9E}" presName="background" presStyleLbl="node0" presStyleIdx="1" presStyleCnt="4"/>
      <dgm:spPr/>
    </dgm:pt>
    <dgm:pt modelId="{FA74A18E-BE25-4487-AF07-93C01CC21ED9}" type="pres">
      <dgm:prSet presAssocID="{26375EC1-9B24-433F-9819-0B08323B7E9E}" presName="text" presStyleLbl="fgAcc0" presStyleIdx="1" presStyleCnt="4">
        <dgm:presLayoutVars>
          <dgm:chPref val="3"/>
        </dgm:presLayoutVars>
      </dgm:prSet>
      <dgm:spPr/>
      <dgm:t>
        <a:bodyPr/>
        <a:lstStyle/>
        <a:p>
          <a:endParaRPr lang="en-US"/>
        </a:p>
      </dgm:t>
    </dgm:pt>
    <dgm:pt modelId="{0A7C680B-A2FC-4154-8909-4D45E8C40115}" type="pres">
      <dgm:prSet presAssocID="{26375EC1-9B24-433F-9819-0B08323B7E9E}" presName="hierChild2" presStyleCnt="0"/>
      <dgm:spPr/>
    </dgm:pt>
    <dgm:pt modelId="{64229E7B-796D-456B-82C1-5FFD82257810}" type="pres">
      <dgm:prSet presAssocID="{32635668-1441-49B8-ACCC-C8227ADC14A0}" presName="hierRoot1" presStyleCnt="0"/>
      <dgm:spPr/>
    </dgm:pt>
    <dgm:pt modelId="{1A6C50E9-F42F-45E0-98DB-1AA7C6190837}" type="pres">
      <dgm:prSet presAssocID="{32635668-1441-49B8-ACCC-C8227ADC14A0}" presName="composite" presStyleCnt="0"/>
      <dgm:spPr/>
    </dgm:pt>
    <dgm:pt modelId="{A21D8386-51E7-49D6-87A0-D7B24461AF88}" type="pres">
      <dgm:prSet presAssocID="{32635668-1441-49B8-ACCC-C8227ADC14A0}" presName="background" presStyleLbl="node0" presStyleIdx="2" presStyleCnt="4"/>
      <dgm:spPr/>
    </dgm:pt>
    <dgm:pt modelId="{0A6900DC-9A67-43CB-8C38-144EEBE6B54F}" type="pres">
      <dgm:prSet presAssocID="{32635668-1441-49B8-ACCC-C8227ADC14A0}" presName="text" presStyleLbl="fgAcc0" presStyleIdx="2" presStyleCnt="4">
        <dgm:presLayoutVars>
          <dgm:chPref val="3"/>
        </dgm:presLayoutVars>
      </dgm:prSet>
      <dgm:spPr/>
      <dgm:t>
        <a:bodyPr/>
        <a:lstStyle/>
        <a:p>
          <a:endParaRPr lang="en-US"/>
        </a:p>
      </dgm:t>
    </dgm:pt>
    <dgm:pt modelId="{5BAF8016-0AF6-4726-AC16-45C4234E0259}" type="pres">
      <dgm:prSet presAssocID="{32635668-1441-49B8-ACCC-C8227ADC14A0}" presName="hierChild2" presStyleCnt="0"/>
      <dgm:spPr/>
    </dgm:pt>
    <dgm:pt modelId="{AB823C9B-7EBE-4E6A-85FA-2E808EDF1B20}" type="pres">
      <dgm:prSet presAssocID="{C6543AE8-BF3B-4C9F-82F7-3FCF8D096F96}" presName="hierRoot1" presStyleCnt="0"/>
      <dgm:spPr/>
    </dgm:pt>
    <dgm:pt modelId="{14B3B703-791C-45A1-9EE5-D8F4C8EDBB13}" type="pres">
      <dgm:prSet presAssocID="{C6543AE8-BF3B-4C9F-82F7-3FCF8D096F96}" presName="composite" presStyleCnt="0"/>
      <dgm:spPr/>
    </dgm:pt>
    <dgm:pt modelId="{8D406FA3-598A-408F-A429-BA23C7950C32}" type="pres">
      <dgm:prSet presAssocID="{C6543AE8-BF3B-4C9F-82F7-3FCF8D096F96}" presName="background" presStyleLbl="node0" presStyleIdx="3" presStyleCnt="4"/>
      <dgm:spPr/>
    </dgm:pt>
    <dgm:pt modelId="{2CE3F7CC-68CB-4409-AC1D-C2BAD624E1CD}" type="pres">
      <dgm:prSet presAssocID="{C6543AE8-BF3B-4C9F-82F7-3FCF8D096F96}" presName="text" presStyleLbl="fgAcc0" presStyleIdx="3" presStyleCnt="4">
        <dgm:presLayoutVars>
          <dgm:chPref val="3"/>
        </dgm:presLayoutVars>
      </dgm:prSet>
      <dgm:spPr/>
      <dgm:t>
        <a:bodyPr/>
        <a:lstStyle/>
        <a:p>
          <a:endParaRPr lang="en-US"/>
        </a:p>
      </dgm:t>
    </dgm:pt>
    <dgm:pt modelId="{9EC87E6D-214C-40A5-91F9-53F6EAABBB83}" type="pres">
      <dgm:prSet presAssocID="{C6543AE8-BF3B-4C9F-82F7-3FCF8D096F96}" presName="hierChild2" presStyleCnt="0"/>
      <dgm:spPr/>
    </dgm:pt>
  </dgm:ptLst>
  <dgm:cxnLst>
    <dgm:cxn modelId="{82B23588-7C53-4EA4-B704-DC07B0BE4C1C}" srcId="{50C9239B-B847-401F-AC4F-D704486A34EF}" destId="{32635668-1441-49B8-ACCC-C8227ADC14A0}" srcOrd="2" destOrd="0" parTransId="{636FFDB3-FC0B-4280-B46A-D6A916B58D3A}" sibTransId="{90E16E5C-B7E8-4A9A-B1F7-D42644BC7DAF}"/>
    <dgm:cxn modelId="{14D9D293-6AD5-4A1F-A585-36B4B8214479}" type="presOf" srcId="{50C9239B-B847-401F-AC4F-D704486A34EF}" destId="{74869F0D-9E10-4D50-9FB7-DA52440B7E5A}" srcOrd="0" destOrd="0" presId="urn:microsoft.com/office/officeart/2005/8/layout/hierarchy1"/>
    <dgm:cxn modelId="{CFD32C07-ABC5-4744-9F46-EB0F5AAEC6C7}" type="presOf" srcId="{C6543AE8-BF3B-4C9F-82F7-3FCF8D096F96}" destId="{2CE3F7CC-68CB-4409-AC1D-C2BAD624E1CD}" srcOrd="0" destOrd="0" presId="urn:microsoft.com/office/officeart/2005/8/layout/hierarchy1"/>
    <dgm:cxn modelId="{15AE4BC3-0EB9-4B3B-8D3A-43A19C705042}" srcId="{50C9239B-B847-401F-AC4F-D704486A34EF}" destId="{26375EC1-9B24-433F-9819-0B08323B7E9E}" srcOrd="1" destOrd="0" parTransId="{CBC6260A-AC64-4797-98A4-0BAC7BC6F7D8}" sibTransId="{704C62F5-AE9A-4269-8307-F18E1C506A28}"/>
    <dgm:cxn modelId="{A0C5702D-402C-412A-BA8C-C1EC7FA6F264}" srcId="{50C9239B-B847-401F-AC4F-D704486A34EF}" destId="{C6543AE8-BF3B-4C9F-82F7-3FCF8D096F96}" srcOrd="3" destOrd="0" parTransId="{4AD48FBD-9CF7-4BB4-84A3-0F9BA3C06DA8}" sibTransId="{31F91309-673F-451F-B00F-92CE53D72A7F}"/>
    <dgm:cxn modelId="{EACF98D3-EC50-4AE7-8D89-E82E2E1CAA4C}" srcId="{50C9239B-B847-401F-AC4F-D704486A34EF}" destId="{8ECAABA9-B3D4-4CCF-BAE5-B44D11B19F2D}" srcOrd="0" destOrd="0" parTransId="{6CDA44A7-422E-4CB6-9432-402B3858BB61}" sibTransId="{7AEB2A87-1031-4F64-BC25-AD1653DE34A5}"/>
    <dgm:cxn modelId="{C05F2B41-A44D-43D6-9D52-23620E0DB50F}" type="presOf" srcId="{32635668-1441-49B8-ACCC-C8227ADC14A0}" destId="{0A6900DC-9A67-43CB-8C38-144EEBE6B54F}" srcOrd="0" destOrd="0" presId="urn:microsoft.com/office/officeart/2005/8/layout/hierarchy1"/>
    <dgm:cxn modelId="{724FFDB7-6A48-4CA1-BC76-90838CE7B5AA}" type="presOf" srcId="{8ECAABA9-B3D4-4CCF-BAE5-B44D11B19F2D}" destId="{EA26BA82-E12A-4A36-8024-03166BCF48D6}" srcOrd="0" destOrd="0" presId="urn:microsoft.com/office/officeart/2005/8/layout/hierarchy1"/>
    <dgm:cxn modelId="{2FC1A100-33B1-469E-814A-AE7BD72A9F8E}" type="presOf" srcId="{26375EC1-9B24-433F-9819-0B08323B7E9E}" destId="{FA74A18E-BE25-4487-AF07-93C01CC21ED9}" srcOrd="0" destOrd="0" presId="urn:microsoft.com/office/officeart/2005/8/layout/hierarchy1"/>
    <dgm:cxn modelId="{21A9DE1D-4603-4C3E-AD12-B6C60BBEDED6}" type="presParOf" srcId="{74869F0D-9E10-4D50-9FB7-DA52440B7E5A}" destId="{1D641A39-F45C-4503-89FC-4B4641AB6CEC}" srcOrd="0" destOrd="0" presId="urn:microsoft.com/office/officeart/2005/8/layout/hierarchy1"/>
    <dgm:cxn modelId="{1151A36F-1032-4A19-AD96-021F26FABC60}" type="presParOf" srcId="{1D641A39-F45C-4503-89FC-4B4641AB6CEC}" destId="{2535C268-E865-4202-A430-5E31AAAA95BF}" srcOrd="0" destOrd="0" presId="urn:microsoft.com/office/officeart/2005/8/layout/hierarchy1"/>
    <dgm:cxn modelId="{6249BE5A-B876-4270-B3E1-8BD96A218FE5}" type="presParOf" srcId="{2535C268-E865-4202-A430-5E31AAAA95BF}" destId="{6C901BF8-C659-43AE-A7DB-760CDF6A44AF}" srcOrd="0" destOrd="0" presId="urn:microsoft.com/office/officeart/2005/8/layout/hierarchy1"/>
    <dgm:cxn modelId="{39CB9E20-CF18-49D7-8032-1C6A4E9675A8}" type="presParOf" srcId="{2535C268-E865-4202-A430-5E31AAAA95BF}" destId="{EA26BA82-E12A-4A36-8024-03166BCF48D6}" srcOrd="1" destOrd="0" presId="urn:microsoft.com/office/officeart/2005/8/layout/hierarchy1"/>
    <dgm:cxn modelId="{D5FAAE93-A433-4410-B9A9-C6E465AAE0D1}" type="presParOf" srcId="{1D641A39-F45C-4503-89FC-4B4641AB6CEC}" destId="{059A082F-A366-4F78-83AF-99CDA347F9B7}" srcOrd="1" destOrd="0" presId="urn:microsoft.com/office/officeart/2005/8/layout/hierarchy1"/>
    <dgm:cxn modelId="{BE24A55B-C2EC-4B69-B72C-EC49EF207176}" type="presParOf" srcId="{74869F0D-9E10-4D50-9FB7-DA52440B7E5A}" destId="{401D0C7B-4A0A-4023-B16C-6940F4DF3FAE}" srcOrd="1" destOrd="0" presId="urn:microsoft.com/office/officeart/2005/8/layout/hierarchy1"/>
    <dgm:cxn modelId="{EB43D218-ED41-4481-AADC-B962BEDFADFE}" type="presParOf" srcId="{401D0C7B-4A0A-4023-B16C-6940F4DF3FAE}" destId="{63FE3B13-03F8-49BC-BF96-DAE5D5A8ED4F}" srcOrd="0" destOrd="0" presId="urn:microsoft.com/office/officeart/2005/8/layout/hierarchy1"/>
    <dgm:cxn modelId="{9723B486-FE74-4F60-9D3B-9DC85C63BF8D}" type="presParOf" srcId="{63FE3B13-03F8-49BC-BF96-DAE5D5A8ED4F}" destId="{504D3899-34EA-401B-8FEF-13C9D28D0902}" srcOrd="0" destOrd="0" presId="urn:microsoft.com/office/officeart/2005/8/layout/hierarchy1"/>
    <dgm:cxn modelId="{B856329F-4152-4867-901C-72AA4ACE14C7}" type="presParOf" srcId="{63FE3B13-03F8-49BC-BF96-DAE5D5A8ED4F}" destId="{FA74A18E-BE25-4487-AF07-93C01CC21ED9}" srcOrd="1" destOrd="0" presId="urn:microsoft.com/office/officeart/2005/8/layout/hierarchy1"/>
    <dgm:cxn modelId="{BD77F9B4-0A51-473A-81BD-7C64C091A0D2}" type="presParOf" srcId="{401D0C7B-4A0A-4023-B16C-6940F4DF3FAE}" destId="{0A7C680B-A2FC-4154-8909-4D45E8C40115}" srcOrd="1" destOrd="0" presId="urn:microsoft.com/office/officeart/2005/8/layout/hierarchy1"/>
    <dgm:cxn modelId="{A40BDAB7-57F4-45C6-AA85-56C2108E5DC4}" type="presParOf" srcId="{74869F0D-9E10-4D50-9FB7-DA52440B7E5A}" destId="{64229E7B-796D-456B-82C1-5FFD82257810}" srcOrd="2" destOrd="0" presId="urn:microsoft.com/office/officeart/2005/8/layout/hierarchy1"/>
    <dgm:cxn modelId="{470B2137-5E89-4384-A2B8-2BCB732B181A}" type="presParOf" srcId="{64229E7B-796D-456B-82C1-5FFD82257810}" destId="{1A6C50E9-F42F-45E0-98DB-1AA7C6190837}" srcOrd="0" destOrd="0" presId="urn:microsoft.com/office/officeart/2005/8/layout/hierarchy1"/>
    <dgm:cxn modelId="{FF2E3ECD-8AD7-4F32-B5A5-FE66A6DE461C}" type="presParOf" srcId="{1A6C50E9-F42F-45E0-98DB-1AA7C6190837}" destId="{A21D8386-51E7-49D6-87A0-D7B24461AF88}" srcOrd="0" destOrd="0" presId="urn:microsoft.com/office/officeart/2005/8/layout/hierarchy1"/>
    <dgm:cxn modelId="{E9ADDE15-1C75-425B-94DC-7F08C9C15D1D}" type="presParOf" srcId="{1A6C50E9-F42F-45E0-98DB-1AA7C6190837}" destId="{0A6900DC-9A67-43CB-8C38-144EEBE6B54F}" srcOrd="1" destOrd="0" presId="urn:microsoft.com/office/officeart/2005/8/layout/hierarchy1"/>
    <dgm:cxn modelId="{A01F833D-D22C-4FD7-BA5B-22E92EC1C15D}" type="presParOf" srcId="{64229E7B-796D-456B-82C1-5FFD82257810}" destId="{5BAF8016-0AF6-4726-AC16-45C4234E0259}" srcOrd="1" destOrd="0" presId="urn:microsoft.com/office/officeart/2005/8/layout/hierarchy1"/>
    <dgm:cxn modelId="{A43490FA-6933-4935-A75E-772618E6AFA5}" type="presParOf" srcId="{74869F0D-9E10-4D50-9FB7-DA52440B7E5A}" destId="{AB823C9B-7EBE-4E6A-85FA-2E808EDF1B20}" srcOrd="3" destOrd="0" presId="urn:microsoft.com/office/officeart/2005/8/layout/hierarchy1"/>
    <dgm:cxn modelId="{F3EB28B0-0175-4221-99F2-C22DABE02ECE}" type="presParOf" srcId="{AB823C9B-7EBE-4E6A-85FA-2E808EDF1B20}" destId="{14B3B703-791C-45A1-9EE5-D8F4C8EDBB13}" srcOrd="0" destOrd="0" presId="urn:microsoft.com/office/officeart/2005/8/layout/hierarchy1"/>
    <dgm:cxn modelId="{66D655B5-D446-489E-912F-CA3EC6B03BB6}" type="presParOf" srcId="{14B3B703-791C-45A1-9EE5-D8F4C8EDBB13}" destId="{8D406FA3-598A-408F-A429-BA23C7950C32}" srcOrd="0" destOrd="0" presId="urn:microsoft.com/office/officeart/2005/8/layout/hierarchy1"/>
    <dgm:cxn modelId="{B461AA37-6A65-4309-BB82-B65738A4C166}" type="presParOf" srcId="{14B3B703-791C-45A1-9EE5-D8F4C8EDBB13}" destId="{2CE3F7CC-68CB-4409-AC1D-C2BAD624E1CD}" srcOrd="1" destOrd="0" presId="urn:microsoft.com/office/officeart/2005/8/layout/hierarchy1"/>
    <dgm:cxn modelId="{2C0EBF51-DD90-4010-A866-38226A434D9C}" type="presParOf" srcId="{AB823C9B-7EBE-4E6A-85FA-2E808EDF1B20}" destId="{9EC87E6D-214C-40A5-91F9-53F6EAABBB8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68B60-4824-4A43-AD71-6D178163AA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62ECCA1-BCB8-4668-976C-965010BCCF2F}">
      <dgm:prSet/>
      <dgm:spPr/>
      <dgm:t>
        <a:bodyPr/>
        <a:lstStyle/>
        <a:p>
          <a:r>
            <a:rPr lang="en-US"/>
            <a:t>US Housing Act of 1937</a:t>
          </a:r>
        </a:p>
      </dgm:t>
    </dgm:pt>
    <dgm:pt modelId="{9326EB63-19D0-4D95-9B70-14F333F705BA}" type="parTrans" cxnId="{45AE5D1F-AB62-4945-85B1-7AB06DF6C86B}">
      <dgm:prSet/>
      <dgm:spPr/>
      <dgm:t>
        <a:bodyPr/>
        <a:lstStyle/>
        <a:p>
          <a:endParaRPr lang="en-US"/>
        </a:p>
      </dgm:t>
    </dgm:pt>
    <dgm:pt modelId="{A3BD9534-D744-4911-BDE4-B92E6EA012A6}" type="sibTrans" cxnId="{45AE5D1F-AB62-4945-85B1-7AB06DF6C86B}">
      <dgm:prSet/>
      <dgm:spPr/>
      <dgm:t>
        <a:bodyPr/>
        <a:lstStyle/>
        <a:p>
          <a:endParaRPr lang="en-US"/>
        </a:p>
      </dgm:t>
    </dgm:pt>
    <dgm:pt modelId="{5D4F2EFA-8FDE-41E4-8B40-33752B32A2CE}">
      <dgm:prSet/>
      <dgm:spPr/>
      <dgm:t>
        <a:bodyPr/>
        <a:lstStyle/>
        <a:p>
          <a:r>
            <a:rPr lang="en-US"/>
            <a:t>Civil Rights Act of 1964</a:t>
          </a:r>
        </a:p>
      </dgm:t>
    </dgm:pt>
    <dgm:pt modelId="{E7478EF5-579D-49D5-8CBB-054D740CB243}" type="parTrans" cxnId="{ADCC8AA7-A84E-45A1-8FEC-7C1477F31D64}">
      <dgm:prSet/>
      <dgm:spPr/>
      <dgm:t>
        <a:bodyPr/>
        <a:lstStyle/>
        <a:p>
          <a:endParaRPr lang="en-US"/>
        </a:p>
      </dgm:t>
    </dgm:pt>
    <dgm:pt modelId="{BA6DEC5F-A0BC-4513-A7A7-AA3DFBAD88B8}" type="sibTrans" cxnId="{ADCC8AA7-A84E-45A1-8FEC-7C1477F31D64}">
      <dgm:prSet/>
      <dgm:spPr/>
      <dgm:t>
        <a:bodyPr/>
        <a:lstStyle/>
        <a:p>
          <a:endParaRPr lang="en-US"/>
        </a:p>
      </dgm:t>
    </dgm:pt>
    <dgm:pt modelId="{43F1B4BC-FC19-495E-91FA-EFB141E38AAE}">
      <dgm:prSet/>
      <dgm:spPr/>
      <dgm:t>
        <a:bodyPr/>
        <a:lstStyle/>
        <a:p>
          <a:r>
            <a:rPr lang="en-US"/>
            <a:t>Creation of HUD in 1965</a:t>
          </a:r>
        </a:p>
      </dgm:t>
    </dgm:pt>
    <dgm:pt modelId="{AA52AE47-5119-4DE4-8F50-7E0737A79227}" type="parTrans" cxnId="{56F9B42C-9939-40F0-85B0-44BFF6665A90}">
      <dgm:prSet/>
      <dgm:spPr/>
      <dgm:t>
        <a:bodyPr/>
        <a:lstStyle/>
        <a:p>
          <a:endParaRPr lang="en-US"/>
        </a:p>
      </dgm:t>
    </dgm:pt>
    <dgm:pt modelId="{CF14995D-E202-410F-9A1C-7FB50841D77A}" type="sibTrans" cxnId="{56F9B42C-9939-40F0-85B0-44BFF6665A90}">
      <dgm:prSet/>
      <dgm:spPr/>
      <dgm:t>
        <a:bodyPr/>
        <a:lstStyle/>
        <a:p>
          <a:endParaRPr lang="en-US"/>
        </a:p>
      </dgm:t>
    </dgm:pt>
    <dgm:pt modelId="{DFD11641-9139-465E-BD43-5936DF853FEA}">
      <dgm:prSet/>
      <dgm:spPr/>
      <dgm:t>
        <a:bodyPr/>
        <a:lstStyle/>
        <a:p>
          <a:r>
            <a:rPr lang="en-US"/>
            <a:t>Fair Housing Act of 1968</a:t>
          </a:r>
        </a:p>
      </dgm:t>
    </dgm:pt>
    <dgm:pt modelId="{AB35B901-7EE5-4E6F-9A78-D67F806B6F52}" type="parTrans" cxnId="{A7867629-CE0C-4AD5-AAA3-A6D34077DD78}">
      <dgm:prSet/>
      <dgm:spPr/>
      <dgm:t>
        <a:bodyPr/>
        <a:lstStyle/>
        <a:p>
          <a:endParaRPr lang="en-US"/>
        </a:p>
      </dgm:t>
    </dgm:pt>
    <dgm:pt modelId="{A26F311F-6C99-4F79-BBEF-EEA5AC3ECB4C}" type="sibTrans" cxnId="{A7867629-CE0C-4AD5-AAA3-A6D34077DD78}">
      <dgm:prSet/>
      <dgm:spPr/>
      <dgm:t>
        <a:bodyPr/>
        <a:lstStyle/>
        <a:p>
          <a:endParaRPr lang="en-US"/>
        </a:p>
      </dgm:t>
    </dgm:pt>
    <dgm:pt modelId="{FD35975D-1BAF-47BF-8A34-BA2BAB7D5C14}">
      <dgm:prSet/>
      <dgm:spPr/>
      <dgm:t>
        <a:bodyPr/>
        <a:lstStyle/>
        <a:p>
          <a:r>
            <a:rPr lang="en-US"/>
            <a:t>Housing and Community Development Act of 1974</a:t>
          </a:r>
        </a:p>
      </dgm:t>
    </dgm:pt>
    <dgm:pt modelId="{44E58B52-6E32-43EA-8888-C200584803B6}" type="parTrans" cxnId="{13B8638E-C14A-468F-9CDB-4DE86705EE7A}">
      <dgm:prSet/>
      <dgm:spPr/>
      <dgm:t>
        <a:bodyPr/>
        <a:lstStyle/>
        <a:p>
          <a:endParaRPr lang="en-US"/>
        </a:p>
      </dgm:t>
    </dgm:pt>
    <dgm:pt modelId="{EF2B755A-96A8-4D4E-8F14-55AD489A088C}" type="sibTrans" cxnId="{13B8638E-C14A-468F-9CDB-4DE86705EE7A}">
      <dgm:prSet/>
      <dgm:spPr/>
      <dgm:t>
        <a:bodyPr/>
        <a:lstStyle/>
        <a:p>
          <a:endParaRPr lang="en-US"/>
        </a:p>
      </dgm:t>
    </dgm:pt>
    <dgm:pt modelId="{520C5620-9131-46A9-A9EB-17A6C138CE1F}">
      <dgm:prSet/>
      <dgm:spPr/>
      <dgm:t>
        <a:bodyPr/>
        <a:lstStyle/>
        <a:p>
          <a:r>
            <a:rPr lang="en-US"/>
            <a:t>McKinney-Vento Homeless Assistance Act of 1987</a:t>
          </a:r>
        </a:p>
      </dgm:t>
    </dgm:pt>
    <dgm:pt modelId="{9817B0CF-10FB-4B97-A123-4C32F5FA81DD}" type="parTrans" cxnId="{B2CAA4A1-103D-45ED-91F3-96668E966C5E}">
      <dgm:prSet/>
      <dgm:spPr/>
      <dgm:t>
        <a:bodyPr/>
        <a:lstStyle/>
        <a:p>
          <a:endParaRPr lang="en-US"/>
        </a:p>
      </dgm:t>
    </dgm:pt>
    <dgm:pt modelId="{682849BB-41ED-4C11-ABC2-44973DDD72C5}" type="sibTrans" cxnId="{B2CAA4A1-103D-45ED-91F3-96668E966C5E}">
      <dgm:prSet/>
      <dgm:spPr/>
      <dgm:t>
        <a:bodyPr/>
        <a:lstStyle/>
        <a:p>
          <a:endParaRPr lang="en-US"/>
        </a:p>
      </dgm:t>
    </dgm:pt>
    <dgm:pt modelId="{BEAB8D46-D282-4E67-8D51-EDF1782AA0AF}">
      <dgm:prSet/>
      <dgm:spPr/>
      <dgm:t>
        <a:bodyPr/>
        <a:lstStyle/>
        <a:p>
          <a:r>
            <a:rPr lang="en-US"/>
            <a:t>Cranston-Gonzalez National Affordable Housing Act</a:t>
          </a:r>
        </a:p>
      </dgm:t>
    </dgm:pt>
    <dgm:pt modelId="{DBCF25C5-2A0C-4704-A5A9-D12ED8945A2B}" type="parTrans" cxnId="{172A8E60-B851-4154-97E8-C3E9F614FA52}">
      <dgm:prSet/>
      <dgm:spPr/>
      <dgm:t>
        <a:bodyPr/>
        <a:lstStyle/>
        <a:p>
          <a:endParaRPr lang="en-US"/>
        </a:p>
      </dgm:t>
    </dgm:pt>
    <dgm:pt modelId="{FDB1AD3E-D716-4C33-BE7F-48A449A3BF68}" type="sibTrans" cxnId="{172A8E60-B851-4154-97E8-C3E9F614FA52}">
      <dgm:prSet/>
      <dgm:spPr/>
      <dgm:t>
        <a:bodyPr/>
        <a:lstStyle/>
        <a:p>
          <a:endParaRPr lang="en-US"/>
        </a:p>
      </dgm:t>
    </dgm:pt>
    <dgm:pt modelId="{D2AD6AEB-0B32-4FFD-A24B-108EAFCECD16}">
      <dgm:prSet/>
      <dgm:spPr/>
      <dgm:t>
        <a:bodyPr/>
        <a:lstStyle/>
        <a:p>
          <a:r>
            <a:rPr lang="en-US"/>
            <a:t>HUD Rulemaking: program regulations, Affirmatively Furthering Fair Housing, various proposed rules under consideration</a:t>
          </a:r>
        </a:p>
      </dgm:t>
    </dgm:pt>
    <dgm:pt modelId="{4C5BC978-6CAA-4B36-8C1A-C4E7D4F61B5A}" type="parTrans" cxnId="{33A0F745-9D9D-4446-81A4-82127F2C7207}">
      <dgm:prSet/>
      <dgm:spPr/>
      <dgm:t>
        <a:bodyPr/>
        <a:lstStyle/>
        <a:p>
          <a:endParaRPr lang="en-US"/>
        </a:p>
      </dgm:t>
    </dgm:pt>
    <dgm:pt modelId="{2B0949FC-A22C-43EE-AF91-18433B29FA7A}" type="sibTrans" cxnId="{33A0F745-9D9D-4446-81A4-82127F2C7207}">
      <dgm:prSet/>
      <dgm:spPr/>
      <dgm:t>
        <a:bodyPr/>
        <a:lstStyle/>
        <a:p>
          <a:endParaRPr lang="en-US"/>
        </a:p>
      </dgm:t>
    </dgm:pt>
    <dgm:pt modelId="{07115E1B-BB9F-479F-B6BA-BB942D274AE8}" type="pres">
      <dgm:prSet presAssocID="{8AA68B60-4824-4A43-AD71-6D178163AAFF}" presName="root" presStyleCnt="0">
        <dgm:presLayoutVars>
          <dgm:dir/>
          <dgm:resizeHandles val="exact"/>
        </dgm:presLayoutVars>
      </dgm:prSet>
      <dgm:spPr/>
      <dgm:t>
        <a:bodyPr/>
        <a:lstStyle/>
        <a:p>
          <a:endParaRPr lang="en-US"/>
        </a:p>
      </dgm:t>
    </dgm:pt>
    <dgm:pt modelId="{04F6441A-DCF3-4C10-B39C-3A1EC3679F77}" type="pres">
      <dgm:prSet presAssocID="{562ECCA1-BCB8-4668-976C-965010BCCF2F}" presName="compNode" presStyleCnt="0"/>
      <dgm:spPr/>
    </dgm:pt>
    <dgm:pt modelId="{F76B41BE-6747-4233-87B9-381D8A9A1F6B}" type="pres">
      <dgm:prSet presAssocID="{562ECCA1-BCB8-4668-976C-965010BCCF2F}" presName="bgRect" presStyleLbl="bgShp" presStyleIdx="0" presStyleCnt="8"/>
      <dgm:spPr/>
    </dgm:pt>
    <dgm:pt modelId="{9258C5AB-625A-4A46-9934-DD88A3BAF5CC}" type="pres">
      <dgm:prSet presAssocID="{562ECCA1-BCB8-4668-976C-965010BCCF2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ouse"/>
        </a:ext>
      </dgm:extLst>
    </dgm:pt>
    <dgm:pt modelId="{F8847FC4-8919-49E3-BB6D-5B626FED17CB}" type="pres">
      <dgm:prSet presAssocID="{562ECCA1-BCB8-4668-976C-965010BCCF2F}" presName="spaceRect" presStyleCnt="0"/>
      <dgm:spPr/>
    </dgm:pt>
    <dgm:pt modelId="{891161E7-A935-4C3C-B403-BEE4DF9F2C2B}" type="pres">
      <dgm:prSet presAssocID="{562ECCA1-BCB8-4668-976C-965010BCCF2F}" presName="parTx" presStyleLbl="revTx" presStyleIdx="0" presStyleCnt="8">
        <dgm:presLayoutVars>
          <dgm:chMax val="0"/>
          <dgm:chPref val="0"/>
        </dgm:presLayoutVars>
      </dgm:prSet>
      <dgm:spPr/>
      <dgm:t>
        <a:bodyPr/>
        <a:lstStyle/>
        <a:p>
          <a:endParaRPr lang="en-US"/>
        </a:p>
      </dgm:t>
    </dgm:pt>
    <dgm:pt modelId="{4516FBD5-B12C-469E-89C7-2CCFFAD0A3E5}" type="pres">
      <dgm:prSet presAssocID="{A3BD9534-D744-4911-BDE4-B92E6EA012A6}" presName="sibTrans" presStyleCnt="0"/>
      <dgm:spPr/>
    </dgm:pt>
    <dgm:pt modelId="{F8E17C5A-08C6-4D98-8E90-001996D77C17}" type="pres">
      <dgm:prSet presAssocID="{5D4F2EFA-8FDE-41E4-8B40-33752B32A2CE}" presName="compNode" presStyleCnt="0"/>
      <dgm:spPr/>
    </dgm:pt>
    <dgm:pt modelId="{F8A1A1F8-882D-48DA-B845-EA9C190426F0}" type="pres">
      <dgm:prSet presAssocID="{5D4F2EFA-8FDE-41E4-8B40-33752B32A2CE}" presName="bgRect" presStyleLbl="bgShp" presStyleIdx="1" presStyleCnt="8"/>
      <dgm:spPr/>
    </dgm:pt>
    <dgm:pt modelId="{E17AC1DA-332E-4084-9945-AEE6F706D9CB}" type="pres">
      <dgm:prSet presAssocID="{5D4F2EFA-8FDE-41E4-8B40-33752B32A2C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avel"/>
        </a:ext>
      </dgm:extLst>
    </dgm:pt>
    <dgm:pt modelId="{6757F091-E232-464C-BF1A-B10BEA0A1B96}" type="pres">
      <dgm:prSet presAssocID="{5D4F2EFA-8FDE-41E4-8B40-33752B32A2CE}" presName="spaceRect" presStyleCnt="0"/>
      <dgm:spPr/>
    </dgm:pt>
    <dgm:pt modelId="{2EF3B522-28B6-40A5-A182-D21FAB84B008}" type="pres">
      <dgm:prSet presAssocID="{5D4F2EFA-8FDE-41E4-8B40-33752B32A2CE}" presName="parTx" presStyleLbl="revTx" presStyleIdx="1" presStyleCnt="8">
        <dgm:presLayoutVars>
          <dgm:chMax val="0"/>
          <dgm:chPref val="0"/>
        </dgm:presLayoutVars>
      </dgm:prSet>
      <dgm:spPr/>
      <dgm:t>
        <a:bodyPr/>
        <a:lstStyle/>
        <a:p>
          <a:endParaRPr lang="en-US"/>
        </a:p>
      </dgm:t>
    </dgm:pt>
    <dgm:pt modelId="{3CD6DD05-9905-45F4-8198-3D89107DD08E}" type="pres">
      <dgm:prSet presAssocID="{BA6DEC5F-A0BC-4513-A7A7-AA3DFBAD88B8}" presName="sibTrans" presStyleCnt="0"/>
      <dgm:spPr/>
    </dgm:pt>
    <dgm:pt modelId="{DBD0DF17-8951-41F7-A80F-68ABE917FBF3}" type="pres">
      <dgm:prSet presAssocID="{43F1B4BC-FC19-495E-91FA-EFB141E38AAE}" presName="compNode" presStyleCnt="0"/>
      <dgm:spPr/>
    </dgm:pt>
    <dgm:pt modelId="{D135988E-3A23-4B65-AC3F-3F671D16C168}" type="pres">
      <dgm:prSet presAssocID="{43F1B4BC-FC19-495E-91FA-EFB141E38AAE}" presName="bgRect" presStyleLbl="bgShp" presStyleIdx="2" presStyleCnt="8"/>
      <dgm:spPr/>
    </dgm:pt>
    <dgm:pt modelId="{E1EF58FC-4972-44F5-9E74-CDA063CCBAF1}" type="pres">
      <dgm:prSet presAssocID="{43F1B4BC-FC19-495E-91FA-EFB141E38AA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8FDE76CF-6A04-485C-9624-0F38C3A49DC6}" type="pres">
      <dgm:prSet presAssocID="{43F1B4BC-FC19-495E-91FA-EFB141E38AAE}" presName="spaceRect" presStyleCnt="0"/>
      <dgm:spPr/>
    </dgm:pt>
    <dgm:pt modelId="{7E92C0BF-C352-4A19-9642-E7AF4730A735}" type="pres">
      <dgm:prSet presAssocID="{43F1B4BC-FC19-495E-91FA-EFB141E38AAE}" presName="parTx" presStyleLbl="revTx" presStyleIdx="2" presStyleCnt="8">
        <dgm:presLayoutVars>
          <dgm:chMax val="0"/>
          <dgm:chPref val="0"/>
        </dgm:presLayoutVars>
      </dgm:prSet>
      <dgm:spPr/>
      <dgm:t>
        <a:bodyPr/>
        <a:lstStyle/>
        <a:p>
          <a:endParaRPr lang="en-US"/>
        </a:p>
      </dgm:t>
    </dgm:pt>
    <dgm:pt modelId="{3D3D19FE-81E0-479A-A95D-67584F64FC3A}" type="pres">
      <dgm:prSet presAssocID="{CF14995D-E202-410F-9A1C-7FB50841D77A}" presName="sibTrans" presStyleCnt="0"/>
      <dgm:spPr/>
    </dgm:pt>
    <dgm:pt modelId="{03184106-EAE8-4F4B-9D1E-4B6B0175EFC2}" type="pres">
      <dgm:prSet presAssocID="{DFD11641-9139-465E-BD43-5936DF853FEA}" presName="compNode" presStyleCnt="0"/>
      <dgm:spPr/>
    </dgm:pt>
    <dgm:pt modelId="{CCD4DACD-7E94-4FBD-AE92-B898D874703C}" type="pres">
      <dgm:prSet presAssocID="{DFD11641-9139-465E-BD43-5936DF853FEA}" presName="bgRect" presStyleLbl="bgShp" presStyleIdx="3" presStyleCnt="8"/>
      <dgm:spPr/>
    </dgm:pt>
    <dgm:pt modelId="{06B7CC86-8859-43E7-9A50-14D9197F8393}" type="pres">
      <dgm:prSet presAssocID="{DFD11641-9139-465E-BD43-5936DF853FE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cales of Justice"/>
        </a:ext>
      </dgm:extLst>
    </dgm:pt>
    <dgm:pt modelId="{FE3D1635-DFEE-4C75-AA03-BAB962F35F90}" type="pres">
      <dgm:prSet presAssocID="{DFD11641-9139-465E-BD43-5936DF853FEA}" presName="spaceRect" presStyleCnt="0"/>
      <dgm:spPr/>
    </dgm:pt>
    <dgm:pt modelId="{332DEA1F-8D45-405F-8C1C-A06C2E387E52}" type="pres">
      <dgm:prSet presAssocID="{DFD11641-9139-465E-BD43-5936DF853FEA}" presName="parTx" presStyleLbl="revTx" presStyleIdx="3" presStyleCnt="8">
        <dgm:presLayoutVars>
          <dgm:chMax val="0"/>
          <dgm:chPref val="0"/>
        </dgm:presLayoutVars>
      </dgm:prSet>
      <dgm:spPr/>
      <dgm:t>
        <a:bodyPr/>
        <a:lstStyle/>
        <a:p>
          <a:endParaRPr lang="en-US"/>
        </a:p>
      </dgm:t>
    </dgm:pt>
    <dgm:pt modelId="{FF6DE2B1-B0BB-4C9D-B03B-BC8D21E8CE6B}" type="pres">
      <dgm:prSet presAssocID="{A26F311F-6C99-4F79-BBEF-EEA5AC3ECB4C}" presName="sibTrans" presStyleCnt="0"/>
      <dgm:spPr/>
    </dgm:pt>
    <dgm:pt modelId="{C83879CF-10AD-4D42-900D-495404089BE8}" type="pres">
      <dgm:prSet presAssocID="{FD35975D-1BAF-47BF-8A34-BA2BAB7D5C14}" presName="compNode" presStyleCnt="0"/>
      <dgm:spPr/>
    </dgm:pt>
    <dgm:pt modelId="{A5FCA567-1139-4949-BA5B-FA9D3E8AACDF}" type="pres">
      <dgm:prSet presAssocID="{FD35975D-1BAF-47BF-8A34-BA2BAB7D5C14}" presName="bgRect" presStyleLbl="bgShp" presStyleIdx="4" presStyleCnt="8"/>
      <dgm:spPr/>
    </dgm:pt>
    <dgm:pt modelId="{A6D20F91-63B4-45E3-B27E-8037B4BAE65D}" type="pres">
      <dgm:prSet presAssocID="{FD35975D-1BAF-47BF-8A34-BA2BAB7D5C1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Suburban scene"/>
        </a:ext>
      </dgm:extLst>
    </dgm:pt>
    <dgm:pt modelId="{8C4106DD-43EC-4B20-AB26-44EF083D3265}" type="pres">
      <dgm:prSet presAssocID="{FD35975D-1BAF-47BF-8A34-BA2BAB7D5C14}" presName="spaceRect" presStyleCnt="0"/>
      <dgm:spPr/>
    </dgm:pt>
    <dgm:pt modelId="{B10CD996-C895-470F-8B2C-F63B2607A2F5}" type="pres">
      <dgm:prSet presAssocID="{FD35975D-1BAF-47BF-8A34-BA2BAB7D5C14}" presName="parTx" presStyleLbl="revTx" presStyleIdx="4" presStyleCnt="8">
        <dgm:presLayoutVars>
          <dgm:chMax val="0"/>
          <dgm:chPref val="0"/>
        </dgm:presLayoutVars>
      </dgm:prSet>
      <dgm:spPr/>
      <dgm:t>
        <a:bodyPr/>
        <a:lstStyle/>
        <a:p>
          <a:endParaRPr lang="en-US"/>
        </a:p>
      </dgm:t>
    </dgm:pt>
    <dgm:pt modelId="{253B6FD6-E963-4C10-B834-E64024524124}" type="pres">
      <dgm:prSet presAssocID="{EF2B755A-96A8-4D4E-8F14-55AD489A088C}" presName="sibTrans" presStyleCnt="0"/>
      <dgm:spPr/>
    </dgm:pt>
    <dgm:pt modelId="{2E969B39-FE33-4417-A116-CF65C582A7E3}" type="pres">
      <dgm:prSet presAssocID="{520C5620-9131-46A9-A9EB-17A6C138CE1F}" presName="compNode" presStyleCnt="0"/>
      <dgm:spPr/>
    </dgm:pt>
    <dgm:pt modelId="{0FB0D121-FB4F-496A-88E3-34B5E118ED4B}" type="pres">
      <dgm:prSet presAssocID="{520C5620-9131-46A9-A9EB-17A6C138CE1F}" presName="bgRect" presStyleLbl="bgShp" presStyleIdx="5" presStyleCnt="8"/>
      <dgm:spPr/>
    </dgm:pt>
    <dgm:pt modelId="{EBC20776-6D9B-46A5-B54A-A06E2A36A830}" type="pres">
      <dgm:prSet presAssocID="{520C5620-9131-46A9-A9EB-17A6C138CE1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Team"/>
        </a:ext>
      </dgm:extLst>
    </dgm:pt>
    <dgm:pt modelId="{AFBCF975-F140-4848-9DF3-4416DE0DB837}" type="pres">
      <dgm:prSet presAssocID="{520C5620-9131-46A9-A9EB-17A6C138CE1F}" presName="spaceRect" presStyleCnt="0"/>
      <dgm:spPr/>
    </dgm:pt>
    <dgm:pt modelId="{A582CC53-0CD7-4B18-8C7E-2BB0F5B771F3}" type="pres">
      <dgm:prSet presAssocID="{520C5620-9131-46A9-A9EB-17A6C138CE1F}" presName="parTx" presStyleLbl="revTx" presStyleIdx="5" presStyleCnt="8">
        <dgm:presLayoutVars>
          <dgm:chMax val="0"/>
          <dgm:chPref val="0"/>
        </dgm:presLayoutVars>
      </dgm:prSet>
      <dgm:spPr/>
      <dgm:t>
        <a:bodyPr/>
        <a:lstStyle/>
        <a:p>
          <a:endParaRPr lang="en-US"/>
        </a:p>
      </dgm:t>
    </dgm:pt>
    <dgm:pt modelId="{C23BE901-6C96-4434-B6DA-513A3459D258}" type="pres">
      <dgm:prSet presAssocID="{682849BB-41ED-4C11-ABC2-44973DDD72C5}" presName="sibTrans" presStyleCnt="0"/>
      <dgm:spPr/>
    </dgm:pt>
    <dgm:pt modelId="{E5852B6F-CED7-4F39-8423-A2DA0D964010}" type="pres">
      <dgm:prSet presAssocID="{BEAB8D46-D282-4E67-8D51-EDF1782AA0AF}" presName="compNode" presStyleCnt="0"/>
      <dgm:spPr/>
    </dgm:pt>
    <dgm:pt modelId="{5A653D18-70D3-45FF-BEF0-E608F7A4C6EE}" type="pres">
      <dgm:prSet presAssocID="{BEAB8D46-D282-4E67-8D51-EDF1782AA0AF}" presName="bgRect" presStyleLbl="bgShp" presStyleIdx="6" presStyleCnt="8"/>
      <dgm:spPr/>
    </dgm:pt>
    <dgm:pt modelId="{67DF4BB0-23EE-40F0-A7C5-1F0EAA15C80A}" type="pres">
      <dgm:prSet presAssocID="{BEAB8D46-D282-4E67-8D51-EDF1782AA0AF}"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City"/>
        </a:ext>
      </dgm:extLst>
    </dgm:pt>
    <dgm:pt modelId="{9EEA50B4-A2C2-47D0-BAD1-35035F4E18CB}" type="pres">
      <dgm:prSet presAssocID="{BEAB8D46-D282-4E67-8D51-EDF1782AA0AF}" presName="spaceRect" presStyleCnt="0"/>
      <dgm:spPr/>
    </dgm:pt>
    <dgm:pt modelId="{C8739AF2-B11B-4E0E-A7AB-5820F841A851}" type="pres">
      <dgm:prSet presAssocID="{BEAB8D46-D282-4E67-8D51-EDF1782AA0AF}" presName="parTx" presStyleLbl="revTx" presStyleIdx="6" presStyleCnt="8">
        <dgm:presLayoutVars>
          <dgm:chMax val="0"/>
          <dgm:chPref val="0"/>
        </dgm:presLayoutVars>
      </dgm:prSet>
      <dgm:spPr/>
      <dgm:t>
        <a:bodyPr/>
        <a:lstStyle/>
        <a:p>
          <a:endParaRPr lang="en-US"/>
        </a:p>
      </dgm:t>
    </dgm:pt>
    <dgm:pt modelId="{0AA042BD-5DA5-4549-A6AA-8B79159C4D0B}" type="pres">
      <dgm:prSet presAssocID="{FDB1AD3E-D716-4C33-BE7F-48A449A3BF68}" presName="sibTrans" presStyleCnt="0"/>
      <dgm:spPr/>
    </dgm:pt>
    <dgm:pt modelId="{920ABA93-AE4E-460C-9028-7301EE555C47}" type="pres">
      <dgm:prSet presAssocID="{D2AD6AEB-0B32-4FFD-A24B-108EAFCECD16}" presName="compNode" presStyleCnt="0"/>
      <dgm:spPr/>
    </dgm:pt>
    <dgm:pt modelId="{68E54DF0-2F83-41B1-8D39-CD47318EE2A4}" type="pres">
      <dgm:prSet presAssocID="{D2AD6AEB-0B32-4FFD-A24B-108EAFCECD16}" presName="bgRect" presStyleLbl="bgShp" presStyleIdx="7" presStyleCnt="8"/>
      <dgm:spPr/>
    </dgm:pt>
    <dgm:pt modelId="{24FF5BFD-9732-4F51-9757-4CC6614866D9}" type="pres">
      <dgm:prSet presAssocID="{D2AD6AEB-0B32-4FFD-A24B-108EAFCECD1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Venn Diagram"/>
        </a:ext>
      </dgm:extLst>
    </dgm:pt>
    <dgm:pt modelId="{B1452DBD-F1C2-4F4D-84A3-FDB3D743AE5D}" type="pres">
      <dgm:prSet presAssocID="{D2AD6AEB-0B32-4FFD-A24B-108EAFCECD16}" presName="spaceRect" presStyleCnt="0"/>
      <dgm:spPr/>
    </dgm:pt>
    <dgm:pt modelId="{D6229541-057A-407F-9547-DB0D8069F0BC}" type="pres">
      <dgm:prSet presAssocID="{D2AD6AEB-0B32-4FFD-A24B-108EAFCECD16}" presName="parTx" presStyleLbl="revTx" presStyleIdx="7" presStyleCnt="8">
        <dgm:presLayoutVars>
          <dgm:chMax val="0"/>
          <dgm:chPref val="0"/>
        </dgm:presLayoutVars>
      </dgm:prSet>
      <dgm:spPr/>
      <dgm:t>
        <a:bodyPr/>
        <a:lstStyle/>
        <a:p>
          <a:endParaRPr lang="en-US"/>
        </a:p>
      </dgm:t>
    </dgm:pt>
  </dgm:ptLst>
  <dgm:cxnLst>
    <dgm:cxn modelId="{B2CAA4A1-103D-45ED-91F3-96668E966C5E}" srcId="{8AA68B60-4824-4A43-AD71-6D178163AAFF}" destId="{520C5620-9131-46A9-A9EB-17A6C138CE1F}" srcOrd="5" destOrd="0" parTransId="{9817B0CF-10FB-4B97-A123-4C32F5FA81DD}" sibTransId="{682849BB-41ED-4C11-ABC2-44973DDD72C5}"/>
    <dgm:cxn modelId="{13B8638E-C14A-468F-9CDB-4DE86705EE7A}" srcId="{8AA68B60-4824-4A43-AD71-6D178163AAFF}" destId="{FD35975D-1BAF-47BF-8A34-BA2BAB7D5C14}" srcOrd="4" destOrd="0" parTransId="{44E58B52-6E32-43EA-8888-C200584803B6}" sibTransId="{EF2B755A-96A8-4D4E-8F14-55AD489A088C}"/>
    <dgm:cxn modelId="{8257774A-AD53-4696-A8E0-274671E2CFEC}" type="presOf" srcId="{DFD11641-9139-465E-BD43-5936DF853FEA}" destId="{332DEA1F-8D45-405F-8C1C-A06C2E387E52}" srcOrd="0" destOrd="0" presId="urn:microsoft.com/office/officeart/2018/2/layout/IconVerticalSolidList"/>
    <dgm:cxn modelId="{1672F649-21C9-42F7-8B21-230C0C644FF6}" type="presOf" srcId="{8AA68B60-4824-4A43-AD71-6D178163AAFF}" destId="{07115E1B-BB9F-479F-B6BA-BB942D274AE8}" srcOrd="0" destOrd="0" presId="urn:microsoft.com/office/officeart/2018/2/layout/IconVerticalSolidList"/>
    <dgm:cxn modelId="{172A8E60-B851-4154-97E8-C3E9F614FA52}" srcId="{8AA68B60-4824-4A43-AD71-6D178163AAFF}" destId="{BEAB8D46-D282-4E67-8D51-EDF1782AA0AF}" srcOrd="6" destOrd="0" parTransId="{DBCF25C5-2A0C-4704-A5A9-D12ED8945A2B}" sibTransId="{FDB1AD3E-D716-4C33-BE7F-48A449A3BF68}"/>
    <dgm:cxn modelId="{2ECF5783-170F-44C2-B28C-FD093B0E1A87}" type="presOf" srcId="{5D4F2EFA-8FDE-41E4-8B40-33752B32A2CE}" destId="{2EF3B522-28B6-40A5-A182-D21FAB84B008}" srcOrd="0" destOrd="0" presId="urn:microsoft.com/office/officeart/2018/2/layout/IconVerticalSolidList"/>
    <dgm:cxn modelId="{33A0F745-9D9D-4446-81A4-82127F2C7207}" srcId="{8AA68B60-4824-4A43-AD71-6D178163AAFF}" destId="{D2AD6AEB-0B32-4FFD-A24B-108EAFCECD16}" srcOrd="7" destOrd="0" parTransId="{4C5BC978-6CAA-4B36-8C1A-C4E7D4F61B5A}" sibTransId="{2B0949FC-A22C-43EE-AF91-18433B29FA7A}"/>
    <dgm:cxn modelId="{56F9B42C-9939-40F0-85B0-44BFF6665A90}" srcId="{8AA68B60-4824-4A43-AD71-6D178163AAFF}" destId="{43F1B4BC-FC19-495E-91FA-EFB141E38AAE}" srcOrd="2" destOrd="0" parTransId="{AA52AE47-5119-4DE4-8F50-7E0737A79227}" sibTransId="{CF14995D-E202-410F-9A1C-7FB50841D77A}"/>
    <dgm:cxn modelId="{33EA3889-C78B-4771-B9D5-A60FF7054515}" type="presOf" srcId="{520C5620-9131-46A9-A9EB-17A6C138CE1F}" destId="{A582CC53-0CD7-4B18-8C7E-2BB0F5B771F3}" srcOrd="0" destOrd="0" presId="urn:microsoft.com/office/officeart/2018/2/layout/IconVerticalSolidList"/>
    <dgm:cxn modelId="{A7867629-CE0C-4AD5-AAA3-A6D34077DD78}" srcId="{8AA68B60-4824-4A43-AD71-6D178163AAFF}" destId="{DFD11641-9139-465E-BD43-5936DF853FEA}" srcOrd="3" destOrd="0" parTransId="{AB35B901-7EE5-4E6F-9A78-D67F806B6F52}" sibTransId="{A26F311F-6C99-4F79-BBEF-EEA5AC3ECB4C}"/>
    <dgm:cxn modelId="{45AE5D1F-AB62-4945-85B1-7AB06DF6C86B}" srcId="{8AA68B60-4824-4A43-AD71-6D178163AAFF}" destId="{562ECCA1-BCB8-4668-976C-965010BCCF2F}" srcOrd="0" destOrd="0" parTransId="{9326EB63-19D0-4D95-9B70-14F333F705BA}" sibTransId="{A3BD9534-D744-4911-BDE4-B92E6EA012A6}"/>
    <dgm:cxn modelId="{3F2518A3-71C7-4F05-817B-A44919F466C6}" type="presOf" srcId="{BEAB8D46-D282-4E67-8D51-EDF1782AA0AF}" destId="{C8739AF2-B11B-4E0E-A7AB-5820F841A851}" srcOrd="0" destOrd="0" presId="urn:microsoft.com/office/officeart/2018/2/layout/IconVerticalSolidList"/>
    <dgm:cxn modelId="{0CDB26EF-B567-428B-841C-EAFAD6D67FA6}" type="presOf" srcId="{D2AD6AEB-0B32-4FFD-A24B-108EAFCECD16}" destId="{D6229541-057A-407F-9547-DB0D8069F0BC}" srcOrd="0" destOrd="0" presId="urn:microsoft.com/office/officeart/2018/2/layout/IconVerticalSolidList"/>
    <dgm:cxn modelId="{ADCC8AA7-A84E-45A1-8FEC-7C1477F31D64}" srcId="{8AA68B60-4824-4A43-AD71-6D178163AAFF}" destId="{5D4F2EFA-8FDE-41E4-8B40-33752B32A2CE}" srcOrd="1" destOrd="0" parTransId="{E7478EF5-579D-49D5-8CBB-054D740CB243}" sibTransId="{BA6DEC5F-A0BC-4513-A7A7-AA3DFBAD88B8}"/>
    <dgm:cxn modelId="{8905B227-FE0F-4830-9F77-C48BBC013CA5}" type="presOf" srcId="{FD35975D-1BAF-47BF-8A34-BA2BAB7D5C14}" destId="{B10CD996-C895-470F-8B2C-F63B2607A2F5}" srcOrd="0" destOrd="0" presId="urn:microsoft.com/office/officeart/2018/2/layout/IconVerticalSolidList"/>
    <dgm:cxn modelId="{DA84AD8A-A9F1-4D13-A253-83794A66FA08}" type="presOf" srcId="{562ECCA1-BCB8-4668-976C-965010BCCF2F}" destId="{891161E7-A935-4C3C-B403-BEE4DF9F2C2B}" srcOrd="0" destOrd="0" presId="urn:microsoft.com/office/officeart/2018/2/layout/IconVerticalSolidList"/>
    <dgm:cxn modelId="{517F4833-C94F-44B2-8A94-EC1E8A5BA258}" type="presOf" srcId="{43F1B4BC-FC19-495E-91FA-EFB141E38AAE}" destId="{7E92C0BF-C352-4A19-9642-E7AF4730A735}" srcOrd="0" destOrd="0" presId="urn:microsoft.com/office/officeart/2018/2/layout/IconVerticalSolidList"/>
    <dgm:cxn modelId="{32F1A90B-BE92-493C-91CD-C86BCAAEAAD2}" type="presParOf" srcId="{07115E1B-BB9F-479F-B6BA-BB942D274AE8}" destId="{04F6441A-DCF3-4C10-B39C-3A1EC3679F77}" srcOrd="0" destOrd="0" presId="urn:microsoft.com/office/officeart/2018/2/layout/IconVerticalSolidList"/>
    <dgm:cxn modelId="{5B8546FB-680E-4AC5-AA30-78DE8CDE8104}" type="presParOf" srcId="{04F6441A-DCF3-4C10-B39C-3A1EC3679F77}" destId="{F76B41BE-6747-4233-87B9-381D8A9A1F6B}" srcOrd="0" destOrd="0" presId="urn:microsoft.com/office/officeart/2018/2/layout/IconVerticalSolidList"/>
    <dgm:cxn modelId="{B87E00F4-8F42-44A9-83F2-B3F8BD7A23F7}" type="presParOf" srcId="{04F6441A-DCF3-4C10-B39C-3A1EC3679F77}" destId="{9258C5AB-625A-4A46-9934-DD88A3BAF5CC}" srcOrd="1" destOrd="0" presId="urn:microsoft.com/office/officeart/2018/2/layout/IconVerticalSolidList"/>
    <dgm:cxn modelId="{D4309A2F-4A8C-4C0D-A4C0-67ECD3F9A64E}" type="presParOf" srcId="{04F6441A-DCF3-4C10-B39C-3A1EC3679F77}" destId="{F8847FC4-8919-49E3-BB6D-5B626FED17CB}" srcOrd="2" destOrd="0" presId="urn:microsoft.com/office/officeart/2018/2/layout/IconVerticalSolidList"/>
    <dgm:cxn modelId="{12EAF3D5-5631-43D2-94A8-576A77BB407A}" type="presParOf" srcId="{04F6441A-DCF3-4C10-B39C-3A1EC3679F77}" destId="{891161E7-A935-4C3C-B403-BEE4DF9F2C2B}" srcOrd="3" destOrd="0" presId="urn:microsoft.com/office/officeart/2018/2/layout/IconVerticalSolidList"/>
    <dgm:cxn modelId="{337369A1-4A4E-4E0E-8B65-0035066F77A6}" type="presParOf" srcId="{07115E1B-BB9F-479F-B6BA-BB942D274AE8}" destId="{4516FBD5-B12C-469E-89C7-2CCFFAD0A3E5}" srcOrd="1" destOrd="0" presId="urn:microsoft.com/office/officeart/2018/2/layout/IconVerticalSolidList"/>
    <dgm:cxn modelId="{0600BFA4-A8A3-4EBA-AA49-A52F4CFBEFC9}" type="presParOf" srcId="{07115E1B-BB9F-479F-B6BA-BB942D274AE8}" destId="{F8E17C5A-08C6-4D98-8E90-001996D77C17}" srcOrd="2" destOrd="0" presId="urn:microsoft.com/office/officeart/2018/2/layout/IconVerticalSolidList"/>
    <dgm:cxn modelId="{396182A7-6812-4691-8077-C1ED22003A1C}" type="presParOf" srcId="{F8E17C5A-08C6-4D98-8E90-001996D77C17}" destId="{F8A1A1F8-882D-48DA-B845-EA9C190426F0}" srcOrd="0" destOrd="0" presId="urn:microsoft.com/office/officeart/2018/2/layout/IconVerticalSolidList"/>
    <dgm:cxn modelId="{CFD6BE84-E13C-4CF3-A2AE-797C8200FD1C}" type="presParOf" srcId="{F8E17C5A-08C6-4D98-8E90-001996D77C17}" destId="{E17AC1DA-332E-4084-9945-AEE6F706D9CB}" srcOrd="1" destOrd="0" presId="urn:microsoft.com/office/officeart/2018/2/layout/IconVerticalSolidList"/>
    <dgm:cxn modelId="{C5ECD647-BB08-4BF5-9007-7A389AFBBF2B}" type="presParOf" srcId="{F8E17C5A-08C6-4D98-8E90-001996D77C17}" destId="{6757F091-E232-464C-BF1A-B10BEA0A1B96}" srcOrd="2" destOrd="0" presId="urn:microsoft.com/office/officeart/2018/2/layout/IconVerticalSolidList"/>
    <dgm:cxn modelId="{E97F54C5-3544-484A-B391-FADCC9A76C93}" type="presParOf" srcId="{F8E17C5A-08C6-4D98-8E90-001996D77C17}" destId="{2EF3B522-28B6-40A5-A182-D21FAB84B008}" srcOrd="3" destOrd="0" presId="urn:microsoft.com/office/officeart/2018/2/layout/IconVerticalSolidList"/>
    <dgm:cxn modelId="{9C1A26F5-17B4-42FB-A750-6FFD1C24888F}" type="presParOf" srcId="{07115E1B-BB9F-479F-B6BA-BB942D274AE8}" destId="{3CD6DD05-9905-45F4-8198-3D89107DD08E}" srcOrd="3" destOrd="0" presId="urn:microsoft.com/office/officeart/2018/2/layout/IconVerticalSolidList"/>
    <dgm:cxn modelId="{42F6D503-0B01-457B-A00A-D0CCBCF1C78C}" type="presParOf" srcId="{07115E1B-BB9F-479F-B6BA-BB942D274AE8}" destId="{DBD0DF17-8951-41F7-A80F-68ABE917FBF3}" srcOrd="4" destOrd="0" presId="urn:microsoft.com/office/officeart/2018/2/layout/IconVerticalSolidList"/>
    <dgm:cxn modelId="{D5DBA5E3-F640-452F-8F47-74560B588AFB}" type="presParOf" srcId="{DBD0DF17-8951-41F7-A80F-68ABE917FBF3}" destId="{D135988E-3A23-4B65-AC3F-3F671D16C168}" srcOrd="0" destOrd="0" presId="urn:microsoft.com/office/officeart/2018/2/layout/IconVerticalSolidList"/>
    <dgm:cxn modelId="{627D9E70-425A-4561-B6A0-06721F8EEA42}" type="presParOf" srcId="{DBD0DF17-8951-41F7-A80F-68ABE917FBF3}" destId="{E1EF58FC-4972-44F5-9E74-CDA063CCBAF1}" srcOrd="1" destOrd="0" presId="urn:microsoft.com/office/officeart/2018/2/layout/IconVerticalSolidList"/>
    <dgm:cxn modelId="{5806A488-0BB4-42B0-ADC0-D9C12F6DEF77}" type="presParOf" srcId="{DBD0DF17-8951-41F7-A80F-68ABE917FBF3}" destId="{8FDE76CF-6A04-485C-9624-0F38C3A49DC6}" srcOrd="2" destOrd="0" presId="urn:microsoft.com/office/officeart/2018/2/layout/IconVerticalSolidList"/>
    <dgm:cxn modelId="{ACF679A6-BBD7-4901-9610-9E506F54C6DE}" type="presParOf" srcId="{DBD0DF17-8951-41F7-A80F-68ABE917FBF3}" destId="{7E92C0BF-C352-4A19-9642-E7AF4730A735}" srcOrd="3" destOrd="0" presId="urn:microsoft.com/office/officeart/2018/2/layout/IconVerticalSolidList"/>
    <dgm:cxn modelId="{E6AEE133-5C6A-4D6F-80DB-7B5BAA0C4D20}" type="presParOf" srcId="{07115E1B-BB9F-479F-B6BA-BB942D274AE8}" destId="{3D3D19FE-81E0-479A-A95D-67584F64FC3A}" srcOrd="5" destOrd="0" presId="urn:microsoft.com/office/officeart/2018/2/layout/IconVerticalSolidList"/>
    <dgm:cxn modelId="{9C8DF91B-EE52-4921-A21B-1856F71C4588}" type="presParOf" srcId="{07115E1B-BB9F-479F-B6BA-BB942D274AE8}" destId="{03184106-EAE8-4F4B-9D1E-4B6B0175EFC2}" srcOrd="6" destOrd="0" presId="urn:microsoft.com/office/officeart/2018/2/layout/IconVerticalSolidList"/>
    <dgm:cxn modelId="{1F1AB45E-0273-4FC8-BDAA-E974273C9413}" type="presParOf" srcId="{03184106-EAE8-4F4B-9D1E-4B6B0175EFC2}" destId="{CCD4DACD-7E94-4FBD-AE92-B898D874703C}" srcOrd="0" destOrd="0" presId="urn:microsoft.com/office/officeart/2018/2/layout/IconVerticalSolidList"/>
    <dgm:cxn modelId="{C1AB15E7-0EB9-489A-B5DC-22250BC0A008}" type="presParOf" srcId="{03184106-EAE8-4F4B-9D1E-4B6B0175EFC2}" destId="{06B7CC86-8859-43E7-9A50-14D9197F8393}" srcOrd="1" destOrd="0" presId="urn:microsoft.com/office/officeart/2018/2/layout/IconVerticalSolidList"/>
    <dgm:cxn modelId="{F63AD46A-F076-4041-99D6-3CA63D966E38}" type="presParOf" srcId="{03184106-EAE8-4F4B-9D1E-4B6B0175EFC2}" destId="{FE3D1635-DFEE-4C75-AA03-BAB962F35F90}" srcOrd="2" destOrd="0" presId="urn:microsoft.com/office/officeart/2018/2/layout/IconVerticalSolidList"/>
    <dgm:cxn modelId="{D27D7A69-FDBB-462E-9544-3681D236C87D}" type="presParOf" srcId="{03184106-EAE8-4F4B-9D1E-4B6B0175EFC2}" destId="{332DEA1F-8D45-405F-8C1C-A06C2E387E52}" srcOrd="3" destOrd="0" presId="urn:microsoft.com/office/officeart/2018/2/layout/IconVerticalSolidList"/>
    <dgm:cxn modelId="{AEEE1C84-60B5-4789-BA56-79BA24A2279D}" type="presParOf" srcId="{07115E1B-BB9F-479F-B6BA-BB942D274AE8}" destId="{FF6DE2B1-B0BB-4C9D-B03B-BC8D21E8CE6B}" srcOrd="7" destOrd="0" presId="urn:microsoft.com/office/officeart/2018/2/layout/IconVerticalSolidList"/>
    <dgm:cxn modelId="{BF2293AD-35F5-44A7-84D9-976CC687FAE3}" type="presParOf" srcId="{07115E1B-BB9F-479F-B6BA-BB942D274AE8}" destId="{C83879CF-10AD-4D42-900D-495404089BE8}" srcOrd="8" destOrd="0" presId="urn:microsoft.com/office/officeart/2018/2/layout/IconVerticalSolidList"/>
    <dgm:cxn modelId="{3412AFD4-E5EB-4104-8A9A-FE8F5BB23A36}" type="presParOf" srcId="{C83879CF-10AD-4D42-900D-495404089BE8}" destId="{A5FCA567-1139-4949-BA5B-FA9D3E8AACDF}" srcOrd="0" destOrd="0" presId="urn:microsoft.com/office/officeart/2018/2/layout/IconVerticalSolidList"/>
    <dgm:cxn modelId="{5D295E69-7E3B-45BB-9D21-CE13D3151BA7}" type="presParOf" srcId="{C83879CF-10AD-4D42-900D-495404089BE8}" destId="{A6D20F91-63B4-45E3-B27E-8037B4BAE65D}" srcOrd="1" destOrd="0" presId="urn:microsoft.com/office/officeart/2018/2/layout/IconVerticalSolidList"/>
    <dgm:cxn modelId="{C7D7E7BE-B671-4B98-93CC-658AF7ECAC35}" type="presParOf" srcId="{C83879CF-10AD-4D42-900D-495404089BE8}" destId="{8C4106DD-43EC-4B20-AB26-44EF083D3265}" srcOrd="2" destOrd="0" presId="urn:microsoft.com/office/officeart/2018/2/layout/IconVerticalSolidList"/>
    <dgm:cxn modelId="{B1574D3A-87D6-4ECD-9794-D2B4E6F7AC51}" type="presParOf" srcId="{C83879CF-10AD-4D42-900D-495404089BE8}" destId="{B10CD996-C895-470F-8B2C-F63B2607A2F5}" srcOrd="3" destOrd="0" presId="urn:microsoft.com/office/officeart/2018/2/layout/IconVerticalSolidList"/>
    <dgm:cxn modelId="{2B0808ED-6746-4C75-B281-05E6D49556DF}" type="presParOf" srcId="{07115E1B-BB9F-479F-B6BA-BB942D274AE8}" destId="{253B6FD6-E963-4C10-B834-E64024524124}" srcOrd="9" destOrd="0" presId="urn:microsoft.com/office/officeart/2018/2/layout/IconVerticalSolidList"/>
    <dgm:cxn modelId="{06BAB8C6-937B-4687-AA6C-0C3AB6E2054F}" type="presParOf" srcId="{07115E1B-BB9F-479F-B6BA-BB942D274AE8}" destId="{2E969B39-FE33-4417-A116-CF65C582A7E3}" srcOrd="10" destOrd="0" presId="urn:microsoft.com/office/officeart/2018/2/layout/IconVerticalSolidList"/>
    <dgm:cxn modelId="{263A442E-298C-44E3-BE9E-5A280B9540E3}" type="presParOf" srcId="{2E969B39-FE33-4417-A116-CF65C582A7E3}" destId="{0FB0D121-FB4F-496A-88E3-34B5E118ED4B}" srcOrd="0" destOrd="0" presId="urn:microsoft.com/office/officeart/2018/2/layout/IconVerticalSolidList"/>
    <dgm:cxn modelId="{CCC4BE61-AB4D-4CDB-89EE-ACCC40254A71}" type="presParOf" srcId="{2E969B39-FE33-4417-A116-CF65C582A7E3}" destId="{EBC20776-6D9B-46A5-B54A-A06E2A36A830}" srcOrd="1" destOrd="0" presId="urn:microsoft.com/office/officeart/2018/2/layout/IconVerticalSolidList"/>
    <dgm:cxn modelId="{D08C5811-AF72-4284-A796-01C8AAC4973C}" type="presParOf" srcId="{2E969B39-FE33-4417-A116-CF65C582A7E3}" destId="{AFBCF975-F140-4848-9DF3-4416DE0DB837}" srcOrd="2" destOrd="0" presId="urn:microsoft.com/office/officeart/2018/2/layout/IconVerticalSolidList"/>
    <dgm:cxn modelId="{EEA14259-F77A-432B-87E3-291C8AD89B73}" type="presParOf" srcId="{2E969B39-FE33-4417-A116-CF65C582A7E3}" destId="{A582CC53-0CD7-4B18-8C7E-2BB0F5B771F3}" srcOrd="3" destOrd="0" presId="urn:microsoft.com/office/officeart/2018/2/layout/IconVerticalSolidList"/>
    <dgm:cxn modelId="{42CB7E82-4ED0-47FA-9B52-133B20E76918}" type="presParOf" srcId="{07115E1B-BB9F-479F-B6BA-BB942D274AE8}" destId="{C23BE901-6C96-4434-B6DA-513A3459D258}" srcOrd="11" destOrd="0" presId="urn:microsoft.com/office/officeart/2018/2/layout/IconVerticalSolidList"/>
    <dgm:cxn modelId="{0DD214AA-1190-4281-8EF7-A2588240BBE1}" type="presParOf" srcId="{07115E1B-BB9F-479F-B6BA-BB942D274AE8}" destId="{E5852B6F-CED7-4F39-8423-A2DA0D964010}" srcOrd="12" destOrd="0" presId="urn:microsoft.com/office/officeart/2018/2/layout/IconVerticalSolidList"/>
    <dgm:cxn modelId="{84039FCF-615B-4140-835C-866C5048DDB7}" type="presParOf" srcId="{E5852B6F-CED7-4F39-8423-A2DA0D964010}" destId="{5A653D18-70D3-45FF-BEF0-E608F7A4C6EE}" srcOrd="0" destOrd="0" presId="urn:microsoft.com/office/officeart/2018/2/layout/IconVerticalSolidList"/>
    <dgm:cxn modelId="{F2F014F0-E2DA-424D-987B-9428A7E2F581}" type="presParOf" srcId="{E5852B6F-CED7-4F39-8423-A2DA0D964010}" destId="{67DF4BB0-23EE-40F0-A7C5-1F0EAA15C80A}" srcOrd="1" destOrd="0" presId="urn:microsoft.com/office/officeart/2018/2/layout/IconVerticalSolidList"/>
    <dgm:cxn modelId="{642CF6BA-0825-4E38-8C5C-A4D6C578A89A}" type="presParOf" srcId="{E5852B6F-CED7-4F39-8423-A2DA0D964010}" destId="{9EEA50B4-A2C2-47D0-BAD1-35035F4E18CB}" srcOrd="2" destOrd="0" presId="urn:microsoft.com/office/officeart/2018/2/layout/IconVerticalSolidList"/>
    <dgm:cxn modelId="{FE340BE8-8507-4B56-A821-F7C9A4A350B3}" type="presParOf" srcId="{E5852B6F-CED7-4F39-8423-A2DA0D964010}" destId="{C8739AF2-B11B-4E0E-A7AB-5820F841A851}" srcOrd="3" destOrd="0" presId="urn:microsoft.com/office/officeart/2018/2/layout/IconVerticalSolidList"/>
    <dgm:cxn modelId="{C8502F34-A160-4D4B-BF10-A99464B066DF}" type="presParOf" srcId="{07115E1B-BB9F-479F-B6BA-BB942D274AE8}" destId="{0AA042BD-5DA5-4549-A6AA-8B79159C4D0B}" srcOrd="13" destOrd="0" presId="urn:microsoft.com/office/officeart/2018/2/layout/IconVerticalSolidList"/>
    <dgm:cxn modelId="{81158718-3531-4161-ADE5-F3BC4E6D2AAE}" type="presParOf" srcId="{07115E1B-BB9F-479F-B6BA-BB942D274AE8}" destId="{920ABA93-AE4E-460C-9028-7301EE555C47}" srcOrd="14" destOrd="0" presId="urn:microsoft.com/office/officeart/2018/2/layout/IconVerticalSolidList"/>
    <dgm:cxn modelId="{A345FBDD-2E5F-42AB-8BAD-E8D2FE06139D}" type="presParOf" srcId="{920ABA93-AE4E-460C-9028-7301EE555C47}" destId="{68E54DF0-2F83-41B1-8D39-CD47318EE2A4}" srcOrd="0" destOrd="0" presId="urn:microsoft.com/office/officeart/2018/2/layout/IconVerticalSolidList"/>
    <dgm:cxn modelId="{5B3AA19C-2E14-42BF-8AEC-75F267830BF1}" type="presParOf" srcId="{920ABA93-AE4E-460C-9028-7301EE555C47}" destId="{24FF5BFD-9732-4F51-9757-4CC6614866D9}" srcOrd="1" destOrd="0" presId="urn:microsoft.com/office/officeart/2018/2/layout/IconVerticalSolidList"/>
    <dgm:cxn modelId="{87D27634-08FE-40E6-89F9-762178F7B762}" type="presParOf" srcId="{920ABA93-AE4E-460C-9028-7301EE555C47}" destId="{B1452DBD-F1C2-4F4D-84A3-FDB3D743AE5D}" srcOrd="2" destOrd="0" presId="urn:microsoft.com/office/officeart/2018/2/layout/IconVerticalSolidList"/>
    <dgm:cxn modelId="{A4278041-2F18-46DE-AE35-BDE45B74A31E}" type="presParOf" srcId="{920ABA93-AE4E-460C-9028-7301EE555C47}" destId="{D6229541-057A-407F-9547-DB0D8069F0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816D2-2793-402B-BAA4-194D7E50776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863E508-B01F-449F-A088-E4C1805CE2E2}">
      <dgm:prSet/>
      <dgm:spPr/>
      <dgm:t>
        <a:bodyPr/>
        <a:lstStyle/>
        <a:p>
          <a:r>
            <a:rPr lang="en-US"/>
            <a:t>Kentucky has a shortage of safe, decent, and affordable housing options for low- and moderate-income households, which include service sector and public sector employees, such as municipal government employees. </a:t>
          </a:r>
        </a:p>
      </dgm:t>
    </dgm:pt>
    <dgm:pt modelId="{1660E1CD-6EA5-4D66-A68B-C33375ADB0CE}" type="parTrans" cxnId="{3E8BC08C-4D1F-4968-9E20-20DD91D0C9C8}">
      <dgm:prSet/>
      <dgm:spPr/>
      <dgm:t>
        <a:bodyPr/>
        <a:lstStyle/>
        <a:p>
          <a:endParaRPr lang="en-US"/>
        </a:p>
      </dgm:t>
    </dgm:pt>
    <dgm:pt modelId="{B2B5837D-42C5-45D8-9D54-0A4A740B732E}" type="sibTrans" cxnId="{3E8BC08C-4D1F-4968-9E20-20DD91D0C9C8}">
      <dgm:prSet/>
      <dgm:spPr/>
      <dgm:t>
        <a:bodyPr/>
        <a:lstStyle/>
        <a:p>
          <a:endParaRPr lang="en-US"/>
        </a:p>
      </dgm:t>
    </dgm:pt>
    <dgm:pt modelId="{9B57CF48-0EDF-43AD-83F7-4D177A6D5410}">
      <dgm:prSet/>
      <dgm:spPr/>
      <dgm:t>
        <a:bodyPr/>
        <a:lstStyle/>
        <a:p>
          <a:r>
            <a:rPr lang="en-US"/>
            <a:t>There are three broad categories of housing, regardless of income level: owner-occupied (typically single-family homeownership); rental units; and manufactured housing (which can be either owner- or renter-occupied). </a:t>
          </a:r>
        </a:p>
      </dgm:t>
    </dgm:pt>
    <dgm:pt modelId="{F89DAE04-E278-4813-BD5C-25DA62644C91}" type="parTrans" cxnId="{67C52384-FAA1-4BF1-A0BE-1D7C772EBF4C}">
      <dgm:prSet/>
      <dgm:spPr/>
      <dgm:t>
        <a:bodyPr/>
        <a:lstStyle/>
        <a:p>
          <a:endParaRPr lang="en-US"/>
        </a:p>
      </dgm:t>
    </dgm:pt>
    <dgm:pt modelId="{9BC0A754-5F69-4D87-B3EF-47F20C16CD2C}" type="sibTrans" cxnId="{67C52384-FAA1-4BF1-A0BE-1D7C772EBF4C}">
      <dgm:prSet/>
      <dgm:spPr/>
      <dgm:t>
        <a:bodyPr/>
        <a:lstStyle/>
        <a:p>
          <a:endParaRPr lang="en-US"/>
        </a:p>
      </dgm:t>
    </dgm:pt>
    <dgm:pt modelId="{62ADCF74-B109-47D0-9D3F-ABCBEFF96E3A}">
      <dgm:prSet/>
      <dgm:spPr/>
      <dgm:t>
        <a:bodyPr/>
        <a:lstStyle/>
        <a:p>
          <a:r>
            <a:rPr lang="en-US"/>
            <a:t>Of these types, owner-occupied represents 68.4%, renter-occupied represents 31.6%, for a total of 1,694,996 occupied units in 2013. The rate has fluctuated somewhat from year to year, ranging from 65-75% since 1986, and hitting 70.1% in 2017. Of these units, 12.3% are manufactured housing </a:t>
          </a:r>
        </a:p>
      </dgm:t>
    </dgm:pt>
    <dgm:pt modelId="{BAFEEBC7-C456-4E7A-BADA-8687750483FF}" type="parTrans" cxnId="{2D492242-BD91-472D-82F8-270E2F08EBF5}">
      <dgm:prSet/>
      <dgm:spPr/>
      <dgm:t>
        <a:bodyPr/>
        <a:lstStyle/>
        <a:p>
          <a:endParaRPr lang="en-US"/>
        </a:p>
      </dgm:t>
    </dgm:pt>
    <dgm:pt modelId="{E0343717-6E87-41E0-8C1F-7F077805EBD8}" type="sibTrans" cxnId="{2D492242-BD91-472D-82F8-270E2F08EBF5}">
      <dgm:prSet/>
      <dgm:spPr/>
      <dgm:t>
        <a:bodyPr/>
        <a:lstStyle/>
        <a:p>
          <a:endParaRPr lang="en-US"/>
        </a:p>
      </dgm:t>
    </dgm:pt>
    <dgm:pt modelId="{4C7209EF-2F87-4FC0-A039-883841063C40}">
      <dgm:prSet/>
      <dgm:spPr/>
      <dgm:t>
        <a:bodyPr/>
        <a:lstStyle/>
        <a:p>
          <a:r>
            <a:rPr lang="en-US"/>
            <a:t>The ratio between owner- and renter-occupied is commensurate with the national average, while the percentage of manufactured units is much higher – nearly double the national average.</a:t>
          </a:r>
        </a:p>
      </dgm:t>
    </dgm:pt>
    <dgm:pt modelId="{8A3E8B30-F2D1-443D-9D2D-3FAE1BA5DBDF}" type="parTrans" cxnId="{13519982-6BD7-4A2F-95D5-A46B0B75138F}">
      <dgm:prSet/>
      <dgm:spPr/>
      <dgm:t>
        <a:bodyPr/>
        <a:lstStyle/>
        <a:p>
          <a:endParaRPr lang="en-US"/>
        </a:p>
      </dgm:t>
    </dgm:pt>
    <dgm:pt modelId="{19DD2411-D47C-4167-85EE-568992DF732B}" type="sibTrans" cxnId="{13519982-6BD7-4A2F-95D5-A46B0B75138F}">
      <dgm:prSet/>
      <dgm:spPr/>
      <dgm:t>
        <a:bodyPr/>
        <a:lstStyle/>
        <a:p>
          <a:endParaRPr lang="en-US"/>
        </a:p>
      </dgm:t>
    </dgm:pt>
    <dgm:pt modelId="{0828CA1A-B485-4B22-9464-53CB3BDB4B29}">
      <dgm:prSet/>
      <dgm:spPr/>
      <dgm:t>
        <a:bodyPr/>
        <a:lstStyle/>
        <a:p>
          <a:r>
            <a:rPr lang="en-US" dirty="0"/>
            <a:t>Like the rest of the nation, Kentucky experiences a housing affordability problem, which has been mitigated to some extent by federal and some local housing assistance. </a:t>
          </a:r>
        </a:p>
      </dgm:t>
    </dgm:pt>
    <dgm:pt modelId="{8F474B39-405A-46EE-96EF-8FAF2CCEB401}" type="parTrans" cxnId="{5B59931E-58E9-4C17-B0E7-FB9C9F8B6B60}">
      <dgm:prSet/>
      <dgm:spPr/>
      <dgm:t>
        <a:bodyPr/>
        <a:lstStyle/>
        <a:p>
          <a:endParaRPr lang="en-US"/>
        </a:p>
      </dgm:t>
    </dgm:pt>
    <dgm:pt modelId="{058A16D8-765A-4EA1-ACD3-5A8A47F09FE0}" type="sibTrans" cxnId="{5B59931E-58E9-4C17-B0E7-FB9C9F8B6B60}">
      <dgm:prSet/>
      <dgm:spPr/>
      <dgm:t>
        <a:bodyPr/>
        <a:lstStyle/>
        <a:p>
          <a:endParaRPr lang="en-US"/>
        </a:p>
      </dgm:t>
    </dgm:pt>
    <dgm:pt modelId="{FBF69850-DD99-47E0-A6B0-3B855A74A055}">
      <dgm:prSet/>
      <dgm:spPr/>
      <dgm:t>
        <a:bodyPr/>
        <a:lstStyle/>
        <a:p>
          <a:r>
            <a:rPr lang="en-US"/>
            <a:t>Source: </a:t>
          </a:r>
          <a:r>
            <a:rPr lang="en-US">
              <a:hlinkClick xmlns:r="http://schemas.openxmlformats.org/officeDocument/2006/relationships" r:id="rId1">
                <a:extLst>
                  <a:ext uri="{A12FA001-AC4F-418D-AE19-62706E023703}">
                    <ahyp:hlinkClr xmlns:ahyp="http://schemas.microsoft.com/office/drawing/2018/hyperlinkcolor" xmlns="" val="tx"/>
                  </a:ext>
                </a:extLst>
              </a:hlinkClick>
            </a:rPr>
            <a:t>https://www.hhck.org/research-and-resources</a:t>
          </a:r>
          <a:endParaRPr lang="en-US"/>
        </a:p>
      </dgm:t>
    </dgm:pt>
    <dgm:pt modelId="{55818723-AE98-4E95-AAAB-1619701D9D30}" type="parTrans" cxnId="{06C6C758-17CC-4CBE-91E0-DA77C8673E4E}">
      <dgm:prSet/>
      <dgm:spPr/>
      <dgm:t>
        <a:bodyPr/>
        <a:lstStyle/>
        <a:p>
          <a:endParaRPr lang="en-US"/>
        </a:p>
      </dgm:t>
    </dgm:pt>
    <dgm:pt modelId="{FD735F35-6217-47A1-822F-27DDC16B5889}" type="sibTrans" cxnId="{06C6C758-17CC-4CBE-91E0-DA77C8673E4E}">
      <dgm:prSet/>
      <dgm:spPr/>
      <dgm:t>
        <a:bodyPr/>
        <a:lstStyle/>
        <a:p>
          <a:endParaRPr lang="en-US"/>
        </a:p>
      </dgm:t>
    </dgm:pt>
    <dgm:pt modelId="{55D1C95C-A5DA-41B3-BE94-FF991D26EF36}" type="pres">
      <dgm:prSet presAssocID="{75A816D2-2793-402B-BAA4-194D7E50776B}" presName="root" presStyleCnt="0">
        <dgm:presLayoutVars>
          <dgm:dir/>
          <dgm:resizeHandles val="exact"/>
        </dgm:presLayoutVars>
      </dgm:prSet>
      <dgm:spPr/>
      <dgm:t>
        <a:bodyPr/>
        <a:lstStyle/>
        <a:p>
          <a:endParaRPr lang="en-US"/>
        </a:p>
      </dgm:t>
    </dgm:pt>
    <dgm:pt modelId="{AE612F2D-B695-4940-B2B0-19F93AA87908}" type="pres">
      <dgm:prSet presAssocID="{F863E508-B01F-449F-A088-E4C1805CE2E2}" presName="compNode" presStyleCnt="0"/>
      <dgm:spPr/>
    </dgm:pt>
    <dgm:pt modelId="{C9266525-36FF-4E13-9A19-FBB5908859DA}" type="pres">
      <dgm:prSet presAssocID="{F863E508-B01F-449F-A088-E4C1805CE2E2}" presName="bgRect" presStyleLbl="bgShp" presStyleIdx="0" presStyleCnt="6"/>
      <dgm:spPr/>
    </dgm:pt>
    <dgm:pt modelId="{066C6B86-46E2-4875-AD16-46760EB4AFAF}" type="pres">
      <dgm:prSet presAssocID="{F863E508-B01F-449F-A088-E4C1805CE2E2}"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City"/>
        </a:ext>
      </dgm:extLst>
    </dgm:pt>
    <dgm:pt modelId="{07DA6061-8D57-4A02-9231-98076B310928}" type="pres">
      <dgm:prSet presAssocID="{F863E508-B01F-449F-A088-E4C1805CE2E2}" presName="spaceRect" presStyleCnt="0"/>
      <dgm:spPr/>
    </dgm:pt>
    <dgm:pt modelId="{21A7A09D-9B48-4615-B58E-972A82E75BC9}" type="pres">
      <dgm:prSet presAssocID="{F863E508-B01F-449F-A088-E4C1805CE2E2}" presName="parTx" presStyleLbl="revTx" presStyleIdx="0" presStyleCnt="6">
        <dgm:presLayoutVars>
          <dgm:chMax val="0"/>
          <dgm:chPref val="0"/>
        </dgm:presLayoutVars>
      </dgm:prSet>
      <dgm:spPr/>
      <dgm:t>
        <a:bodyPr/>
        <a:lstStyle/>
        <a:p>
          <a:endParaRPr lang="en-US"/>
        </a:p>
      </dgm:t>
    </dgm:pt>
    <dgm:pt modelId="{F1643DA6-7E38-4111-96F9-AFC0A2A2B45A}" type="pres">
      <dgm:prSet presAssocID="{B2B5837D-42C5-45D8-9D54-0A4A740B732E}" presName="sibTrans" presStyleCnt="0"/>
      <dgm:spPr/>
    </dgm:pt>
    <dgm:pt modelId="{8CED14DB-8DFD-4402-A586-D6A854CDD481}" type="pres">
      <dgm:prSet presAssocID="{9B57CF48-0EDF-43AD-83F7-4D177A6D5410}" presName="compNode" presStyleCnt="0"/>
      <dgm:spPr/>
    </dgm:pt>
    <dgm:pt modelId="{D2CE8919-89AD-41D1-9995-3D49E457BF54}" type="pres">
      <dgm:prSet presAssocID="{9B57CF48-0EDF-43AD-83F7-4D177A6D5410}" presName="bgRect" presStyleLbl="bgShp" presStyleIdx="1" presStyleCnt="6"/>
      <dgm:spPr/>
    </dgm:pt>
    <dgm:pt modelId="{F353A489-B099-4C7D-9473-87612F922C6A}" type="pres">
      <dgm:prSet presAssocID="{9B57CF48-0EDF-43AD-83F7-4D177A6D5410}"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Suburban scene"/>
        </a:ext>
      </dgm:extLst>
    </dgm:pt>
    <dgm:pt modelId="{D4FAB0E7-4B49-479B-9C03-E0FEF4DC5E76}" type="pres">
      <dgm:prSet presAssocID="{9B57CF48-0EDF-43AD-83F7-4D177A6D5410}" presName="spaceRect" presStyleCnt="0"/>
      <dgm:spPr/>
    </dgm:pt>
    <dgm:pt modelId="{E412AFA6-FB35-4E89-8E3D-CD02F69DAA40}" type="pres">
      <dgm:prSet presAssocID="{9B57CF48-0EDF-43AD-83F7-4D177A6D5410}" presName="parTx" presStyleLbl="revTx" presStyleIdx="1" presStyleCnt="6">
        <dgm:presLayoutVars>
          <dgm:chMax val="0"/>
          <dgm:chPref val="0"/>
        </dgm:presLayoutVars>
      </dgm:prSet>
      <dgm:spPr/>
      <dgm:t>
        <a:bodyPr/>
        <a:lstStyle/>
        <a:p>
          <a:endParaRPr lang="en-US"/>
        </a:p>
      </dgm:t>
    </dgm:pt>
    <dgm:pt modelId="{974E8408-E7E8-47C3-977D-ED0AE7A35C00}" type="pres">
      <dgm:prSet presAssocID="{9BC0A754-5F69-4D87-B3EF-47F20C16CD2C}" presName="sibTrans" presStyleCnt="0"/>
      <dgm:spPr/>
    </dgm:pt>
    <dgm:pt modelId="{4FBE2EB2-9111-4DB3-936B-89078AA52445}" type="pres">
      <dgm:prSet presAssocID="{62ADCF74-B109-47D0-9D3F-ABCBEFF96E3A}" presName="compNode" presStyleCnt="0"/>
      <dgm:spPr/>
    </dgm:pt>
    <dgm:pt modelId="{FBABDD5B-8351-48A1-AA17-6725BBC407B5}" type="pres">
      <dgm:prSet presAssocID="{62ADCF74-B109-47D0-9D3F-ABCBEFF96E3A}" presName="bgRect" presStyleLbl="bgShp" presStyleIdx="2" presStyleCnt="6"/>
      <dgm:spPr/>
    </dgm:pt>
    <dgm:pt modelId="{6DED3375-626B-4ABC-B67E-8EC40AF536AA}" type="pres">
      <dgm:prSet presAssocID="{62ADCF74-B109-47D0-9D3F-ABCBEFF96E3A}"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Bar Graph with Upward Trend"/>
        </a:ext>
      </dgm:extLst>
    </dgm:pt>
    <dgm:pt modelId="{C50B7F6D-2E33-4302-A765-663D8717CE76}" type="pres">
      <dgm:prSet presAssocID="{62ADCF74-B109-47D0-9D3F-ABCBEFF96E3A}" presName="spaceRect" presStyleCnt="0"/>
      <dgm:spPr/>
    </dgm:pt>
    <dgm:pt modelId="{D0DB5A3C-B26E-4486-9464-2F0BD80B64B0}" type="pres">
      <dgm:prSet presAssocID="{62ADCF74-B109-47D0-9D3F-ABCBEFF96E3A}" presName="parTx" presStyleLbl="revTx" presStyleIdx="2" presStyleCnt="6">
        <dgm:presLayoutVars>
          <dgm:chMax val="0"/>
          <dgm:chPref val="0"/>
        </dgm:presLayoutVars>
      </dgm:prSet>
      <dgm:spPr/>
      <dgm:t>
        <a:bodyPr/>
        <a:lstStyle/>
        <a:p>
          <a:endParaRPr lang="en-US"/>
        </a:p>
      </dgm:t>
    </dgm:pt>
    <dgm:pt modelId="{A3EC913F-A9CF-464E-9CA4-9DCDE723CE7A}" type="pres">
      <dgm:prSet presAssocID="{E0343717-6E87-41E0-8C1F-7F077805EBD8}" presName="sibTrans" presStyleCnt="0"/>
      <dgm:spPr/>
    </dgm:pt>
    <dgm:pt modelId="{86EBCA73-DD18-41F5-BE55-C11231B7515B}" type="pres">
      <dgm:prSet presAssocID="{4C7209EF-2F87-4FC0-A039-883841063C40}" presName="compNode" presStyleCnt="0"/>
      <dgm:spPr/>
    </dgm:pt>
    <dgm:pt modelId="{8C82AF62-8BB6-4205-A57E-1FCCC3035E15}" type="pres">
      <dgm:prSet presAssocID="{4C7209EF-2F87-4FC0-A039-883841063C40}" presName="bgRect" presStyleLbl="bgShp" presStyleIdx="3" presStyleCnt="6"/>
      <dgm:spPr/>
    </dgm:pt>
    <dgm:pt modelId="{24A323D2-73BE-4C80-BCC5-4F6A1ACA23E5}" type="pres">
      <dgm:prSet presAssocID="{4C7209EF-2F87-4FC0-A039-883841063C40}"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Dollar"/>
        </a:ext>
      </dgm:extLst>
    </dgm:pt>
    <dgm:pt modelId="{F811AA8E-D2D4-48E1-9234-86A3D27EE232}" type="pres">
      <dgm:prSet presAssocID="{4C7209EF-2F87-4FC0-A039-883841063C40}" presName="spaceRect" presStyleCnt="0"/>
      <dgm:spPr/>
    </dgm:pt>
    <dgm:pt modelId="{448EA990-8318-49AE-AFE5-F4228DBB7A90}" type="pres">
      <dgm:prSet presAssocID="{4C7209EF-2F87-4FC0-A039-883841063C40}" presName="parTx" presStyleLbl="revTx" presStyleIdx="3" presStyleCnt="6">
        <dgm:presLayoutVars>
          <dgm:chMax val="0"/>
          <dgm:chPref val="0"/>
        </dgm:presLayoutVars>
      </dgm:prSet>
      <dgm:spPr/>
      <dgm:t>
        <a:bodyPr/>
        <a:lstStyle/>
        <a:p>
          <a:endParaRPr lang="en-US"/>
        </a:p>
      </dgm:t>
    </dgm:pt>
    <dgm:pt modelId="{0BCC5DAE-9FE0-452E-A944-D9B273720B6E}" type="pres">
      <dgm:prSet presAssocID="{19DD2411-D47C-4167-85EE-568992DF732B}" presName="sibTrans" presStyleCnt="0"/>
      <dgm:spPr/>
    </dgm:pt>
    <dgm:pt modelId="{9295D701-C257-4B08-9966-0273008832FC}" type="pres">
      <dgm:prSet presAssocID="{0828CA1A-B485-4B22-9464-53CB3BDB4B29}" presName="compNode" presStyleCnt="0"/>
      <dgm:spPr/>
    </dgm:pt>
    <dgm:pt modelId="{984D40EB-D90B-444D-A4A9-05CB243486AE}" type="pres">
      <dgm:prSet presAssocID="{0828CA1A-B485-4B22-9464-53CB3BDB4B29}" presName="bgRect" presStyleLbl="bgShp" presStyleIdx="4" presStyleCnt="6"/>
      <dgm:spPr/>
    </dgm:pt>
    <dgm:pt modelId="{3DF60FD6-4D97-4237-8AF8-7CF6598104B2}" type="pres">
      <dgm:prSet presAssocID="{0828CA1A-B485-4B22-9464-53CB3BDB4B29}"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extLst>
        <a:ext uri="{E40237B7-FDA0-4F09-8148-C483321AD2D9}">
          <dgm14:cNvPr xmlns:dgm14="http://schemas.microsoft.com/office/drawing/2010/diagram" id="0" name="" descr="House"/>
        </a:ext>
      </dgm:extLst>
    </dgm:pt>
    <dgm:pt modelId="{CCC1257D-1714-4AAB-BE90-A6290A4A4912}" type="pres">
      <dgm:prSet presAssocID="{0828CA1A-B485-4B22-9464-53CB3BDB4B29}" presName="spaceRect" presStyleCnt="0"/>
      <dgm:spPr/>
    </dgm:pt>
    <dgm:pt modelId="{3F9F0990-4E1B-457C-8D71-695E0B4CCE0B}" type="pres">
      <dgm:prSet presAssocID="{0828CA1A-B485-4B22-9464-53CB3BDB4B29}" presName="parTx" presStyleLbl="revTx" presStyleIdx="4" presStyleCnt="6">
        <dgm:presLayoutVars>
          <dgm:chMax val="0"/>
          <dgm:chPref val="0"/>
        </dgm:presLayoutVars>
      </dgm:prSet>
      <dgm:spPr/>
      <dgm:t>
        <a:bodyPr/>
        <a:lstStyle/>
        <a:p>
          <a:endParaRPr lang="en-US"/>
        </a:p>
      </dgm:t>
    </dgm:pt>
    <dgm:pt modelId="{E00A60D2-F1ED-48A0-B464-1CBBC831146F}" type="pres">
      <dgm:prSet presAssocID="{058A16D8-765A-4EA1-ACD3-5A8A47F09FE0}" presName="sibTrans" presStyleCnt="0"/>
      <dgm:spPr/>
    </dgm:pt>
    <dgm:pt modelId="{0E208FCD-825E-4A11-B3BE-7F673ED25FF0}" type="pres">
      <dgm:prSet presAssocID="{FBF69850-DD99-47E0-A6B0-3B855A74A055}" presName="compNode" presStyleCnt="0"/>
      <dgm:spPr/>
    </dgm:pt>
    <dgm:pt modelId="{E7976623-77E2-41F7-ABC6-192EFB1A6E36}" type="pres">
      <dgm:prSet presAssocID="{FBF69850-DD99-47E0-A6B0-3B855A74A055}" presName="bgRect" presStyleLbl="bgShp" presStyleIdx="5" presStyleCnt="6"/>
      <dgm:spPr/>
    </dgm:pt>
    <dgm:pt modelId="{741B51C6-CF77-40F4-9943-22F59CF09555}" type="pres">
      <dgm:prSet presAssocID="{FBF69850-DD99-47E0-A6B0-3B855A74A055}"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a:noFill/>
        </a:ln>
      </dgm:spPr>
      <dgm:extLst>
        <a:ext uri="{E40237B7-FDA0-4F09-8148-C483321AD2D9}">
          <dgm14:cNvPr xmlns:dgm14="http://schemas.microsoft.com/office/drawing/2010/diagram" id="0" name="" descr="Marker"/>
        </a:ext>
      </dgm:extLst>
    </dgm:pt>
    <dgm:pt modelId="{314BEC14-8F4A-4195-B122-4B5FEC3EFBB9}" type="pres">
      <dgm:prSet presAssocID="{FBF69850-DD99-47E0-A6B0-3B855A74A055}" presName="spaceRect" presStyleCnt="0"/>
      <dgm:spPr/>
    </dgm:pt>
    <dgm:pt modelId="{6ADB1CBD-37AB-4D45-9B62-3E42C2F21C7F}" type="pres">
      <dgm:prSet presAssocID="{FBF69850-DD99-47E0-A6B0-3B855A74A055}" presName="parTx" presStyleLbl="revTx" presStyleIdx="5" presStyleCnt="6">
        <dgm:presLayoutVars>
          <dgm:chMax val="0"/>
          <dgm:chPref val="0"/>
        </dgm:presLayoutVars>
      </dgm:prSet>
      <dgm:spPr/>
      <dgm:t>
        <a:bodyPr/>
        <a:lstStyle/>
        <a:p>
          <a:endParaRPr lang="en-US"/>
        </a:p>
      </dgm:t>
    </dgm:pt>
  </dgm:ptLst>
  <dgm:cxnLst>
    <dgm:cxn modelId="{06C6C758-17CC-4CBE-91E0-DA77C8673E4E}" srcId="{75A816D2-2793-402B-BAA4-194D7E50776B}" destId="{FBF69850-DD99-47E0-A6B0-3B855A74A055}" srcOrd="5" destOrd="0" parTransId="{55818723-AE98-4E95-AAAB-1619701D9D30}" sibTransId="{FD735F35-6217-47A1-822F-27DDC16B5889}"/>
    <dgm:cxn modelId="{3EFC93CA-559A-4049-BD97-AC56C0EF9AA1}" type="presOf" srcId="{75A816D2-2793-402B-BAA4-194D7E50776B}" destId="{55D1C95C-A5DA-41B3-BE94-FF991D26EF36}" srcOrd="0" destOrd="0" presId="urn:microsoft.com/office/officeart/2018/2/layout/IconVerticalSolidList"/>
    <dgm:cxn modelId="{5CFD18CA-C08E-4229-9482-E909FE94EC0C}" type="presOf" srcId="{62ADCF74-B109-47D0-9D3F-ABCBEFF96E3A}" destId="{D0DB5A3C-B26E-4486-9464-2F0BD80B64B0}" srcOrd="0" destOrd="0" presId="urn:microsoft.com/office/officeart/2018/2/layout/IconVerticalSolidList"/>
    <dgm:cxn modelId="{2D492242-BD91-472D-82F8-270E2F08EBF5}" srcId="{75A816D2-2793-402B-BAA4-194D7E50776B}" destId="{62ADCF74-B109-47D0-9D3F-ABCBEFF96E3A}" srcOrd="2" destOrd="0" parTransId="{BAFEEBC7-C456-4E7A-BADA-8687750483FF}" sibTransId="{E0343717-6E87-41E0-8C1F-7F077805EBD8}"/>
    <dgm:cxn modelId="{FBFECC96-96B5-4DB3-8C50-8AD6DD7FC43C}" type="presOf" srcId="{4C7209EF-2F87-4FC0-A039-883841063C40}" destId="{448EA990-8318-49AE-AFE5-F4228DBB7A90}" srcOrd="0" destOrd="0" presId="urn:microsoft.com/office/officeart/2018/2/layout/IconVerticalSolidList"/>
    <dgm:cxn modelId="{13519982-6BD7-4A2F-95D5-A46B0B75138F}" srcId="{75A816D2-2793-402B-BAA4-194D7E50776B}" destId="{4C7209EF-2F87-4FC0-A039-883841063C40}" srcOrd="3" destOrd="0" parTransId="{8A3E8B30-F2D1-443D-9D2D-3FAE1BA5DBDF}" sibTransId="{19DD2411-D47C-4167-85EE-568992DF732B}"/>
    <dgm:cxn modelId="{FFEFF6D9-CC1E-4299-9925-E42D090332FF}" type="presOf" srcId="{F863E508-B01F-449F-A088-E4C1805CE2E2}" destId="{21A7A09D-9B48-4615-B58E-972A82E75BC9}" srcOrd="0" destOrd="0" presId="urn:microsoft.com/office/officeart/2018/2/layout/IconVerticalSolidList"/>
    <dgm:cxn modelId="{67C52384-FAA1-4BF1-A0BE-1D7C772EBF4C}" srcId="{75A816D2-2793-402B-BAA4-194D7E50776B}" destId="{9B57CF48-0EDF-43AD-83F7-4D177A6D5410}" srcOrd="1" destOrd="0" parTransId="{F89DAE04-E278-4813-BD5C-25DA62644C91}" sibTransId="{9BC0A754-5F69-4D87-B3EF-47F20C16CD2C}"/>
    <dgm:cxn modelId="{5B59931E-58E9-4C17-B0E7-FB9C9F8B6B60}" srcId="{75A816D2-2793-402B-BAA4-194D7E50776B}" destId="{0828CA1A-B485-4B22-9464-53CB3BDB4B29}" srcOrd="4" destOrd="0" parTransId="{8F474B39-405A-46EE-96EF-8FAF2CCEB401}" sibTransId="{058A16D8-765A-4EA1-ACD3-5A8A47F09FE0}"/>
    <dgm:cxn modelId="{2401E219-8DD7-469E-B65E-32466085D8D9}" type="presOf" srcId="{0828CA1A-B485-4B22-9464-53CB3BDB4B29}" destId="{3F9F0990-4E1B-457C-8D71-695E0B4CCE0B}" srcOrd="0" destOrd="0" presId="urn:microsoft.com/office/officeart/2018/2/layout/IconVerticalSolidList"/>
    <dgm:cxn modelId="{3E8BC08C-4D1F-4968-9E20-20DD91D0C9C8}" srcId="{75A816D2-2793-402B-BAA4-194D7E50776B}" destId="{F863E508-B01F-449F-A088-E4C1805CE2E2}" srcOrd="0" destOrd="0" parTransId="{1660E1CD-6EA5-4D66-A68B-C33375ADB0CE}" sibTransId="{B2B5837D-42C5-45D8-9D54-0A4A740B732E}"/>
    <dgm:cxn modelId="{03C7A3E3-01FE-4D3B-926C-D3E25F73FB64}" type="presOf" srcId="{9B57CF48-0EDF-43AD-83F7-4D177A6D5410}" destId="{E412AFA6-FB35-4E89-8E3D-CD02F69DAA40}" srcOrd="0" destOrd="0" presId="urn:microsoft.com/office/officeart/2018/2/layout/IconVerticalSolidList"/>
    <dgm:cxn modelId="{2AA9351A-4D67-41DA-A399-AE21448F512C}" type="presOf" srcId="{FBF69850-DD99-47E0-A6B0-3B855A74A055}" destId="{6ADB1CBD-37AB-4D45-9B62-3E42C2F21C7F}" srcOrd="0" destOrd="0" presId="urn:microsoft.com/office/officeart/2018/2/layout/IconVerticalSolidList"/>
    <dgm:cxn modelId="{F411AF99-E64E-41CA-BD4C-583FA725E6AE}" type="presParOf" srcId="{55D1C95C-A5DA-41B3-BE94-FF991D26EF36}" destId="{AE612F2D-B695-4940-B2B0-19F93AA87908}" srcOrd="0" destOrd="0" presId="urn:microsoft.com/office/officeart/2018/2/layout/IconVerticalSolidList"/>
    <dgm:cxn modelId="{DBFCC667-973C-4DC6-B80C-3ABAD1751AC6}" type="presParOf" srcId="{AE612F2D-B695-4940-B2B0-19F93AA87908}" destId="{C9266525-36FF-4E13-9A19-FBB5908859DA}" srcOrd="0" destOrd="0" presId="urn:microsoft.com/office/officeart/2018/2/layout/IconVerticalSolidList"/>
    <dgm:cxn modelId="{C29BC54F-512B-4948-B5BC-01B55E607843}" type="presParOf" srcId="{AE612F2D-B695-4940-B2B0-19F93AA87908}" destId="{066C6B86-46E2-4875-AD16-46760EB4AFAF}" srcOrd="1" destOrd="0" presId="urn:microsoft.com/office/officeart/2018/2/layout/IconVerticalSolidList"/>
    <dgm:cxn modelId="{922C24D8-6712-4CCD-96B5-5771660A7F7E}" type="presParOf" srcId="{AE612F2D-B695-4940-B2B0-19F93AA87908}" destId="{07DA6061-8D57-4A02-9231-98076B310928}" srcOrd="2" destOrd="0" presId="urn:microsoft.com/office/officeart/2018/2/layout/IconVerticalSolidList"/>
    <dgm:cxn modelId="{FA2E9D69-E9CE-41CB-A604-6891DDB9F4CC}" type="presParOf" srcId="{AE612F2D-B695-4940-B2B0-19F93AA87908}" destId="{21A7A09D-9B48-4615-B58E-972A82E75BC9}" srcOrd="3" destOrd="0" presId="urn:microsoft.com/office/officeart/2018/2/layout/IconVerticalSolidList"/>
    <dgm:cxn modelId="{6076A397-8B8A-49A8-81EC-6833BCCDF3C9}" type="presParOf" srcId="{55D1C95C-A5DA-41B3-BE94-FF991D26EF36}" destId="{F1643DA6-7E38-4111-96F9-AFC0A2A2B45A}" srcOrd="1" destOrd="0" presId="urn:microsoft.com/office/officeart/2018/2/layout/IconVerticalSolidList"/>
    <dgm:cxn modelId="{7A51B4C9-8381-432B-B4BF-C037E136AC1F}" type="presParOf" srcId="{55D1C95C-A5DA-41B3-BE94-FF991D26EF36}" destId="{8CED14DB-8DFD-4402-A586-D6A854CDD481}" srcOrd="2" destOrd="0" presId="urn:microsoft.com/office/officeart/2018/2/layout/IconVerticalSolidList"/>
    <dgm:cxn modelId="{9C3F8156-84F9-4668-BF7D-C01CF6CC41BE}" type="presParOf" srcId="{8CED14DB-8DFD-4402-A586-D6A854CDD481}" destId="{D2CE8919-89AD-41D1-9995-3D49E457BF54}" srcOrd="0" destOrd="0" presId="urn:microsoft.com/office/officeart/2018/2/layout/IconVerticalSolidList"/>
    <dgm:cxn modelId="{97189B06-61E1-43D4-B43A-3B89550FA81F}" type="presParOf" srcId="{8CED14DB-8DFD-4402-A586-D6A854CDD481}" destId="{F353A489-B099-4C7D-9473-87612F922C6A}" srcOrd="1" destOrd="0" presId="urn:microsoft.com/office/officeart/2018/2/layout/IconVerticalSolidList"/>
    <dgm:cxn modelId="{919DC1B7-6B58-4B91-BD2F-3367FBEF3FDC}" type="presParOf" srcId="{8CED14DB-8DFD-4402-A586-D6A854CDD481}" destId="{D4FAB0E7-4B49-479B-9C03-E0FEF4DC5E76}" srcOrd="2" destOrd="0" presId="urn:microsoft.com/office/officeart/2018/2/layout/IconVerticalSolidList"/>
    <dgm:cxn modelId="{3B0DB382-1B8F-4F5A-8C42-C9262607E1E5}" type="presParOf" srcId="{8CED14DB-8DFD-4402-A586-D6A854CDD481}" destId="{E412AFA6-FB35-4E89-8E3D-CD02F69DAA40}" srcOrd="3" destOrd="0" presId="urn:microsoft.com/office/officeart/2018/2/layout/IconVerticalSolidList"/>
    <dgm:cxn modelId="{E690BC34-2678-4BCD-AD24-BF4DF6AF92D6}" type="presParOf" srcId="{55D1C95C-A5DA-41B3-BE94-FF991D26EF36}" destId="{974E8408-E7E8-47C3-977D-ED0AE7A35C00}" srcOrd="3" destOrd="0" presId="urn:microsoft.com/office/officeart/2018/2/layout/IconVerticalSolidList"/>
    <dgm:cxn modelId="{CC5E5F30-F7FD-48CE-992A-6EFA1340CC65}" type="presParOf" srcId="{55D1C95C-A5DA-41B3-BE94-FF991D26EF36}" destId="{4FBE2EB2-9111-4DB3-936B-89078AA52445}" srcOrd="4" destOrd="0" presId="urn:microsoft.com/office/officeart/2018/2/layout/IconVerticalSolidList"/>
    <dgm:cxn modelId="{E6C65FA2-CC55-401A-B1AC-01FDDBFE00C7}" type="presParOf" srcId="{4FBE2EB2-9111-4DB3-936B-89078AA52445}" destId="{FBABDD5B-8351-48A1-AA17-6725BBC407B5}" srcOrd="0" destOrd="0" presId="urn:microsoft.com/office/officeart/2018/2/layout/IconVerticalSolidList"/>
    <dgm:cxn modelId="{5C5B24A4-FE4B-4D77-98DB-F2AA08AB890F}" type="presParOf" srcId="{4FBE2EB2-9111-4DB3-936B-89078AA52445}" destId="{6DED3375-626B-4ABC-B67E-8EC40AF536AA}" srcOrd="1" destOrd="0" presId="urn:microsoft.com/office/officeart/2018/2/layout/IconVerticalSolidList"/>
    <dgm:cxn modelId="{1B861AC3-D75A-479D-865B-26850A123C8C}" type="presParOf" srcId="{4FBE2EB2-9111-4DB3-936B-89078AA52445}" destId="{C50B7F6D-2E33-4302-A765-663D8717CE76}" srcOrd="2" destOrd="0" presId="urn:microsoft.com/office/officeart/2018/2/layout/IconVerticalSolidList"/>
    <dgm:cxn modelId="{721EDB42-4031-4321-8E9A-91F2B5FD7B8A}" type="presParOf" srcId="{4FBE2EB2-9111-4DB3-936B-89078AA52445}" destId="{D0DB5A3C-B26E-4486-9464-2F0BD80B64B0}" srcOrd="3" destOrd="0" presId="urn:microsoft.com/office/officeart/2018/2/layout/IconVerticalSolidList"/>
    <dgm:cxn modelId="{35A76E7F-A749-475F-A34C-0AD783637A65}" type="presParOf" srcId="{55D1C95C-A5DA-41B3-BE94-FF991D26EF36}" destId="{A3EC913F-A9CF-464E-9CA4-9DCDE723CE7A}" srcOrd="5" destOrd="0" presId="urn:microsoft.com/office/officeart/2018/2/layout/IconVerticalSolidList"/>
    <dgm:cxn modelId="{5A5BEDD3-F62F-400D-B117-DDBE7E5FD770}" type="presParOf" srcId="{55D1C95C-A5DA-41B3-BE94-FF991D26EF36}" destId="{86EBCA73-DD18-41F5-BE55-C11231B7515B}" srcOrd="6" destOrd="0" presId="urn:microsoft.com/office/officeart/2018/2/layout/IconVerticalSolidList"/>
    <dgm:cxn modelId="{42D4FBC1-590A-4BF6-8628-0A1E44CFC44E}" type="presParOf" srcId="{86EBCA73-DD18-41F5-BE55-C11231B7515B}" destId="{8C82AF62-8BB6-4205-A57E-1FCCC3035E15}" srcOrd="0" destOrd="0" presId="urn:microsoft.com/office/officeart/2018/2/layout/IconVerticalSolidList"/>
    <dgm:cxn modelId="{3E4E10DF-1D2B-4144-BECB-984B7EC96DDA}" type="presParOf" srcId="{86EBCA73-DD18-41F5-BE55-C11231B7515B}" destId="{24A323D2-73BE-4C80-BCC5-4F6A1ACA23E5}" srcOrd="1" destOrd="0" presId="urn:microsoft.com/office/officeart/2018/2/layout/IconVerticalSolidList"/>
    <dgm:cxn modelId="{091F3005-FF2B-492B-B68C-129CAC2E55DA}" type="presParOf" srcId="{86EBCA73-DD18-41F5-BE55-C11231B7515B}" destId="{F811AA8E-D2D4-48E1-9234-86A3D27EE232}" srcOrd="2" destOrd="0" presId="urn:microsoft.com/office/officeart/2018/2/layout/IconVerticalSolidList"/>
    <dgm:cxn modelId="{33A17F51-A78D-4B73-8892-05358F997479}" type="presParOf" srcId="{86EBCA73-DD18-41F5-BE55-C11231B7515B}" destId="{448EA990-8318-49AE-AFE5-F4228DBB7A90}" srcOrd="3" destOrd="0" presId="urn:microsoft.com/office/officeart/2018/2/layout/IconVerticalSolidList"/>
    <dgm:cxn modelId="{81E601B8-3885-4E70-9FD9-2BCFB5BCF4A8}" type="presParOf" srcId="{55D1C95C-A5DA-41B3-BE94-FF991D26EF36}" destId="{0BCC5DAE-9FE0-452E-A944-D9B273720B6E}" srcOrd="7" destOrd="0" presId="urn:microsoft.com/office/officeart/2018/2/layout/IconVerticalSolidList"/>
    <dgm:cxn modelId="{53BA33F7-D124-4891-8E22-9AA6BD9E0D5C}" type="presParOf" srcId="{55D1C95C-A5DA-41B3-BE94-FF991D26EF36}" destId="{9295D701-C257-4B08-9966-0273008832FC}" srcOrd="8" destOrd="0" presId="urn:microsoft.com/office/officeart/2018/2/layout/IconVerticalSolidList"/>
    <dgm:cxn modelId="{97B80279-17A4-40E7-80FA-9DD6B7CF6C8F}" type="presParOf" srcId="{9295D701-C257-4B08-9966-0273008832FC}" destId="{984D40EB-D90B-444D-A4A9-05CB243486AE}" srcOrd="0" destOrd="0" presId="urn:microsoft.com/office/officeart/2018/2/layout/IconVerticalSolidList"/>
    <dgm:cxn modelId="{F47F5858-47D0-452E-9900-66A107EC3AF6}" type="presParOf" srcId="{9295D701-C257-4B08-9966-0273008832FC}" destId="{3DF60FD6-4D97-4237-8AF8-7CF6598104B2}" srcOrd="1" destOrd="0" presId="urn:microsoft.com/office/officeart/2018/2/layout/IconVerticalSolidList"/>
    <dgm:cxn modelId="{D2503501-FBA2-4C05-9A2E-598DCD2167A7}" type="presParOf" srcId="{9295D701-C257-4B08-9966-0273008832FC}" destId="{CCC1257D-1714-4AAB-BE90-A6290A4A4912}" srcOrd="2" destOrd="0" presId="urn:microsoft.com/office/officeart/2018/2/layout/IconVerticalSolidList"/>
    <dgm:cxn modelId="{5A599235-3FED-4D75-9131-B3C0852BFE1B}" type="presParOf" srcId="{9295D701-C257-4B08-9966-0273008832FC}" destId="{3F9F0990-4E1B-457C-8D71-695E0B4CCE0B}" srcOrd="3" destOrd="0" presId="urn:microsoft.com/office/officeart/2018/2/layout/IconVerticalSolidList"/>
    <dgm:cxn modelId="{F77ED14A-4375-47B3-A629-A5AB46E8967F}" type="presParOf" srcId="{55D1C95C-A5DA-41B3-BE94-FF991D26EF36}" destId="{E00A60D2-F1ED-48A0-B464-1CBBC831146F}" srcOrd="9" destOrd="0" presId="urn:microsoft.com/office/officeart/2018/2/layout/IconVerticalSolidList"/>
    <dgm:cxn modelId="{501C8E86-7C61-494C-A8A6-CB41D3D523BD}" type="presParOf" srcId="{55D1C95C-A5DA-41B3-BE94-FF991D26EF36}" destId="{0E208FCD-825E-4A11-B3BE-7F673ED25FF0}" srcOrd="10" destOrd="0" presId="urn:microsoft.com/office/officeart/2018/2/layout/IconVerticalSolidList"/>
    <dgm:cxn modelId="{40220599-DA92-4666-893D-809D9F5FBC20}" type="presParOf" srcId="{0E208FCD-825E-4A11-B3BE-7F673ED25FF0}" destId="{E7976623-77E2-41F7-ABC6-192EFB1A6E36}" srcOrd="0" destOrd="0" presId="urn:microsoft.com/office/officeart/2018/2/layout/IconVerticalSolidList"/>
    <dgm:cxn modelId="{2230EED5-8AB0-4A40-82E5-7C167F193A7A}" type="presParOf" srcId="{0E208FCD-825E-4A11-B3BE-7F673ED25FF0}" destId="{741B51C6-CF77-40F4-9943-22F59CF09555}" srcOrd="1" destOrd="0" presId="urn:microsoft.com/office/officeart/2018/2/layout/IconVerticalSolidList"/>
    <dgm:cxn modelId="{EC036755-1608-4186-BE0E-8ED361C29C47}" type="presParOf" srcId="{0E208FCD-825E-4A11-B3BE-7F673ED25FF0}" destId="{314BEC14-8F4A-4195-B122-4B5FEC3EFBB9}" srcOrd="2" destOrd="0" presId="urn:microsoft.com/office/officeart/2018/2/layout/IconVerticalSolidList"/>
    <dgm:cxn modelId="{B136F160-2E52-45C9-BE00-01CDA733786B}" type="presParOf" srcId="{0E208FCD-825E-4A11-B3BE-7F673ED25FF0}" destId="{6ADB1CBD-37AB-4D45-9B62-3E42C2F21C7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01BF8-C659-43AE-A7DB-760CDF6A44AF}">
      <dsp:nvSpPr>
        <dsp:cNvPr id="0" name=""/>
        <dsp:cNvSpPr/>
      </dsp:nvSpPr>
      <dsp:spPr>
        <a:xfrm>
          <a:off x="2812"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6BA82-E12A-4A36-8024-03166BCF48D6}">
      <dsp:nvSpPr>
        <dsp:cNvPr id="0" name=""/>
        <dsp:cNvSpPr/>
      </dsp:nvSpPr>
      <dsp:spPr>
        <a:xfrm>
          <a:off x="225965"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Roughly 64% of Americans are homeowners</a:t>
          </a:r>
        </a:p>
      </dsp:txBody>
      <dsp:txXfrm>
        <a:off x="263318" y="943132"/>
        <a:ext cx="1933669" cy="1200612"/>
      </dsp:txXfrm>
    </dsp:sp>
    <dsp:sp modelId="{504D3899-34EA-401B-8FEF-13C9D28D0902}">
      <dsp:nvSpPr>
        <dsp:cNvPr id="0" name=""/>
        <dsp:cNvSpPr/>
      </dsp:nvSpPr>
      <dsp:spPr>
        <a:xfrm>
          <a:off x="2457493"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4A18E-BE25-4487-AF07-93C01CC21ED9}">
      <dsp:nvSpPr>
        <dsp:cNvPr id="0" name=""/>
        <dsp:cNvSpPr/>
      </dsp:nvSpPr>
      <dsp:spPr>
        <a:xfrm>
          <a:off x="2680646"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Roughly 35% of Americans are renters</a:t>
          </a:r>
        </a:p>
      </dsp:txBody>
      <dsp:txXfrm>
        <a:off x="2717999" y="943132"/>
        <a:ext cx="1933669" cy="1200612"/>
      </dsp:txXfrm>
    </dsp:sp>
    <dsp:sp modelId="{A21D8386-51E7-49D6-87A0-D7B24461AF88}">
      <dsp:nvSpPr>
        <dsp:cNvPr id="0" name=""/>
        <dsp:cNvSpPr/>
      </dsp:nvSpPr>
      <dsp:spPr>
        <a:xfrm>
          <a:off x="4912174"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900DC-9A67-43CB-8C38-144EEBE6B54F}">
      <dsp:nvSpPr>
        <dsp:cNvPr id="0" name=""/>
        <dsp:cNvSpPr/>
      </dsp:nvSpPr>
      <dsp:spPr>
        <a:xfrm>
          <a:off x="5135327"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38 million households spent more than 30% on housing in 2016</a:t>
          </a:r>
        </a:p>
      </dsp:txBody>
      <dsp:txXfrm>
        <a:off x="5172680" y="943132"/>
        <a:ext cx="1933669" cy="1200612"/>
      </dsp:txXfrm>
    </dsp:sp>
    <dsp:sp modelId="{8D406FA3-598A-408F-A429-BA23C7950C32}">
      <dsp:nvSpPr>
        <dsp:cNvPr id="0" name=""/>
        <dsp:cNvSpPr/>
      </dsp:nvSpPr>
      <dsp:spPr>
        <a:xfrm>
          <a:off x="7366855"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3F7CC-68CB-4409-AC1D-C2BAD624E1CD}">
      <dsp:nvSpPr>
        <dsp:cNvPr id="0" name=""/>
        <dsp:cNvSpPr/>
      </dsp:nvSpPr>
      <dsp:spPr>
        <a:xfrm>
          <a:off x="7590008"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(Source: Joint Center for Housing Studies at Harvard University, 2018)</a:t>
          </a:r>
        </a:p>
      </dsp:txBody>
      <dsp:txXfrm>
        <a:off x="7627361" y="943132"/>
        <a:ext cx="1933669" cy="1200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B41BE-6747-4233-87B9-381D8A9A1F6B}">
      <dsp:nvSpPr>
        <dsp:cNvPr id="0" name=""/>
        <dsp:cNvSpPr/>
      </dsp:nvSpPr>
      <dsp:spPr>
        <a:xfrm>
          <a:off x="0" y="640"/>
          <a:ext cx="5914209" cy="5381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8C5AB-625A-4A46-9934-DD88A3BAF5CC}">
      <dsp:nvSpPr>
        <dsp:cNvPr id="0" name=""/>
        <dsp:cNvSpPr/>
      </dsp:nvSpPr>
      <dsp:spPr>
        <a:xfrm>
          <a:off x="162803" y="121733"/>
          <a:ext cx="296005" cy="296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1161E7-A935-4C3C-B403-BEE4DF9F2C2B}">
      <dsp:nvSpPr>
        <dsp:cNvPr id="0" name=""/>
        <dsp:cNvSpPr/>
      </dsp:nvSpPr>
      <dsp:spPr>
        <a:xfrm>
          <a:off x="621612" y="640"/>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US Housing Act of 1937</a:t>
          </a:r>
        </a:p>
      </dsp:txBody>
      <dsp:txXfrm>
        <a:off x="621612" y="640"/>
        <a:ext cx="5292596" cy="538192"/>
      </dsp:txXfrm>
    </dsp:sp>
    <dsp:sp modelId="{F8A1A1F8-882D-48DA-B845-EA9C190426F0}">
      <dsp:nvSpPr>
        <dsp:cNvPr id="0" name=""/>
        <dsp:cNvSpPr/>
      </dsp:nvSpPr>
      <dsp:spPr>
        <a:xfrm>
          <a:off x="0" y="673381"/>
          <a:ext cx="5914209" cy="5381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AC1DA-332E-4084-9945-AEE6F706D9CB}">
      <dsp:nvSpPr>
        <dsp:cNvPr id="0" name=""/>
        <dsp:cNvSpPr/>
      </dsp:nvSpPr>
      <dsp:spPr>
        <a:xfrm>
          <a:off x="162803" y="794474"/>
          <a:ext cx="296005" cy="296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F3B522-28B6-40A5-A182-D21FAB84B008}">
      <dsp:nvSpPr>
        <dsp:cNvPr id="0" name=""/>
        <dsp:cNvSpPr/>
      </dsp:nvSpPr>
      <dsp:spPr>
        <a:xfrm>
          <a:off x="621612" y="673381"/>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Civil Rights Act of 1964</a:t>
          </a:r>
        </a:p>
      </dsp:txBody>
      <dsp:txXfrm>
        <a:off x="621612" y="673381"/>
        <a:ext cx="5292596" cy="538192"/>
      </dsp:txXfrm>
    </dsp:sp>
    <dsp:sp modelId="{D135988E-3A23-4B65-AC3F-3F671D16C168}">
      <dsp:nvSpPr>
        <dsp:cNvPr id="0" name=""/>
        <dsp:cNvSpPr/>
      </dsp:nvSpPr>
      <dsp:spPr>
        <a:xfrm>
          <a:off x="0" y="1346121"/>
          <a:ext cx="5914209" cy="5381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58FC-4972-44F5-9E74-CDA063CCBAF1}">
      <dsp:nvSpPr>
        <dsp:cNvPr id="0" name=""/>
        <dsp:cNvSpPr/>
      </dsp:nvSpPr>
      <dsp:spPr>
        <a:xfrm>
          <a:off x="162803" y="1467214"/>
          <a:ext cx="296005" cy="296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92C0BF-C352-4A19-9642-E7AF4730A735}">
      <dsp:nvSpPr>
        <dsp:cNvPr id="0" name=""/>
        <dsp:cNvSpPr/>
      </dsp:nvSpPr>
      <dsp:spPr>
        <a:xfrm>
          <a:off x="621612" y="1346121"/>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Creation of HUD in 1965</a:t>
          </a:r>
        </a:p>
      </dsp:txBody>
      <dsp:txXfrm>
        <a:off x="621612" y="1346121"/>
        <a:ext cx="5292596" cy="538192"/>
      </dsp:txXfrm>
    </dsp:sp>
    <dsp:sp modelId="{CCD4DACD-7E94-4FBD-AE92-B898D874703C}">
      <dsp:nvSpPr>
        <dsp:cNvPr id="0" name=""/>
        <dsp:cNvSpPr/>
      </dsp:nvSpPr>
      <dsp:spPr>
        <a:xfrm>
          <a:off x="0" y="2018862"/>
          <a:ext cx="5914209" cy="5381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7CC86-8859-43E7-9A50-14D9197F8393}">
      <dsp:nvSpPr>
        <dsp:cNvPr id="0" name=""/>
        <dsp:cNvSpPr/>
      </dsp:nvSpPr>
      <dsp:spPr>
        <a:xfrm>
          <a:off x="162803" y="2139955"/>
          <a:ext cx="296005" cy="2960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2DEA1F-8D45-405F-8C1C-A06C2E387E52}">
      <dsp:nvSpPr>
        <dsp:cNvPr id="0" name=""/>
        <dsp:cNvSpPr/>
      </dsp:nvSpPr>
      <dsp:spPr>
        <a:xfrm>
          <a:off x="621612" y="2018862"/>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Fair Housing Act of 1968</a:t>
          </a:r>
        </a:p>
      </dsp:txBody>
      <dsp:txXfrm>
        <a:off x="621612" y="2018862"/>
        <a:ext cx="5292596" cy="538192"/>
      </dsp:txXfrm>
    </dsp:sp>
    <dsp:sp modelId="{A5FCA567-1139-4949-BA5B-FA9D3E8AACDF}">
      <dsp:nvSpPr>
        <dsp:cNvPr id="0" name=""/>
        <dsp:cNvSpPr/>
      </dsp:nvSpPr>
      <dsp:spPr>
        <a:xfrm>
          <a:off x="0" y="2691602"/>
          <a:ext cx="5914209" cy="53819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20F91-63B4-45E3-B27E-8037B4BAE65D}">
      <dsp:nvSpPr>
        <dsp:cNvPr id="0" name=""/>
        <dsp:cNvSpPr/>
      </dsp:nvSpPr>
      <dsp:spPr>
        <a:xfrm>
          <a:off x="162803" y="2812695"/>
          <a:ext cx="296005" cy="2960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CD996-C895-470F-8B2C-F63B2607A2F5}">
      <dsp:nvSpPr>
        <dsp:cNvPr id="0" name=""/>
        <dsp:cNvSpPr/>
      </dsp:nvSpPr>
      <dsp:spPr>
        <a:xfrm>
          <a:off x="621612" y="2691602"/>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Housing and Community Development Act of 1974</a:t>
          </a:r>
        </a:p>
      </dsp:txBody>
      <dsp:txXfrm>
        <a:off x="621612" y="2691602"/>
        <a:ext cx="5292596" cy="538192"/>
      </dsp:txXfrm>
    </dsp:sp>
    <dsp:sp modelId="{0FB0D121-FB4F-496A-88E3-34B5E118ED4B}">
      <dsp:nvSpPr>
        <dsp:cNvPr id="0" name=""/>
        <dsp:cNvSpPr/>
      </dsp:nvSpPr>
      <dsp:spPr>
        <a:xfrm>
          <a:off x="0" y="3364343"/>
          <a:ext cx="5914209" cy="5381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20776-6D9B-46A5-B54A-A06E2A36A830}">
      <dsp:nvSpPr>
        <dsp:cNvPr id="0" name=""/>
        <dsp:cNvSpPr/>
      </dsp:nvSpPr>
      <dsp:spPr>
        <a:xfrm>
          <a:off x="162803" y="3485436"/>
          <a:ext cx="296005" cy="2960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82CC53-0CD7-4B18-8C7E-2BB0F5B771F3}">
      <dsp:nvSpPr>
        <dsp:cNvPr id="0" name=""/>
        <dsp:cNvSpPr/>
      </dsp:nvSpPr>
      <dsp:spPr>
        <a:xfrm>
          <a:off x="621612" y="3364343"/>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McKinney-Vento Homeless Assistance Act of 1987</a:t>
          </a:r>
        </a:p>
      </dsp:txBody>
      <dsp:txXfrm>
        <a:off x="621612" y="3364343"/>
        <a:ext cx="5292596" cy="538192"/>
      </dsp:txXfrm>
    </dsp:sp>
    <dsp:sp modelId="{5A653D18-70D3-45FF-BEF0-E608F7A4C6EE}">
      <dsp:nvSpPr>
        <dsp:cNvPr id="0" name=""/>
        <dsp:cNvSpPr/>
      </dsp:nvSpPr>
      <dsp:spPr>
        <a:xfrm>
          <a:off x="0" y="4037083"/>
          <a:ext cx="5914209" cy="5381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F4BB0-23EE-40F0-A7C5-1F0EAA15C80A}">
      <dsp:nvSpPr>
        <dsp:cNvPr id="0" name=""/>
        <dsp:cNvSpPr/>
      </dsp:nvSpPr>
      <dsp:spPr>
        <a:xfrm>
          <a:off x="162803" y="4158176"/>
          <a:ext cx="296005" cy="29600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739AF2-B11B-4E0E-A7AB-5820F841A851}">
      <dsp:nvSpPr>
        <dsp:cNvPr id="0" name=""/>
        <dsp:cNvSpPr/>
      </dsp:nvSpPr>
      <dsp:spPr>
        <a:xfrm>
          <a:off x="621612" y="4037083"/>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Cranston-Gonzalez National Affordable Housing Act</a:t>
          </a:r>
        </a:p>
      </dsp:txBody>
      <dsp:txXfrm>
        <a:off x="621612" y="4037083"/>
        <a:ext cx="5292596" cy="538192"/>
      </dsp:txXfrm>
    </dsp:sp>
    <dsp:sp modelId="{68E54DF0-2F83-41B1-8D39-CD47318EE2A4}">
      <dsp:nvSpPr>
        <dsp:cNvPr id="0" name=""/>
        <dsp:cNvSpPr/>
      </dsp:nvSpPr>
      <dsp:spPr>
        <a:xfrm>
          <a:off x="0" y="4709823"/>
          <a:ext cx="5914209" cy="5381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F5BFD-9732-4F51-9757-4CC6614866D9}">
      <dsp:nvSpPr>
        <dsp:cNvPr id="0" name=""/>
        <dsp:cNvSpPr/>
      </dsp:nvSpPr>
      <dsp:spPr>
        <a:xfrm>
          <a:off x="162803" y="4830917"/>
          <a:ext cx="296005" cy="29600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229541-057A-407F-9547-DB0D8069F0BC}">
      <dsp:nvSpPr>
        <dsp:cNvPr id="0" name=""/>
        <dsp:cNvSpPr/>
      </dsp:nvSpPr>
      <dsp:spPr>
        <a:xfrm>
          <a:off x="621612" y="4709823"/>
          <a:ext cx="5292596" cy="538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59" tIns="56959" rIns="56959" bIns="56959" numCol="1" spcCol="1270" anchor="ctr" anchorCtr="0">
          <a:noAutofit/>
        </a:bodyPr>
        <a:lstStyle/>
        <a:p>
          <a:pPr lvl="0" algn="l" defTabSz="711200">
            <a:lnSpc>
              <a:spcPct val="90000"/>
            </a:lnSpc>
            <a:spcBef>
              <a:spcPct val="0"/>
            </a:spcBef>
            <a:spcAft>
              <a:spcPct val="35000"/>
            </a:spcAft>
          </a:pPr>
          <a:r>
            <a:rPr lang="en-US" sz="1600" kern="1200"/>
            <a:t>HUD Rulemaking: program regulations, Affirmatively Furthering Fair Housing, various proposed rules under consideration</a:t>
          </a:r>
        </a:p>
      </dsp:txBody>
      <dsp:txXfrm>
        <a:off x="621612" y="4709823"/>
        <a:ext cx="5292596" cy="53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66525-36FF-4E13-9A19-FBB5908859DA}">
      <dsp:nvSpPr>
        <dsp:cNvPr id="0" name=""/>
        <dsp:cNvSpPr/>
      </dsp:nvSpPr>
      <dsp:spPr>
        <a:xfrm>
          <a:off x="0" y="2422"/>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C6B86-46E2-4875-AD16-46760EB4AFAF}">
      <dsp:nvSpPr>
        <dsp:cNvPr id="0" name=""/>
        <dsp:cNvSpPr/>
      </dsp:nvSpPr>
      <dsp:spPr>
        <a:xfrm>
          <a:off x="110553" y="84652"/>
          <a:ext cx="201202" cy="201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A7A09D-9B48-4615-B58E-972A82E75BC9}">
      <dsp:nvSpPr>
        <dsp:cNvPr id="0" name=""/>
        <dsp:cNvSpPr/>
      </dsp:nvSpPr>
      <dsp:spPr>
        <a:xfrm>
          <a:off x="422309" y="2422"/>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a:t>Kentucky has a shortage of safe, decent, and affordable housing options for low- and moderate-income households, which include service sector and public sector employees, such as municipal government employees. </a:t>
          </a:r>
        </a:p>
      </dsp:txBody>
      <dsp:txXfrm>
        <a:off x="422309" y="2422"/>
        <a:ext cx="9153521" cy="411148"/>
      </dsp:txXfrm>
    </dsp:sp>
    <dsp:sp modelId="{D2CE8919-89AD-41D1-9995-3D49E457BF54}">
      <dsp:nvSpPr>
        <dsp:cNvPr id="0" name=""/>
        <dsp:cNvSpPr/>
      </dsp:nvSpPr>
      <dsp:spPr>
        <a:xfrm>
          <a:off x="0" y="516358"/>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3A489-B099-4C7D-9473-87612F922C6A}">
      <dsp:nvSpPr>
        <dsp:cNvPr id="0" name=""/>
        <dsp:cNvSpPr/>
      </dsp:nvSpPr>
      <dsp:spPr>
        <a:xfrm>
          <a:off x="110553" y="598588"/>
          <a:ext cx="201202" cy="20100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12AFA6-FB35-4E89-8E3D-CD02F69DAA40}">
      <dsp:nvSpPr>
        <dsp:cNvPr id="0" name=""/>
        <dsp:cNvSpPr/>
      </dsp:nvSpPr>
      <dsp:spPr>
        <a:xfrm>
          <a:off x="422309" y="516358"/>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a:t>There are three broad categories of housing, regardless of income level: owner-occupied (typically single-family homeownership); rental units; and manufactured housing (which can be either owner- or renter-occupied). </a:t>
          </a:r>
        </a:p>
      </dsp:txBody>
      <dsp:txXfrm>
        <a:off x="422309" y="516358"/>
        <a:ext cx="9153521" cy="411148"/>
      </dsp:txXfrm>
    </dsp:sp>
    <dsp:sp modelId="{FBABDD5B-8351-48A1-AA17-6725BBC407B5}">
      <dsp:nvSpPr>
        <dsp:cNvPr id="0" name=""/>
        <dsp:cNvSpPr/>
      </dsp:nvSpPr>
      <dsp:spPr>
        <a:xfrm>
          <a:off x="0" y="1030294"/>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D3375-626B-4ABC-B67E-8EC40AF536AA}">
      <dsp:nvSpPr>
        <dsp:cNvPr id="0" name=""/>
        <dsp:cNvSpPr/>
      </dsp:nvSpPr>
      <dsp:spPr>
        <a:xfrm>
          <a:off x="110553" y="1112524"/>
          <a:ext cx="201202" cy="20100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DB5A3C-B26E-4486-9464-2F0BD80B64B0}">
      <dsp:nvSpPr>
        <dsp:cNvPr id="0" name=""/>
        <dsp:cNvSpPr/>
      </dsp:nvSpPr>
      <dsp:spPr>
        <a:xfrm>
          <a:off x="422309" y="1030294"/>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a:t>Of these types, owner-occupied represents 68.4%, renter-occupied represents 31.6%, for a total of 1,694,996 occupied units in 2013. The rate has fluctuated somewhat from year to year, ranging from 65-75% since 1986, and hitting 70.1% in 2017. Of these units, 12.3% are manufactured housing </a:t>
          </a:r>
        </a:p>
      </dsp:txBody>
      <dsp:txXfrm>
        <a:off x="422309" y="1030294"/>
        <a:ext cx="9153521" cy="411148"/>
      </dsp:txXfrm>
    </dsp:sp>
    <dsp:sp modelId="{8C82AF62-8BB6-4205-A57E-1FCCC3035E15}">
      <dsp:nvSpPr>
        <dsp:cNvPr id="0" name=""/>
        <dsp:cNvSpPr/>
      </dsp:nvSpPr>
      <dsp:spPr>
        <a:xfrm>
          <a:off x="0" y="1544231"/>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323D2-73BE-4C80-BCC5-4F6A1ACA23E5}">
      <dsp:nvSpPr>
        <dsp:cNvPr id="0" name=""/>
        <dsp:cNvSpPr/>
      </dsp:nvSpPr>
      <dsp:spPr>
        <a:xfrm>
          <a:off x="110553" y="1626460"/>
          <a:ext cx="201202" cy="20100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8EA990-8318-49AE-AFE5-F4228DBB7A90}">
      <dsp:nvSpPr>
        <dsp:cNvPr id="0" name=""/>
        <dsp:cNvSpPr/>
      </dsp:nvSpPr>
      <dsp:spPr>
        <a:xfrm>
          <a:off x="422309" y="1544231"/>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a:t>The ratio between owner- and renter-occupied is commensurate with the national average, while the percentage of manufactured units is much higher – nearly double the national average.</a:t>
          </a:r>
        </a:p>
      </dsp:txBody>
      <dsp:txXfrm>
        <a:off x="422309" y="1544231"/>
        <a:ext cx="9153521" cy="411148"/>
      </dsp:txXfrm>
    </dsp:sp>
    <dsp:sp modelId="{984D40EB-D90B-444D-A4A9-05CB243486AE}">
      <dsp:nvSpPr>
        <dsp:cNvPr id="0" name=""/>
        <dsp:cNvSpPr/>
      </dsp:nvSpPr>
      <dsp:spPr>
        <a:xfrm>
          <a:off x="0" y="2058167"/>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60FD6-4D97-4237-8AF8-7CF6598104B2}">
      <dsp:nvSpPr>
        <dsp:cNvPr id="0" name=""/>
        <dsp:cNvSpPr/>
      </dsp:nvSpPr>
      <dsp:spPr>
        <a:xfrm>
          <a:off x="110553" y="2140397"/>
          <a:ext cx="201202" cy="201006"/>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9F0990-4E1B-457C-8D71-695E0B4CCE0B}">
      <dsp:nvSpPr>
        <dsp:cNvPr id="0" name=""/>
        <dsp:cNvSpPr/>
      </dsp:nvSpPr>
      <dsp:spPr>
        <a:xfrm>
          <a:off x="422309" y="2058167"/>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dirty="0"/>
            <a:t>Like the rest of the nation, Kentucky experiences a housing affordability problem, which has been mitigated to some extent by federal and some local housing assistance. </a:t>
          </a:r>
        </a:p>
      </dsp:txBody>
      <dsp:txXfrm>
        <a:off x="422309" y="2058167"/>
        <a:ext cx="9153521" cy="411148"/>
      </dsp:txXfrm>
    </dsp:sp>
    <dsp:sp modelId="{E7976623-77E2-41F7-ABC6-192EFB1A6E36}">
      <dsp:nvSpPr>
        <dsp:cNvPr id="0" name=""/>
        <dsp:cNvSpPr/>
      </dsp:nvSpPr>
      <dsp:spPr>
        <a:xfrm>
          <a:off x="0" y="2572103"/>
          <a:ext cx="9601196" cy="365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B51C6-CF77-40F4-9943-22F59CF09555}">
      <dsp:nvSpPr>
        <dsp:cNvPr id="0" name=""/>
        <dsp:cNvSpPr/>
      </dsp:nvSpPr>
      <dsp:spPr>
        <a:xfrm>
          <a:off x="110553" y="2654333"/>
          <a:ext cx="201202" cy="201006"/>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DB1CBD-37AB-4D45-9B62-3E42C2F21C7F}">
      <dsp:nvSpPr>
        <dsp:cNvPr id="0" name=""/>
        <dsp:cNvSpPr/>
      </dsp:nvSpPr>
      <dsp:spPr>
        <a:xfrm>
          <a:off x="422309" y="2572103"/>
          <a:ext cx="9153521" cy="41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3" tIns="43513" rIns="43513" bIns="43513" numCol="1" spcCol="1270" anchor="ctr" anchorCtr="0">
          <a:noAutofit/>
        </a:bodyPr>
        <a:lstStyle/>
        <a:p>
          <a:pPr lvl="0" algn="l" defTabSz="622300">
            <a:lnSpc>
              <a:spcPct val="90000"/>
            </a:lnSpc>
            <a:spcBef>
              <a:spcPct val="0"/>
            </a:spcBef>
            <a:spcAft>
              <a:spcPct val="35000"/>
            </a:spcAft>
          </a:pPr>
          <a:r>
            <a:rPr lang="en-US" sz="1400" kern="1200"/>
            <a:t>Source: </a:t>
          </a:r>
          <a:r>
            <a:rPr lang="en-US" sz="1400" kern="1200">
              <a:hlinkClick xmlns:r="http://schemas.openxmlformats.org/officeDocument/2006/relationships" r:id="rId14">
                <a:extLst>
                  <a:ext uri="{A12FA001-AC4F-418D-AE19-62706E023703}">
                    <ahyp:hlinkClr xmlns:ahyp="http://schemas.microsoft.com/office/drawing/2018/hyperlinkcolor" xmlns="" val="tx"/>
                  </a:ext>
                </a:extLst>
              </a:hlinkClick>
            </a:rPr>
            <a:t>https://www.hhck.org/research-and-resources</a:t>
          </a:r>
          <a:endParaRPr lang="en-US" sz="1400" kern="1200"/>
        </a:p>
      </dsp:txBody>
      <dsp:txXfrm>
        <a:off x="422309" y="2572103"/>
        <a:ext cx="9153521" cy="4111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80DF2-F108-4079-A42D-F3B775D6246B}"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C997C-4C92-4CEE-84F1-F3A038A121E4}" type="slidenum">
              <a:rPr lang="en-US" smtClean="0"/>
              <a:t>‹#›</a:t>
            </a:fld>
            <a:endParaRPr lang="en-US"/>
          </a:p>
        </p:txBody>
      </p:sp>
    </p:spTree>
    <p:extLst>
      <p:ext uri="{BB962C8B-B14F-4D97-AF65-F5344CB8AC3E}">
        <p14:creationId xmlns:p14="http://schemas.microsoft.com/office/powerpoint/2010/main" val="393406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Studies show that evictions affect Black and </a:t>
            </a:r>
            <a:r>
              <a:rPr lang="en-US" dirty="0" err="1" smtClean="0"/>
              <a:t>Latinx</a:t>
            </a:r>
            <a:r>
              <a:rPr lang="en-US" dirty="0" smtClean="0"/>
              <a:t> renters at much higher rates than White people. Renters with children are also more likely to be forced out of their home than those without. Getting evicted can make it harder for people to find a new place to live, because landlords often don’t want to rent to them. Smaller property owners with fewer financial resources may get squeezed, too, if they can’t collect enough rent to cover mortgages, property taxes and maintenance. A wave of foreclosures on these properties could gut the nation’s affordable housing stock, hurt city budgets and put strain on the banking system.</a:t>
            </a:r>
          </a:p>
          <a:p>
            <a:endParaRPr lang="en-US" dirty="0"/>
          </a:p>
        </p:txBody>
      </p:sp>
      <p:sp>
        <p:nvSpPr>
          <p:cNvPr id="4" name="Slide Number Placeholder 3"/>
          <p:cNvSpPr>
            <a:spLocks noGrp="1"/>
          </p:cNvSpPr>
          <p:nvPr>
            <p:ph type="sldNum" sz="quarter" idx="10"/>
          </p:nvPr>
        </p:nvSpPr>
        <p:spPr/>
        <p:txBody>
          <a:bodyPr/>
          <a:lstStyle/>
          <a:p>
            <a:fld id="{364C997C-4C92-4CEE-84F1-F3A038A121E4}" type="slidenum">
              <a:rPr lang="en-US" smtClean="0"/>
              <a:t>29</a:t>
            </a:fld>
            <a:endParaRPr lang="en-US"/>
          </a:p>
        </p:txBody>
      </p:sp>
    </p:spTree>
    <p:extLst>
      <p:ext uri="{BB962C8B-B14F-4D97-AF65-F5344CB8AC3E}">
        <p14:creationId xmlns:p14="http://schemas.microsoft.com/office/powerpoint/2010/main" val="178446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e22007063_0_0:notes"/>
          <p:cNvSpPr>
            <a:spLocks noGrp="1" noRot="1" noChangeAspect="1"/>
          </p:cNvSpPr>
          <p:nvPr>
            <p:ph type="sldImg" idx="2"/>
          </p:nvPr>
        </p:nvSpPr>
        <p:spPr>
          <a:xfrm>
            <a:off x="2698750" y="971550"/>
            <a:ext cx="46609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8e22007063_0_0:notes"/>
          <p:cNvSpPr txBox="1">
            <a:spLocks noGrp="1"/>
          </p:cNvSpPr>
          <p:nvPr>
            <p:ph type="body" idx="1"/>
          </p:nvPr>
        </p:nvSpPr>
        <p:spPr>
          <a:xfrm>
            <a:off x="1006475" y="3740150"/>
            <a:ext cx="8045400" cy="306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573" name="Google Shape;573;g8e22007063_0_0:notes"/>
          <p:cNvSpPr txBox="1">
            <a:spLocks noGrp="1"/>
          </p:cNvSpPr>
          <p:nvPr>
            <p:ph type="sldNum" idx="12"/>
          </p:nvPr>
        </p:nvSpPr>
        <p:spPr>
          <a:xfrm>
            <a:off x="5697538" y="7383463"/>
            <a:ext cx="4359300" cy="388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56917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8e22007063_0_0:notes"/>
          <p:cNvSpPr>
            <a:spLocks noGrp="1" noRot="1" noChangeAspect="1"/>
          </p:cNvSpPr>
          <p:nvPr>
            <p:ph type="sldImg" idx="2"/>
          </p:nvPr>
        </p:nvSpPr>
        <p:spPr>
          <a:xfrm>
            <a:off x="2698750" y="971550"/>
            <a:ext cx="46609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8e22007063_0_0:notes"/>
          <p:cNvSpPr txBox="1">
            <a:spLocks noGrp="1"/>
          </p:cNvSpPr>
          <p:nvPr>
            <p:ph type="body" idx="1"/>
          </p:nvPr>
        </p:nvSpPr>
        <p:spPr>
          <a:xfrm>
            <a:off x="1006475" y="3740150"/>
            <a:ext cx="8045400" cy="306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573" name="Google Shape;573;g8e22007063_0_0:notes"/>
          <p:cNvSpPr txBox="1">
            <a:spLocks noGrp="1"/>
          </p:cNvSpPr>
          <p:nvPr>
            <p:ph type="sldNum" idx="12"/>
          </p:nvPr>
        </p:nvSpPr>
        <p:spPr>
          <a:xfrm>
            <a:off x="5697538" y="7383463"/>
            <a:ext cx="4359300" cy="388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9716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82bdc17b3d_1_14:notes"/>
          <p:cNvSpPr>
            <a:spLocks noGrp="1" noRot="1" noChangeAspect="1"/>
          </p:cNvSpPr>
          <p:nvPr>
            <p:ph type="sldImg" idx="2"/>
          </p:nvPr>
        </p:nvSpPr>
        <p:spPr>
          <a:xfrm>
            <a:off x="2698750" y="971550"/>
            <a:ext cx="46609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82bdc17b3d_1_14:notes"/>
          <p:cNvSpPr txBox="1">
            <a:spLocks noGrp="1"/>
          </p:cNvSpPr>
          <p:nvPr>
            <p:ph type="body" idx="1"/>
          </p:nvPr>
        </p:nvSpPr>
        <p:spPr>
          <a:xfrm>
            <a:off x="1006475" y="3740150"/>
            <a:ext cx="8045400" cy="306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n-US"/>
              <a:t>Issue of capacity at shelters</a:t>
            </a:r>
            <a:endParaRPr/>
          </a:p>
        </p:txBody>
      </p:sp>
      <p:sp>
        <p:nvSpPr>
          <p:cNvPr id="583" name="Google Shape;583;g82bdc17b3d_1_14:notes"/>
          <p:cNvSpPr txBox="1">
            <a:spLocks noGrp="1"/>
          </p:cNvSpPr>
          <p:nvPr>
            <p:ph type="sldNum" idx="12"/>
          </p:nvPr>
        </p:nvSpPr>
        <p:spPr>
          <a:xfrm>
            <a:off x="5697538" y="7383463"/>
            <a:ext cx="4359300" cy="388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40257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82bdc17b3d_1_14:notes"/>
          <p:cNvSpPr>
            <a:spLocks noGrp="1" noRot="1" noChangeAspect="1"/>
          </p:cNvSpPr>
          <p:nvPr>
            <p:ph type="sldImg" idx="2"/>
          </p:nvPr>
        </p:nvSpPr>
        <p:spPr>
          <a:xfrm>
            <a:off x="2698750" y="971550"/>
            <a:ext cx="46609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82bdc17b3d_1_14:notes"/>
          <p:cNvSpPr txBox="1">
            <a:spLocks noGrp="1"/>
          </p:cNvSpPr>
          <p:nvPr>
            <p:ph type="body" idx="1"/>
          </p:nvPr>
        </p:nvSpPr>
        <p:spPr>
          <a:xfrm>
            <a:off x="1006475" y="3740150"/>
            <a:ext cx="8045400" cy="306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n-US"/>
              <a:t>Issue of capacity at shelters</a:t>
            </a:r>
            <a:endParaRPr/>
          </a:p>
        </p:txBody>
      </p:sp>
      <p:sp>
        <p:nvSpPr>
          <p:cNvPr id="583" name="Google Shape;583;g82bdc17b3d_1_14:notes"/>
          <p:cNvSpPr txBox="1">
            <a:spLocks noGrp="1"/>
          </p:cNvSpPr>
          <p:nvPr>
            <p:ph type="sldNum" idx="12"/>
          </p:nvPr>
        </p:nvSpPr>
        <p:spPr>
          <a:xfrm>
            <a:off x="5697538" y="7383463"/>
            <a:ext cx="4359300" cy="388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88143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82bdc17b3d_1_14:notes"/>
          <p:cNvSpPr>
            <a:spLocks noGrp="1" noRot="1" noChangeAspect="1"/>
          </p:cNvSpPr>
          <p:nvPr>
            <p:ph type="sldImg" idx="2"/>
          </p:nvPr>
        </p:nvSpPr>
        <p:spPr>
          <a:xfrm>
            <a:off x="2698750" y="971550"/>
            <a:ext cx="46609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82bdc17b3d_1_14:notes"/>
          <p:cNvSpPr txBox="1">
            <a:spLocks noGrp="1"/>
          </p:cNvSpPr>
          <p:nvPr>
            <p:ph type="body" idx="1"/>
          </p:nvPr>
        </p:nvSpPr>
        <p:spPr>
          <a:xfrm>
            <a:off x="1006475" y="3740150"/>
            <a:ext cx="8045400" cy="306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r>
              <a:rPr lang="en-US"/>
              <a:t>Issue of capacity at shelters</a:t>
            </a:r>
            <a:endParaRPr/>
          </a:p>
        </p:txBody>
      </p:sp>
      <p:sp>
        <p:nvSpPr>
          <p:cNvPr id="583" name="Google Shape;583;g82bdc17b3d_1_14:notes"/>
          <p:cNvSpPr txBox="1">
            <a:spLocks noGrp="1"/>
          </p:cNvSpPr>
          <p:nvPr>
            <p:ph type="sldNum" idx="12"/>
          </p:nvPr>
        </p:nvSpPr>
        <p:spPr>
          <a:xfrm>
            <a:off x="5697538" y="7383463"/>
            <a:ext cx="4359300" cy="388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132191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zillow.com/home-values/"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nytimes.com/2017/05/09/magazine/how-homeownership-became-the-engine-of-american-inequality.html?action=click&amp;pgtype=Homepage&amp;region=CColumn&amp;module=MostViewed&amp;version=Full&amp;src=mv&amp;WT.nav=MostViewed&amp;_r=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taxpolicycenter.org/briefing-book/what-low-income-housing-tax-credit-and-how-does-it-wor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lihc.org/sites/default/files/NLIHC_HUD-USDA_Budget-Char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uralhome.org/whats-new/menu-policy/1711-administration-again-proposes-eliminating-many-housing-programs" TargetMode="External"/><Relationship Id="rId2" Type="http://schemas.openxmlformats.org/officeDocument/2006/relationships/hyperlink" Target="https://www.obpa.usda.gov/budsum/fy2020budsum.pdf" TargetMode="External"/><Relationship Id="rId1" Type="http://schemas.openxmlformats.org/officeDocument/2006/relationships/slideLayout" Target="../slideLayouts/slideLayout2.xml"/><Relationship Id="rId4" Type="http://schemas.openxmlformats.org/officeDocument/2006/relationships/hyperlink" Target="https://www.nrdc.org/experts/lauren-urbanek/proposal-cut-efficiency-budgets-makes-no-sen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nlihc.org/housing-needs-by-state/kentuck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hck.org/research-and-resource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uwbg211.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ashingtonpost.com/business/why-a-historic-eviction-wave-is-bearing-down-on-the-us/2020/08/26/123a9ffa-e759-11ea-bf44-0d31c85838a5_story.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huduser.gov/portal/glossary/glossary_a.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vid19renterhel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topmyevictio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kyhousing.org/Specialized-Housing/Pages/Emergency-Solutions-Grant.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hhck.us9.list-manage.com/track/click?u=122a2d6ee954a6b7f10ad2500&amp;id=f6b01c830d&amp;e=cb96d6d1f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hyperlink" Target="http://www.hhck.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hehill.com/opinion/finance/397455-booming-housing-market-today-presents-serious-risk-for-future" TargetMode="External"/><Relationship Id="rId2" Type="http://schemas.openxmlformats.org/officeDocument/2006/relationships/hyperlink" Target="https://www.thenation.com/article/give-us-shelter/" TargetMode="External"/><Relationship Id="rId1" Type="http://schemas.openxmlformats.org/officeDocument/2006/relationships/slideLayout" Target="../slideLayouts/slideLayout4.xml"/><Relationship Id="rId4" Type="http://schemas.openxmlformats.org/officeDocument/2006/relationships/hyperlink" Target="https://www.heritage.org/housing/commentary/housing-finance-reform-has-never-really-been-about-affordable-housin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urban.org/urban-wire/low-income-homeowners-are-burdened-housing-costs-renters"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files.hudexchange.info/resources/documents/2018-AHAR-Part-1.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37EB402-088E-4827-8D25-D3243172E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962"/>
          <a:stretch/>
        </p:blipFill>
        <p:spPr bwMode="auto">
          <a:xfrm>
            <a:off x="3915227" y="3605345"/>
            <a:ext cx="4370010" cy="1473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r>
              <a:rPr lang="en-US" sz="4800" dirty="0" smtClean="0"/>
              <a:t>An Overview of Housing and Homelessness</a:t>
            </a:r>
            <a:endParaRPr lang="en-US" sz="4800" dirty="0"/>
          </a:p>
        </p:txBody>
      </p:sp>
    </p:spTree>
    <p:extLst>
      <p:ext uri="{BB962C8B-B14F-4D97-AF65-F5344CB8AC3E}">
        <p14:creationId xmlns:p14="http://schemas.microsoft.com/office/powerpoint/2010/main" val="51172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41E4B-13D7-41ED-AD12-D6B884D938CE}"/>
              </a:ext>
            </a:extLst>
          </p:cNvPr>
          <p:cNvSpPr>
            <a:spLocks noGrp="1"/>
          </p:cNvSpPr>
          <p:nvPr>
            <p:ph type="title"/>
          </p:nvPr>
        </p:nvSpPr>
        <p:spPr>
          <a:xfrm>
            <a:off x="1055599" y="1055077"/>
            <a:ext cx="2532909" cy="4794578"/>
          </a:xfrm>
        </p:spPr>
        <p:txBody>
          <a:bodyPr>
            <a:normAutofit/>
          </a:bodyPr>
          <a:lstStyle/>
          <a:p>
            <a:r>
              <a:rPr lang="en-US">
                <a:solidFill>
                  <a:srgbClr val="262626"/>
                </a:solidFill>
              </a:rPr>
              <a:t>How Did We Get Here?</a:t>
            </a: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F81FD2F-67F4-4992-B7B8-E88030374D54}"/>
              </a:ext>
            </a:extLst>
          </p:cNvPr>
          <p:cNvGraphicFramePr>
            <a:graphicFrameLocks noGrp="1"/>
          </p:cNvGraphicFramePr>
          <p:nvPr>
            <p:ph idx="1"/>
            <p:extLst>
              <p:ext uri="{D42A27DB-BD31-4B8C-83A1-F6EECF244321}">
                <p14:modId xmlns:p14="http://schemas.microsoft.com/office/powerpoint/2010/main" val="424903323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35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a:t>
            </a:r>
            <a:endParaRPr lang="en-US" dirty="0"/>
          </a:p>
        </p:txBody>
      </p:sp>
      <p:sp>
        <p:nvSpPr>
          <p:cNvPr id="3" name="Content Placeholder 2"/>
          <p:cNvSpPr>
            <a:spLocks noGrp="1"/>
          </p:cNvSpPr>
          <p:nvPr>
            <p:ph idx="1"/>
          </p:nvPr>
        </p:nvSpPr>
        <p:spPr/>
        <p:txBody>
          <a:bodyPr>
            <a:normAutofit/>
          </a:bodyPr>
          <a:lstStyle/>
          <a:p>
            <a:pPr marL="0" indent="0" algn="ctr">
              <a:buNone/>
            </a:pPr>
            <a:r>
              <a:rPr lang="en-US" sz="8800" dirty="0" smtClean="0"/>
              <a:t>The Great Recession</a:t>
            </a:r>
            <a:endParaRPr lang="en-US" sz="8800" dirty="0"/>
          </a:p>
        </p:txBody>
      </p:sp>
    </p:spTree>
    <p:extLst>
      <p:ext uri="{BB962C8B-B14F-4D97-AF65-F5344CB8AC3E}">
        <p14:creationId xmlns:p14="http://schemas.microsoft.com/office/powerpoint/2010/main" val="237479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elephant in the room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063" y="2556932"/>
            <a:ext cx="4049871" cy="3093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Housing Tax Expenditures</a:t>
            </a:r>
          </a:p>
        </p:txBody>
      </p:sp>
      <p:sp>
        <p:nvSpPr>
          <p:cNvPr id="3" name="Content Placeholder 2"/>
          <p:cNvSpPr>
            <a:spLocks noGrp="1"/>
          </p:cNvSpPr>
          <p:nvPr>
            <p:ph idx="1"/>
          </p:nvPr>
        </p:nvSpPr>
        <p:spPr>
          <a:xfrm>
            <a:off x="1295403" y="2556930"/>
            <a:ext cx="9601196" cy="3726303"/>
          </a:xfrm>
        </p:spPr>
        <p:txBody>
          <a:bodyPr>
            <a:normAutofit/>
          </a:bodyPr>
          <a:lstStyle/>
          <a:p>
            <a:pPr marL="0" indent="0" algn="ctr">
              <a:buNone/>
            </a:pPr>
            <a:r>
              <a:rPr lang="en-US" b="1" dirty="0"/>
              <a:t>Mortgage Interest Deduction</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$71B in 2015 </a:t>
            </a:r>
          </a:p>
        </p:txBody>
      </p:sp>
      <p:sp>
        <p:nvSpPr>
          <p:cNvPr id="4" name="TextBox 3">
            <a:extLst>
              <a:ext uri="{FF2B5EF4-FFF2-40B4-BE49-F238E27FC236}">
                <a16:creationId xmlns:a16="http://schemas.microsoft.com/office/drawing/2014/main" id="{9622ADB2-C97A-4CC4-9DD3-D136FFF11D2B}"/>
              </a:ext>
            </a:extLst>
          </p:cNvPr>
          <p:cNvSpPr txBox="1"/>
          <p:nvPr/>
        </p:nvSpPr>
        <p:spPr>
          <a:xfrm>
            <a:off x="1301229" y="2490326"/>
            <a:ext cx="2734323" cy="3385542"/>
          </a:xfrm>
          <a:prstGeom prst="rect">
            <a:avLst/>
          </a:prstGeom>
          <a:noFill/>
        </p:spPr>
        <p:txBody>
          <a:bodyPr wrap="square" rtlCol="0">
            <a:spAutoFit/>
          </a:bodyPr>
          <a:lstStyle/>
          <a:p>
            <a:r>
              <a:rPr lang="en-US" sz="1400" dirty="0"/>
              <a:t>“Federally backing $700,000 and $450,000 home loans simply does not help low-income homebuyers.</a:t>
            </a:r>
          </a:p>
          <a:p>
            <a:r>
              <a:rPr lang="en-US" sz="1400" dirty="0"/>
              <a:t>More broadly, federally backing these loans does not make housing more affordable. If home prices in any given area rise to two and three times </a:t>
            </a:r>
            <a:r>
              <a:rPr lang="en-US" sz="1400" dirty="0">
                <a:hlinkClick r:id="rId3"/>
              </a:rPr>
              <a:t>the typical U.S. home price</a:t>
            </a:r>
            <a:r>
              <a:rPr lang="en-US" sz="1400" dirty="0"/>
              <a:t>, federal policies that make it easier to borrow these larger sums put more </a:t>
            </a:r>
            <a:r>
              <a:rPr lang="en-US" sz="1400" i="1" dirty="0"/>
              <a:t>upward pressure</a:t>
            </a:r>
            <a:r>
              <a:rPr lang="en-US" sz="1400" dirty="0"/>
              <a:t> on these home prices.” </a:t>
            </a:r>
          </a:p>
          <a:p>
            <a:r>
              <a:rPr lang="en-US" sz="1400" dirty="0"/>
              <a:t>– Norbert Michel, Heritage Foundation</a:t>
            </a:r>
          </a:p>
          <a:p>
            <a:endParaRPr lang="en-US" dirty="0"/>
          </a:p>
        </p:txBody>
      </p:sp>
      <p:sp>
        <p:nvSpPr>
          <p:cNvPr id="5" name="TextBox 4">
            <a:extLst>
              <a:ext uri="{FF2B5EF4-FFF2-40B4-BE49-F238E27FC236}">
                <a16:creationId xmlns:a16="http://schemas.microsoft.com/office/drawing/2014/main" id="{7441CA67-FC74-4806-A3D7-E24F940DC88E}"/>
              </a:ext>
            </a:extLst>
          </p:cNvPr>
          <p:cNvSpPr txBox="1"/>
          <p:nvPr/>
        </p:nvSpPr>
        <p:spPr>
          <a:xfrm>
            <a:off x="8273986" y="4420081"/>
            <a:ext cx="2734323" cy="2031325"/>
          </a:xfrm>
          <a:prstGeom prst="rect">
            <a:avLst/>
          </a:prstGeom>
          <a:noFill/>
        </p:spPr>
        <p:txBody>
          <a:bodyPr wrap="square" rtlCol="0">
            <a:spAutoFit/>
          </a:bodyPr>
          <a:lstStyle/>
          <a:p>
            <a:r>
              <a:rPr lang="en-US" sz="1200" dirty="0"/>
              <a:t>Source: Matthew Desmond, New York Times </a:t>
            </a:r>
            <a:r>
              <a:rPr lang="en-US" sz="1200" dirty="0">
                <a:hlinkClick r:id="rId4"/>
              </a:rPr>
              <a:t>https://www.nytimes.com/2017/05/09/magazine/how-homeownership-became-the-engine-of-american-inequality.html?action=click&amp;pgtype=Homepage&amp;region=CColumn&amp;module=MostViewed&amp;version=Full&amp;src=mv&amp;WT.nav=MostViewed&amp;_r=0</a:t>
            </a:r>
            <a:endParaRPr lang="en-US" sz="1200" b="1" dirty="0"/>
          </a:p>
          <a:p>
            <a:endParaRPr lang="en-US" dirty="0"/>
          </a:p>
        </p:txBody>
      </p:sp>
    </p:spTree>
    <p:extLst>
      <p:ext uri="{BB962C8B-B14F-4D97-AF65-F5344CB8AC3E}">
        <p14:creationId xmlns:p14="http://schemas.microsoft.com/office/powerpoint/2010/main" val="350129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Housing Tax Expenditures</a:t>
            </a:r>
          </a:p>
        </p:txBody>
      </p:sp>
      <p:sp>
        <p:nvSpPr>
          <p:cNvPr id="3" name="Content Placeholder 2"/>
          <p:cNvSpPr>
            <a:spLocks noGrp="1"/>
          </p:cNvSpPr>
          <p:nvPr>
            <p:ph idx="1"/>
          </p:nvPr>
        </p:nvSpPr>
        <p:spPr/>
        <p:txBody>
          <a:bodyPr/>
          <a:lstStyle/>
          <a:p>
            <a:pPr marL="0" indent="0">
              <a:buNone/>
            </a:pPr>
            <a:r>
              <a:rPr lang="en-US" dirty="0"/>
              <a:t>Low-Income Housing Tax Credit</a:t>
            </a:r>
          </a:p>
          <a:p>
            <a:r>
              <a:rPr lang="en-US" dirty="0"/>
              <a:t>Cost: $9 billion annually</a:t>
            </a:r>
          </a:p>
          <a:p>
            <a:r>
              <a:rPr lang="en-US" dirty="0"/>
              <a:t>Built about 2 million units</a:t>
            </a:r>
          </a:p>
          <a:p>
            <a:r>
              <a:rPr lang="en-US" dirty="0"/>
              <a:t>Credits are awarded through state housing finance agencies</a:t>
            </a:r>
          </a:p>
          <a:p>
            <a:r>
              <a:rPr lang="en-US" dirty="0"/>
              <a:t>Source: Tax Policy Center, </a:t>
            </a:r>
            <a:r>
              <a:rPr lang="en-US" dirty="0">
                <a:hlinkClick r:id="rId2"/>
              </a:rPr>
              <a:t>https://www.taxpolicycenter.org/briefing-book/what-low-income-housing-tax-credit-and-how-does-it-work</a:t>
            </a:r>
            <a:endParaRPr lang="en-US" dirty="0"/>
          </a:p>
        </p:txBody>
      </p:sp>
    </p:spTree>
    <p:extLst>
      <p:ext uri="{BB962C8B-B14F-4D97-AF65-F5344CB8AC3E}">
        <p14:creationId xmlns:p14="http://schemas.microsoft.com/office/powerpoint/2010/main" val="332923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Existing Major Federal Programs </a:t>
            </a:r>
            <a:br>
              <a:rPr lang="en-US" dirty="0"/>
            </a:br>
            <a:r>
              <a:rPr lang="en-US" sz="1300" dirty="0" smtClean="0"/>
              <a:t>(</a:t>
            </a:r>
            <a:r>
              <a:rPr lang="en-US" sz="1300" dirty="0"/>
              <a:t>source: </a:t>
            </a:r>
            <a:r>
              <a:rPr lang="en-US" sz="1300" dirty="0">
                <a:hlinkClick r:id="rId2"/>
              </a:rPr>
              <a:t>https://nlihc.org/sites/default/files/NLIHC_HUD-USDA_Budget-Chart.pdf</a:t>
            </a:r>
            <a:r>
              <a:rPr lang="en-US" sz="130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0986932"/>
              </p:ext>
            </p:extLst>
          </p:nvPr>
        </p:nvGraphicFramePr>
        <p:xfrm>
          <a:off x="1295400" y="2557463"/>
          <a:ext cx="9601200" cy="356616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3110875688"/>
                    </a:ext>
                  </a:extLst>
                </a:gridCol>
                <a:gridCol w="2400300">
                  <a:extLst>
                    <a:ext uri="{9D8B030D-6E8A-4147-A177-3AD203B41FA5}">
                      <a16:colId xmlns:a16="http://schemas.microsoft.com/office/drawing/2014/main" val="979831909"/>
                    </a:ext>
                  </a:extLst>
                </a:gridCol>
                <a:gridCol w="2400300">
                  <a:extLst>
                    <a:ext uri="{9D8B030D-6E8A-4147-A177-3AD203B41FA5}">
                      <a16:colId xmlns:a16="http://schemas.microsoft.com/office/drawing/2014/main" val="1204675082"/>
                    </a:ext>
                  </a:extLst>
                </a:gridCol>
                <a:gridCol w="2400300">
                  <a:extLst>
                    <a:ext uri="{9D8B030D-6E8A-4147-A177-3AD203B41FA5}">
                      <a16:colId xmlns:a16="http://schemas.microsoft.com/office/drawing/2014/main" val="818525817"/>
                    </a:ext>
                  </a:extLst>
                </a:gridCol>
              </a:tblGrid>
              <a:tr h="298330">
                <a:tc>
                  <a:txBody>
                    <a:bodyPr/>
                    <a:lstStyle/>
                    <a:p>
                      <a:r>
                        <a:rPr lang="en-US" sz="1400" dirty="0"/>
                        <a:t>HUD Programs</a:t>
                      </a:r>
                    </a:p>
                  </a:txBody>
                  <a:tcPr/>
                </a:tc>
                <a:tc>
                  <a:txBody>
                    <a:bodyPr/>
                    <a:lstStyle/>
                    <a:p>
                      <a:r>
                        <a:rPr lang="en-US" sz="1400" dirty="0"/>
                        <a:t>FY19</a:t>
                      </a:r>
                      <a:r>
                        <a:rPr lang="en-US" sz="1400" baseline="0" dirty="0"/>
                        <a:t> Final</a:t>
                      </a:r>
                      <a:endParaRPr lang="en-US" sz="1400" dirty="0"/>
                    </a:p>
                  </a:txBody>
                  <a:tcPr/>
                </a:tc>
                <a:tc>
                  <a:txBody>
                    <a:bodyPr/>
                    <a:lstStyle/>
                    <a:p>
                      <a:r>
                        <a:rPr lang="en-US" sz="1400" dirty="0"/>
                        <a:t>FY20 Administration</a:t>
                      </a:r>
                      <a:r>
                        <a:rPr lang="en-US" sz="1400" baseline="0" dirty="0"/>
                        <a:t> Proposal</a:t>
                      </a:r>
                      <a:endParaRPr lang="en-US" sz="1400" dirty="0"/>
                    </a:p>
                  </a:txBody>
                  <a:tcPr/>
                </a:tc>
                <a:tc>
                  <a:txBody>
                    <a:bodyPr/>
                    <a:lstStyle/>
                    <a:p>
                      <a:r>
                        <a:rPr lang="en-US" sz="1400" dirty="0" smtClean="0"/>
                        <a:t>FY20 House T-HUD</a:t>
                      </a:r>
                      <a:r>
                        <a:rPr lang="en-US" sz="1400" baseline="0" dirty="0" smtClean="0"/>
                        <a:t> Proposal</a:t>
                      </a:r>
                      <a:endParaRPr lang="en-US" sz="1400" dirty="0"/>
                    </a:p>
                  </a:txBody>
                  <a:tcPr/>
                </a:tc>
                <a:extLst>
                  <a:ext uri="{0D108BD9-81ED-4DB2-BD59-A6C34878D82A}">
                    <a16:rowId xmlns:a16="http://schemas.microsoft.com/office/drawing/2014/main" val="1296642685"/>
                  </a:ext>
                </a:extLst>
              </a:tr>
              <a:tr h="298330">
                <a:tc>
                  <a:txBody>
                    <a:bodyPr/>
                    <a:lstStyle/>
                    <a:p>
                      <a:r>
                        <a:rPr lang="en-US" sz="1400" dirty="0"/>
                        <a:t>CDBG</a:t>
                      </a:r>
                    </a:p>
                  </a:txBody>
                  <a:tcPr/>
                </a:tc>
                <a:tc>
                  <a:txBody>
                    <a:bodyPr/>
                    <a:lstStyle/>
                    <a:p>
                      <a:r>
                        <a:rPr lang="en-US" sz="1400" dirty="0"/>
                        <a:t>3.365</a:t>
                      </a:r>
                    </a:p>
                  </a:txBody>
                  <a:tcPr/>
                </a:tc>
                <a:tc>
                  <a:txBody>
                    <a:bodyPr/>
                    <a:lstStyle/>
                    <a:p>
                      <a:r>
                        <a:rPr lang="en-US" sz="1400" dirty="0"/>
                        <a:t>0</a:t>
                      </a:r>
                    </a:p>
                  </a:txBody>
                  <a:tcPr/>
                </a:tc>
                <a:tc>
                  <a:txBody>
                    <a:bodyPr/>
                    <a:lstStyle/>
                    <a:p>
                      <a:r>
                        <a:rPr lang="en-US" sz="1400" dirty="0" smtClean="0"/>
                        <a:t>3.6</a:t>
                      </a:r>
                      <a:endParaRPr lang="en-US" sz="1400" dirty="0"/>
                    </a:p>
                  </a:txBody>
                  <a:tcPr/>
                </a:tc>
                <a:extLst>
                  <a:ext uri="{0D108BD9-81ED-4DB2-BD59-A6C34878D82A}">
                    <a16:rowId xmlns:a16="http://schemas.microsoft.com/office/drawing/2014/main" val="50282697"/>
                  </a:ext>
                </a:extLst>
              </a:tr>
              <a:tr h="298330">
                <a:tc>
                  <a:txBody>
                    <a:bodyPr/>
                    <a:lstStyle/>
                    <a:p>
                      <a:r>
                        <a:rPr lang="en-US" sz="1400" dirty="0"/>
                        <a:t>HOME</a:t>
                      </a:r>
                    </a:p>
                  </a:txBody>
                  <a:tcPr/>
                </a:tc>
                <a:tc>
                  <a:txBody>
                    <a:bodyPr/>
                    <a:lstStyle/>
                    <a:p>
                      <a:r>
                        <a:rPr lang="en-US" sz="1400" dirty="0"/>
                        <a:t>1.250</a:t>
                      </a:r>
                    </a:p>
                  </a:txBody>
                  <a:tcPr/>
                </a:tc>
                <a:tc>
                  <a:txBody>
                    <a:bodyPr/>
                    <a:lstStyle/>
                    <a:p>
                      <a:r>
                        <a:rPr lang="en-US" sz="1400" dirty="0"/>
                        <a:t>0</a:t>
                      </a:r>
                    </a:p>
                  </a:txBody>
                  <a:tcPr/>
                </a:tc>
                <a:tc>
                  <a:txBody>
                    <a:bodyPr/>
                    <a:lstStyle/>
                    <a:p>
                      <a:r>
                        <a:rPr lang="en-US" sz="1400" dirty="0" smtClean="0"/>
                        <a:t>1.750</a:t>
                      </a:r>
                      <a:endParaRPr lang="en-US" sz="1400" dirty="0"/>
                    </a:p>
                  </a:txBody>
                  <a:tcPr/>
                </a:tc>
                <a:extLst>
                  <a:ext uri="{0D108BD9-81ED-4DB2-BD59-A6C34878D82A}">
                    <a16:rowId xmlns:a16="http://schemas.microsoft.com/office/drawing/2014/main" val="3116085441"/>
                  </a:ext>
                </a:extLst>
              </a:tr>
              <a:tr h="298330">
                <a:tc>
                  <a:txBody>
                    <a:bodyPr/>
                    <a:lstStyle/>
                    <a:p>
                      <a:r>
                        <a:rPr lang="en-US" sz="1400" dirty="0"/>
                        <a:t>Homeless Assistance Grants</a:t>
                      </a:r>
                    </a:p>
                  </a:txBody>
                  <a:tcPr/>
                </a:tc>
                <a:tc>
                  <a:txBody>
                    <a:bodyPr/>
                    <a:lstStyle/>
                    <a:p>
                      <a:r>
                        <a:rPr lang="en-US" sz="1400" dirty="0"/>
                        <a:t>2.636</a:t>
                      </a:r>
                    </a:p>
                  </a:txBody>
                  <a:tcPr/>
                </a:tc>
                <a:tc>
                  <a:txBody>
                    <a:bodyPr/>
                    <a:lstStyle/>
                    <a:p>
                      <a:r>
                        <a:rPr lang="en-US" sz="1400" dirty="0"/>
                        <a:t>2.599</a:t>
                      </a:r>
                    </a:p>
                  </a:txBody>
                  <a:tcPr/>
                </a:tc>
                <a:tc>
                  <a:txBody>
                    <a:bodyPr/>
                    <a:lstStyle/>
                    <a:p>
                      <a:r>
                        <a:rPr lang="en-US" sz="1400" dirty="0" smtClean="0"/>
                        <a:t>2.800</a:t>
                      </a:r>
                      <a:endParaRPr lang="en-US" sz="1400" dirty="0"/>
                    </a:p>
                  </a:txBody>
                  <a:tcPr/>
                </a:tc>
                <a:extLst>
                  <a:ext uri="{0D108BD9-81ED-4DB2-BD59-A6C34878D82A}">
                    <a16:rowId xmlns:a16="http://schemas.microsoft.com/office/drawing/2014/main" val="328320462"/>
                  </a:ext>
                </a:extLst>
              </a:tr>
              <a:tr h="298330">
                <a:tc>
                  <a:txBody>
                    <a:bodyPr/>
                    <a:lstStyle/>
                    <a:p>
                      <a:r>
                        <a:rPr lang="en-US" sz="1400" dirty="0"/>
                        <a:t>HOPWA</a:t>
                      </a:r>
                    </a:p>
                  </a:txBody>
                  <a:tcPr/>
                </a:tc>
                <a:tc>
                  <a:txBody>
                    <a:bodyPr/>
                    <a:lstStyle/>
                    <a:p>
                      <a:r>
                        <a:rPr lang="en-US" sz="1400" dirty="0"/>
                        <a:t>393M</a:t>
                      </a:r>
                    </a:p>
                  </a:txBody>
                  <a:tcPr/>
                </a:tc>
                <a:tc>
                  <a:txBody>
                    <a:bodyPr/>
                    <a:lstStyle/>
                    <a:p>
                      <a:r>
                        <a:rPr lang="en-US" sz="1400" dirty="0"/>
                        <a:t>330M</a:t>
                      </a:r>
                    </a:p>
                  </a:txBody>
                  <a:tcPr/>
                </a:tc>
                <a:tc>
                  <a:txBody>
                    <a:bodyPr/>
                    <a:lstStyle/>
                    <a:p>
                      <a:r>
                        <a:rPr lang="en-US" sz="1400" dirty="0" smtClean="0"/>
                        <a:t>410M</a:t>
                      </a:r>
                      <a:endParaRPr lang="en-US" sz="1400" dirty="0"/>
                    </a:p>
                  </a:txBody>
                  <a:tcPr/>
                </a:tc>
                <a:extLst>
                  <a:ext uri="{0D108BD9-81ED-4DB2-BD59-A6C34878D82A}">
                    <a16:rowId xmlns:a16="http://schemas.microsoft.com/office/drawing/2014/main" val="3486965331"/>
                  </a:ext>
                </a:extLst>
              </a:tr>
              <a:tr h="298330">
                <a:tc>
                  <a:txBody>
                    <a:bodyPr/>
                    <a:lstStyle/>
                    <a:p>
                      <a:r>
                        <a:rPr lang="en-US" sz="1400" dirty="0"/>
                        <a:t>Housing Choice Vouchers</a:t>
                      </a:r>
                    </a:p>
                  </a:txBody>
                  <a:tcPr/>
                </a:tc>
                <a:tc>
                  <a:txBody>
                    <a:bodyPr/>
                    <a:lstStyle/>
                    <a:p>
                      <a:r>
                        <a:rPr lang="en-US" sz="1400" dirty="0"/>
                        <a:t>22.598</a:t>
                      </a:r>
                    </a:p>
                  </a:txBody>
                  <a:tcPr/>
                </a:tc>
                <a:tc>
                  <a:txBody>
                    <a:bodyPr/>
                    <a:lstStyle/>
                    <a:p>
                      <a:r>
                        <a:rPr lang="en-US" sz="1400" dirty="0"/>
                        <a:t>22.244</a:t>
                      </a:r>
                    </a:p>
                  </a:txBody>
                  <a:tcPr/>
                </a:tc>
                <a:tc>
                  <a:txBody>
                    <a:bodyPr/>
                    <a:lstStyle/>
                    <a:p>
                      <a:r>
                        <a:rPr lang="en-US" sz="1400" dirty="0" smtClean="0"/>
                        <a:t>23.810</a:t>
                      </a:r>
                      <a:endParaRPr lang="en-US" sz="1400" dirty="0"/>
                    </a:p>
                  </a:txBody>
                  <a:tcPr/>
                </a:tc>
                <a:extLst>
                  <a:ext uri="{0D108BD9-81ED-4DB2-BD59-A6C34878D82A}">
                    <a16:rowId xmlns:a16="http://schemas.microsoft.com/office/drawing/2014/main" val="1516710048"/>
                  </a:ext>
                </a:extLst>
              </a:tr>
              <a:tr h="298330">
                <a:tc>
                  <a:txBody>
                    <a:bodyPr/>
                    <a:lstStyle/>
                    <a:p>
                      <a:r>
                        <a:rPr lang="en-US" sz="1400" dirty="0"/>
                        <a:t>Project-Based</a:t>
                      </a:r>
                      <a:r>
                        <a:rPr lang="en-US" sz="1400" baseline="0" dirty="0"/>
                        <a:t> Section 8</a:t>
                      </a:r>
                      <a:endParaRPr lang="en-US" sz="1400" dirty="0"/>
                    </a:p>
                  </a:txBody>
                  <a:tcPr/>
                </a:tc>
                <a:tc>
                  <a:txBody>
                    <a:bodyPr/>
                    <a:lstStyle/>
                    <a:p>
                      <a:r>
                        <a:rPr lang="en-US" sz="1400" dirty="0"/>
                        <a:t>11.747</a:t>
                      </a:r>
                    </a:p>
                  </a:txBody>
                  <a:tcPr/>
                </a:tc>
                <a:tc>
                  <a:txBody>
                    <a:bodyPr/>
                    <a:lstStyle/>
                    <a:p>
                      <a:r>
                        <a:rPr lang="en-US" sz="1400" dirty="0"/>
                        <a:t>12.021</a:t>
                      </a:r>
                    </a:p>
                  </a:txBody>
                  <a:tcPr/>
                </a:tc>
                <a:tc>
                  <a:txBody>
                    <a:bodyPr/>
                    <a:lstStyle/>
                    <a:p>
                      <a:r>
                        <a:rPr lang="en-US" sz="1400" dirty="0" smtClean="0"/>
                        <a:t>12.590</a:t>
                      </a:r>
                      <a:endParaRPr lang="en-US" sz="1400" dirty="0"/>
                    </a:p>
                  </a:txBody>
                  <a:tcPr/>
                </a:tc>
                <a:extLst>
                  <a:ext uri="{0D108BD9-81ED-4DB2-BD59-A6C34878D82A}">
                    <a16:rowId xmlns:a16="http://schemas.microsoft.com/office/drawing/2014/main" val="821683349"/>
                  </a:ext>
                </a:extLst>
              </a:tr>
              <a:tr h="298330">
                <a:tc>
                  <a:txBody>
                    <a:bodyPr/>
                    <a:lstStyle/>
                    <a:p>
                      <a:r>
                        <a:rPr lang="en-US" sz="1400" dirty="0"/>
                        <a:t>National Housing Trust Fund</a:t>
                      </a:r>
                    </a:p>
                  </a:txBody>
                  <a:tcPr/>
                </a:tc>
                <a:tc>
                  <a:txBody>
                    <a:bodyPr/>
                    <a:lstStyle/>
                    <a:p>
                      <a:r>
                        <a:rPr lang="en-US" sz="1400" dirty="0"/>
                        <a:t>245M</a:t>
                      </a:r>
                    </a:p>
                  </a:txBody>
                  <a:tcPr/>
                </a:tc>
                <a:tc>
                  <a:txBody>
                    <a:bodyPr/>
                    <a:lstStyle/>
                    <a:p>
                      <a:r>
                        <a:rPr lang="en-US" sz="1400" dirty="0"/>
                        <a:t>0</a:t>
                      </a:r>
                    </a:p>
                  </a:txBody>
                  <a:tcPr/>
                </a:tc>
                <a:tc>
                  <a:txBody>
                    <a:bodyPr/>
                    <a:lstStyle/>
                    <a:p>
                      <a:r>
                        <a:rPr lang="en-US" sz="1400" dirty="0" smtClean="0"/>
                        <a:t>Unknown</a:t>
                      </a:r>
                      <a:endParaRPr lang="en-US" sz="1400" dirty="0"/>
                    </a:p>
                  </a:txBody>
                  <a:tcPr/>
                </a:tc>
                <a:extLst>
                  <a:ext uri="{0D108BD9-81ED-4DB2-BD59-A6C34878D82A}">
                    <a16:rowId xmlns:a16="http://schemas.microsoft.com/office/drawing/2014/main" val="1464743420"/>
                  </a:ext>
                </a:extLst>
              </a:tr>
              <a:tr h="298330">
                <a:tc>
                  <a:txBody>
                    <a:bodyPr/>
                    <a:lstStyle/>
                    <a:p>
                      <a:r>
                        <a:rPr lang="en-US" sz="1400" dirty="0"/>
                        <a:t>Public Housing Operating</a:t>
                      </a:r>
                    </a:p>
                  </a:txBody>
                  <a:tcPr/>
                </a:tc>
                <a:tc>
                  <a:txBody>
                    <a:bodyPr/>
                    <a:lstStyle/>
                    <a:p>
                      <a:r>
                        <a:rPr lang="en-US" sz="1400" dirty="0"/>
                        <a:t>4.65</a:t>
                      </a:r>
                    </a:p>
                  </a:txBody>
                  <a:tcPr/>
                </a:tc>
                <a:tc>
                  <a:txBody>
                    <a:bodyPr/>
                    <a:lstStyle/>
                    <a:p>
                      <a:r>
                        <a:rPr lang="en-US" sz="1400" dirty="0"/>
                        <a:t>2.86</a:t>
                      </a:r>
                    </a:p>
                  </a:txBody>
                  <a:tcPr/>
                </a:tc>
                <a:tc>
                  <a:txBody>
                    <a:bodyPr/>
                    <a:lstStyle/>
                    <a:p>
                      <a:r>
                        <a:rPr lang="en-US" sz="1400" dirty="0" smtClean="0"/>
                        <a:t>4.753</a:t>
                      </a:r>
                      <a:endParaRPr lang="en-US" sz="1400" dirty="0"/>
                    </a:p>
                  </a:txBody>
                  <a:tcPr/>
                </a:tc>
                <a:extLst>
                  <a:ext uri="{0D108BD9-81ED-4DB2-BD59-A6C34878D82A}">
                    <a16:rowId xmlns:a16="http://schemas.microsoft.com/office/drawing/2014/main" val="2513698855"/>
                  </a:ext>
                </a:extLst>
              </a:tr>
              <a:tr h="298330">
                <a:tc>
                  <a:txBody>
                    <a:bodyPr/>
                    <a:lstStyle/>
                    <a:p>
                      <a:r>
                        <a:rPr lang="en-US" sz="1400" dirty="0"/>
                        <a:t>Section 202 (Elderly)</a:t>
                      </a:r>
                    </a:p>
                  </a:txBody>
                  <a:tcPr/>
                </a:tc>
                <a:tc>
                  <a:txBody>
                    <a:bodyPr/>
                    <a:lstStyle/>
                    <a:p>
                      <a:r>
                        <a:rPr lang="en-US" sz="1400" dirty="0"/>
                        <a:t>678M</a:t>
                      </a:r>
                    </a:p>
                  </a:txBody>
                  <a:tcPr/>
                </a:tc>
                <a:tc>
                  <a:txBody>
                    <a:bodyPr/>
                    <a:lstStyle/>
                    <a:p>
                      <a:r>
                        <a:rPr lang="en-US" sz="1400" dirty="0"/>
                        <a:t>644M</a:t>
                      </a:r>
                    </a:p>
                  </a:txBody>
                  <a:tcPr/>
                </a:tc>
                <a:tc>
                  <a:txBody>
                    <a:bodyPr/>
                    <a:lstStyle/>
                    <a:p>
                      <a:r>
                        <a:rPr lang="en-US" sz="1400" dirty="0" smtClean="0"/>
                        <a:t>803M</a:t>
                      </a:r>
                      <a:endParaRPr lang="en-US" sz="1400" dirty="0"/>
                    </a:p>
                  </a:txBody>
                  <a:tcPr/>
                </a:tc>
                <a:extLst>
                  <a:ext uri="{0D108BD9-81ED-4DB2-BD59-A6C34878D82A}">
                    <a16:rowId xmlns:a16="http://schemas.microsoft.com/office/drawing/2014/main" val="4044087206"/>
                  </a:ext>
                </a:extLst>
              </a:tr>
              <a:tr h="298330">
                <a:tc>
                  <a:txBody>
                    <a:bodyPr/>
                    <a:lstStyle/>
                    <a:p>
                      <a:r>
                        <a:rPr lang="en-US" sz="1400" dirty="0"/>
                        <a:t>Section 811</a:t>
                      </a:r>
                      <a:r>
                        <a:rPr lang="en-US" sz="1400" baseline="0" dirty="0"/>
                        <a:t> (Disabilities</a:t>
                      </a:r>
                      <a:endParaRPr lang="en-US" sz="1400" dirty="0"/>
                    </a:p>
                  </a:txBody>
                  <a:tcPr/>
                </a:tc>
                <a:tc>
                  <a:txBody>
                    <a:bodyPr/>
                    <a:lstStyle/>
                    <a:p>
                      <a:r>
                        <a:rPr lang="en-US" sz="1400" dirty="0"/>
                        <a:t>184M</a:t>
                      </a:r>
                    </a:p>
                  </a:txBody>
                  <a:tcPr/>
                </a:tc>
                <a:tc>
                  <a:txBody>
                    <a:bodyPr/>
                    <a:lstStyle/>
                    <a:p>
                      <a:r>
                        <a:rPr lang="en-US" sz="1400" dirty="0"/>
                        <a:t>157M</a:t>
                      </a:r>
                    </a:p>
                  </a:txBody>
                  <a:tcPr/>
                </a:tc>
                <a:tc>
                  <a:txBody>
                    <a:bodyPr/>
                    <a:lstStyle/>
                    <a:p>
                      <a:r>
                        <a:rPr lang="en-US" sz="1400" dirty="0" smtClean="0"/>
                        <a:t>259M</a:t>
                      </a:r>
                      <a:endParaRPr lang="en-US" sz="1400" dirty="0"/>
                    </a:p>
                  </a:txBody>
                  <a:tcPr/>
                </a:tc>
                <a:extLst>
                  <a:ext uri="{0D108BD9-81ED-4DB2-BD59-A6C34878D82A}">
                    <a16:rowId xmlns:a16="http://schemas.microsoft.com/office/drawing/2014/main" val="2698751012"/>
                  </a:ext>
                </a:extLst>
              </a:tr>
            </a:tbl>
          </a:graphicData>
        </a:graphic>
      </p:graphicFrame>
    </p:spTree>
    <p:extLst>
      <p:ext uri="{BB962C8B-B14F-4D97-AF65-F5344CB8AC3E}">
        <p14:creationId xmlns:p14="http://schemas.microsoft.com/office/powerpoint/2010/main" val="347010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784E-DECE-4306-92E9-A3102C612FD9}"/>
              </a:ext>
            </a:extLst>
          </p:cNvPr>
          <p:cNvSpPr>
            <a:spLocks noGrp="1"/>
          </p:cNvSpPr>
          <p:nvPr>
            <p:ph type="title"/>
          </p:nvPr>
        </p:nvSpPr>
        <p:spPr/>
        <p:txBody>
          <a:bodyPr/>
          <a:lstStyle/>
          <a:p>
            <a:r>
              <a:rPr lang="en-US" dirty="0"/>
              <a:t>Existing Major Federal Programs (cont’d)</a:t>
            </a:r>
          </a:p>
        </p:txBody>
      </p:sp>
      <p:sp>
        <p:nvSpPr>
          <p:cNvPr id="3" name="Content Placeholder 2">
            <a:extLst>
              <a:ext uri="{FF2B5EF4-FFF2-40B4-BE49-F238E27FC236}">
                <a16:creationId xmlns:a16="http://schemas.microsoft.com/office/drawing/2014/main" id="{2FAB5514-378E-4DCE-9653-03F161023552}"/>
              </a:ext>
            </a:extLst>
          </p:cNvPr>
          <p:cNvSpPr>
            <a:spLocks noGrp="1"/>
          </p:cNvSpPr>
          <p:nvPr>
            <p:ph idx="1"/>
          </p:nvPr>
        </p:nvSpPr>
        <p:spPr/>
        <p:txBody>
          <a:bodyPr>
            <a:normAutofit fontScale="70000" lnSpcReduction="20000"/>
          </a:bodyPr>
          <a:lstStyle/>
          <a:p>
            <a:pPr marL="0" indent="0">
              <a:buNone/>
            </a:pPr>
            <a:r>
              <a:rPr lang="en-US" dirty="0"/>
              <a:t>USDA Rural Housing Service</a:t>
            </a:r>
          </a:p>
          <a:p>
            <a:pPr marL="0" indent="0">
              <a:buNone/>
            </a:pPr>
            <a:r>
              <a:rPr lang="en-US" dirty="0"/>
              <a:t>“Like the Administration's FY19 budget, </a:t>
            </a:r>
            <a:r>
              <a:rPr lang="en-US" dirty="0">
                <a:hlinkClick r:id="rId2"/>
              </a:rPr>
              <a:t>this year's proposal</a:t>
            </a:r>
            <a:r>
              <a:rPr lang="en-US" dirty="0"/>
              <a:t> would zero out funding for all rural housing programs except Section 502 guarantees, Section 538 guarantees for rental housing production, and renewals of existing Section 521 Rental Assistance and Section 542 vouchers.” – Housing Assistance Council (source: </a:t>
            </a:r>
            <a:r>
              <a:rPr lang="en-US" dirty="0">
                <a:hlinkClick r:id="rId3"/>
              </a:rPr>
              <a:t>http://www.ruralhome.org/whats-new/menu-policy/1711-administration-again-proposes-eliminating-many-housing-programs</a:t>
            </a:r>
            <a:r>
              <a:rPr lang="en-US" dirty="0"/>
              <a:t>) </a:t>
            </a:r>
          </a:p>
          <a:p>
            <a:pPr marL="0" indent="0">
              <a:buNone/>
            </a:pPr>
            <a:r>
              <a:rPr lang="en-US" dirty="0"/>
              <a:t>Department of Energy – Weatherization/LIHEAP</a:t>
            </a:r>
          </a:p>
          <a:p>
            <a:pPr marL="0" indent="0">
              <a:buNone/>
            </a:pPr>
            <a:r>
              <a:rPr lang="en-US" dirty="0"/>
              <a:t>“The Trump administration is even proposing to fully eliminate the Weatherization Assistance Program that helps low-income families lower their bills and make their homes more comfortable.” – Natural Resources Defense Council (source: </a:t>
            </a:r>
            <a:r>
              <a:rPr lang="en-US" dirty="0">
                <a:hlinkClick r:id="rId4"/>
              </a:rPr>
              <a:t>https://www.nrdc.org/experts/lauren-urbanek/proposal-cut-efficiency-budgets-makes-no-sense</a:t>
            </a:r>
            <a:r>
              <a:rPr lang="en-US" dirty="0"/>
              <a:t>)</a:t>
            </a:r>
          </a:p>
          <a:p>
            <a:pPr marL="0" indent="0">
              <a:buNone/>
            </a:pPr>
            <a:r>
              <a:rPr lang="en-US" dirty="0"/>
              <a:t>Federal Housing Finance Administration – Fannie Mae, Freddie Mac </a:t>
            </a:r>
          </a:p>
        </p:txBody>
      </p:sp>
    </p:spTree>
    <p:extLst>
      <p:ext uri="{BB962C8B-B14F-4D97-AF65-F5344CB8AC3E}">
        <p14:creationId xmlns:p14="http://schemas.microsoft.com/office/powerpoint/2010/main" val="326981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Only 1 in 4 families eligible for public housing actually receives it</a:t>
            </a:r>
          </a:p>
          <a:p>
            <a:r>
              <a:rPr lang="en-US" dirty="0" smtClean="0"/>
              <a:t>Evictions</a:t>
            </a:r>
          </a:p>
          <a:p>
            <a:r>
              <a:rPr lang="en-US" dirty="0" smtClean="0"/>
              <a:t>Ability to Use Vouchers</a:t>
            </a:r>
          </a:p>
          <a:p>
            <a:r>
              <a:rPr lang="en-US" dirty="0" smtClean="0"/>
              <a:t>Budget Control Act/Sequestration</a:t>
            </a:r>
          </a:p>
          <a:p>
            <a:r>
              <a:rPr lang="en-US" dirty="0" smtClean="0"/>
              <a:t>Concentration of poverty and segregated housing in developing new units/preserving aging units</a:t>
            </a:r>
          </a:p>
          <a:p>
            <a:r>
              <a:rPr lang="en-US" dirty="0" smtClean="0"/>
              <a:t>Aging housing stock</a:t>
            </a:r>
          </a:p>
          <a:p>
            <a:r>
              <a:rPr lang="en-US" dirty="0" smtClean="0"/>
              <a:t>Unsheltered homelessness is trending upward</a:t>
            </a:r>
          </a:p>
          <a:p>
            <a:r>
              <a:rPr lang="en-US" dirty="0" smtClean="0"/>
              <a:t>Regulatory barriers to creating new housing</a:t>
            </a:r>
          </a:p>
          <a:p>
            <a:endParaRPr lang="en-US" dirty="0" smtClean="0"/>
          </a:p>
          <a:p>
            <a:endParaRPr lang="en-US" dirty="0"/>
          </a:p>
        </p:txBody>
      </p:sp>
    </p:spTree>
    <p:extLst>
      <p:ext uri="{BB962C8B-B14F-4D97-AF65-F5344CB8AC3E}">
        <p14:creationId xmlns:p14="http://schemas.microsoft.com/office/powerpoint/2010/main" val="342745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8286FD-0D8B-4A23-A1DB-E3296C728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5A990F-5655-4935-A76E-35B43EA7953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CD6A9F2-AD37-48DC-8BAF-B3A4CE6BF811}"/>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The Need for Affordable Housing in Kentucky</a:t>
            </a:r>
          </a:p>
        </p:txBody>
      </p:sp>
      <p:graphicFrame>
        <p:nvGraphicFramePr>
          <p:cNvPr id="6" name="Content Placeholder 3">
            <a:extLst>
              <a:ext uri="{FF2B5EF4-FFF2-40B4-BE49-F238E27FC236}">
                <a16:creationId xmlns:a16="http://schemas.microsoft.com/office/drawing/2014/main" id="{5631D96D-5484-4E8A-A8F7-74C9E35CA3B7}"/>
              </a:ext>
            </a:extLst>
          </p:cNvPr>
          <p:cNvGraphicFramePr>
            <a:graphicFrameLocks noGrp="1"/>
          </p:cNvGraphicFramePr>
          <p:nvPr>
            <p:ph idx="1"/>
            <p:extLst>
              <p:ext uri="{D42A27DB-BD31-4B8C-83A1-F6EECF244321}">
                <p14:modId xmlns:p14="http://schemas.microsoft.com/office/powerpoint/2010/main" val="186589402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737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Selected Demographics for Kentucky</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95402" y="3261208"/>
            <a:ext cx="4177935" cy="2387065"/>
          </a:xfrm>
          <a:prstGeom prst="rect">
            <a:avLst/>
          </a:prstGeom>
        </p:spPr>
      </p:pic>
      <p:pic>
        <p:nvPicPr>
          <p:cNvPr id="9" name="Picture 2"/>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t="4654" b="-8915"/>
          <a:stretch/>
        </p:blipFill>
        <p:spPr bwMode="auto">
          <a:xfrm>
            <a:off x="6180138" y="3261208"/>
            <a:ext cx="4718050" cy="25961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897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Poverty</a:t>
            </a:r>
          </a:p>
          <a:p>
            <a:pPr marL="0" indent="0">
              <a:buNone/>
            </a:pPr>
            <a:r>
              <a:rPr lang="en-US" dirty="0"/>
              <a:t>It has been well-documented that Kentucky is a poor state; 18.5% of the population currently lives in poverty according to the U.S. Census (</a:t>
            </a:r>
            <a:r>
              <a:rPr lang="en-US" dirty="0" err="1"/>
              <a:t>n.d.</a:t>
            </a:r>
            <a:r>
              <a:rPr lang="en-US" dirty="0"/>
              <a:t>), which places Kentucky in the highest quintile of states using this comparison. The average figure for the United States is 12.7% (U. S. Census Bureau, </a:t>
            </a:r>
            <a:r>
              <a:rPr lang="en-US" dirty="0" err="1"/>
              <a:t>n.d.</a:t>
            </a:r>
            <a:r>
              <a:rPr lang="en-US" dirty="0"/>
              <a:t>). Looking at annual median household income, Kentucky reports $44,811 as compared to the US, at $55,322 (U. S. Census Bureau, </a:t>
            </a:r>
            <a:r>
              <a:rPr lang="en-US" dirty="0" err="1"/>
              <a:t>n.d.</a:t>
            </a:r>
            <a:r>
              <a:rPr lang="en-US" dirty="0"/>
              <a:t>). There are deep pockets of persistent poverty and significantly lower incomes deviating from the state median, particularly in Eastern Kentucky, many of which the Appalachian Regional Commission has consistently designated as economically distressed for over forty years.</a:t>
            </a:r>
          </a:p>
          <a:p>
            <a:endParaRPr lang="en-US" dirty="0"/>
          </a:p>
        </p:txBody>
      </p:sp>
    </p:spTree>
    <p:extLst>
      <p:ext uri="{BB962C8B-B14F-4D97-AF65-F5344CB8AC3E}">
        <p14:creationId xmlns:p14="http://schemas.microsoft.com/office/powerpoint/2010/main" val="11637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pPr marL="0" indent="0">
              <a:buNone/>
            </a:pPr>
            <a:r>
              <a:rPr lang="en-US" dirty="0"/>
              <a:t>The Homeless and Housing Coalition of Kentucky is a statewide advocacy group dedicated to eliminating the threat of homelessness and fulfilling the promise of affordable housing. </a:t>
            </a:r>
            <a:r>
              <a:rPr lang="en-US" dirty="0" smtClean="0"/>
              <a:t>In addition to operating AmeriCorps and VISTA programs in partnership with communities, we </a:t>
            </a:r>
            <a:r>
              <a:rPr lang="en-US" dirty="0"/>
              <a:t>advocate for nonpartisan housing policies on behalf of low-income Kentuckians, </a:t>
            </a:r>
            <a:r>
              <a:rPr lang="en-US" dirty="0" smtClean="0"/>
              <a:t>and </a:t>
            </a:r>
            <a:r>
              <a:rPr lang="en-US" dirty="0"/>
              <a:t>provide permanent supportive housing to chronically homeless households. We are a 501(c)3 nonprofit founded in 1987.</a:t>
            </a:r>
          </a:p>
        </p:txBody>
      </p:sp>
    </p:spTree>
    <p:extLst>
      <p:ext uri="{BB962C8B-B14F-4D97-AF65-F5344CB8AC3E}">
        <p14:creationId xmlns:p14="http://schemas.microsoft.com/office/powerpoint/2010/main" val="419483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3" name="Content Placeholder 2"/>
          <p:cNvSpPr>
            <a:spLocks noGrp="1"/>
          </p:cNvSpPr>
          <p:nvPr>
            <p:ph idx="1"/>
          </p:nvPr>
        </p:nvSpPr>
        <p:spPr/>
        <p:txBody>
          <a:bodyPr>
            <a:normAutofit/>
          </a:bodyPr>
          <a:lstStyle/>
          <a:p>
            <a:pPr marL="0" indent="0">
              <a:buNone/>
            </a:pPr>
            <a:r>
              <a:rPr lang="en-US" b="1" dirty="0"/>
              <a:t>Wage Stagnation</a:t>
            </a:r>
          </a:p>
          <a:p>
            <a:pPr marL="0" indent="0">
              <a:buNone/>
            </a:pPr>
            <a:r>
              <a:rPr lang="en-US" dirty="0"/>
              <a:t>Since the official resolution of the Great Recession in 2012, Kentucky wages have remained stagnant. According to Spalding (2018), wages in terms of real dollars have less purchasing power than they did in 2007, before the recession. Labor force participation is materially lower (59%) than the national average (63.1%) (U. S. Census Bureau, </a:t>
            </a:r>
            <a:r>
              <a:rPr lang="en-US" dirty="0" err="1"/>
              <a:t>n.d.</a:t>
            </a:r>
            <a:r>
              <a:rPr lang="en-US" dirty="0"/>
              <a:t>). The combination of lower incomes and actual earned wages make housing less affordable to households, regardless of housing costs.</a:t>
            </a:r>
          </a:p>
          <a:p>
            <a:endParaRPr lang="en-US" dirty="0"/>
          </a:p>
        </p:txBody>
      </p:sp>
    </p:spTree>
    <p:extLst>
      <p:ext uri="{BB962C8B-B14F-4D97-AF65-F5344CB8AC3E}">
        <p14:creationId xmlns:p14="http://schemas.microsoft.com/office/powerpoint/2010/main" val="280056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Housing Stock Characteristics</a:t>
            </a:r>
          </a:p>
          <a:p>
            <a:pPr marL="0" indent="0">
              <a:buNone/>
            </a:pPr>
            <a:r>
              <a:rPr lang="en-US" dirty="0"/>
              <a:t>Overall, the median value of Kentucky’s housing units is lower ($126,100) than the country’s ($184,700). The median age of housing (34 years) has increased since 2000 (when it was 27 years), since new construction has not replaced older units at the same pace (Kentucky Housing Corporation, 2015), which may indicate that the housing stock available is less energy efficient and habitable than newer units would be. The Housing Assistance Council (</a:t>
            </a:r>
            <a:r>
              <a:rPr lang="en-US" dirty="0" err="1"/>
              <a:t>n.d.</a:t>
            </a:r>
            <a:r>
              <a:rPr lang="en-US" dirty="0"/>
              <a:t>) reports that 28.4% of units are “inadequate housing,” which may be a combination of incomplete plumbing, kitchen facilities, overcrowding, or cost burden. Of the federally assisted rental units requiring Housing Quality Standards, 20% fail upon initial inspection and require correction (Kentucky Housing Corporation, 2015</a:t>
            </a:r>
            <a:r>
              <a:rPr lang="en-US" dirty="0" smtClean="0"/>
              <a:t>).</a:t>
            </a:r>
            <a:endParaRPr lang="en-US" dirty="0"/>
          </a:p>
        </p:txBody>
      </p:sp>
    </p:spTree>
    <p:extLst>
      <p:ext uri="{BB962C8B-B14F-4D97-AF65-F5344CB8AC3E}">
        <p14:creationId xmlns:p14="http://schemas.microsoft.com/office/powerpoint/2010/main" val="379602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Rental Need in </a:t>
            </a:r>
            <a:r>
              <a:rPr lang="en-US" dirty="0" smtClean="0"/>
              <a:t>Kentucky</a:t>
            </a:r>
            <a:br>
              <a:rPr lang="en-US" dirty="0" smtClean="0"/>
            </a:br>
            <a:r>
              <a:rPr lang="en-US" sz="1800" dirty="0">
                <a:solidFill>
                  <a:srgbClr val="363636"/>
                </a:solidFill>
              </a:rPr>
              <a:t>Source: </a:t>
            </a:r>
            <a:r>
              <a:rPr lang="en-US" sz="1800" dirty="0">
                <a:hlinkClick r:id="rId2"/>
              </a:rPr>
              <a:t>https://nlihc.org/housing-needs-by-state/kentucky</a:t>
            </a:r>
            <a:r>
              <a:rPr lang="en-US" dirty="0">
                <a:solidFill>
                  <a:srgbClr val="363636"/>
                </a:solidFill>
              </a:rPr>
              <a:t/>
            </a:r>
            <a:br>
              <a:rPr lang="en-US" dirty="0">
                <a:solidFill>
                  <a:srgbClr val="363636"/>
                </a:solidFill>
              </a:rPr>
            </a:br>
            <a:endParaRPr lang="en-US" dirty="0"/>
          </a:p>
        </p:txBody>
      </p:sp>
      <p:sp>
        <p:nvSpPr>
          <p:cNvPr id="4" name="Rectangle 3"/>
          <p:cNvSpPr/>
          <p:nvPr/>
        </p:nvSpPr>
        <p:spPr>
          <a:xfrm>
            <a:off x="1295401" y="2556932"/>
            <a:ext cx="9601197" cy="3416320"/>
          </a:xfrm>
          <a:prstGeom prst="rect">
            <a:avLst/>
          </a:prstGeom>
        </p:spPr>
        <p:txBody>
          <a:bodyPr wrap="square">
            <a:spAutoFit/>
          </a:bodyPr>
          <a:lstStyle/>
          <a:p>
            <a:pPr algn="ctr" fontAlgn="ctr"/>
            <a:r>
              <a:rPr lang="en-US" b="1" dirty="0" smtClean="0">
                <a:solidFill>
                  <a:srgbClr val="005295"/>
                </a:solidFill>
              </a:rPr>
              <a:t>157,889% OR 28%</a:t>
            </a:r>
            <a:endParaRPr lang="en-US" b="1" dirty="0">
              <a:solidFill>
                <a:srgbClr val="005295"/>
              </a:solidFill>
            </a:endParaRPr>
          </a:p>
          <a:p>
            <a:pPr algn="ctr" fontAlgn="ctr"/>
            <a:r>
              <a:rPr lang="en-US" dirty="0">
                <a:solidFill>
                  <a:srgbClr val="363636"/>
                </a:solidFill>
              </a:rPr>
              <a:t>Renter households that are extremely low </a:t>
            </a:r>
            <a:r>
              <a:rPr lang="en-US" dirty="0" smtClean="0">
                <a:solidFill>
                  <a:srgbClr val="363636"/>
                </a:solidFill>
              </a:rPr>
              <a:t>income (ELI)</a:t>
            </a:r>
            <a:endParaRPr lang="en-US" dirty="0">
              <a:solidFill>
                <a:srgbClr val="363636"/>
              </a:solidFill>
            </a:endParaRPr>
          </a:p>
          <a:p>
            <a:pPr algn="ctr" fontAlgn="ctr"/>
            <a:r>
              <a:rPr lang="en-US" b="1" dirty="0">
                <a:solidFill>
                  <a:srgbClr val="005295"/>
                </a:solidFill>
              </a:rPr>
              <a:t>$</a:t>
            </a:r>
            <a:r>
              <a:rPr lang="en-US" b="1" dirty="0" smtClean="0">
                <a:solidFill>
                  <a:srgbClr val="005295"/>
                </a:solidFill>
              </a:rPr>
              <a:t>25,100</a:t>
            </a:r>
            <a:endParaRPr lang="en-US" b="1" dirty="0">
              <a:solidFill>
                <a:srgbClr val="005295"/>
              </a:solidFill>
            </a:endParaRPr>
          </a:p>
          <a:p>
            <a:pPr algn="ctr" fontAlgn="ctr"/>
            <a:r>
              <a:rPr lang="en-US" dirty="0">
                <a:solidFill>
                  <a:srgbClr val="363636"/>
                </a:solidFill>
              </a:rPr>
              <a:t>Maximum income for 4-person </a:t>
            </a:r>
            <a:r>
              <a:rPr lang="en-US" dirty="0" smtClean="0">
                <a:solidFill>
                  <a:srgbClr val="363636"/>
                </a:solidFill>
              </a:rPr>
              <a:t>ELI household </a:t>
            </a:r>
            <a:r>
              <a:rPr lang="en-US" dirty="0">
                <a:solidFill>
                  <a:srgbClr val="363636"/>
                </a:solidFill>
              </a:rPr>
              <a:t>(state level)</a:t>
            </a:r>
          </a:p>
          <a:p>
            <a:pPr algn="ctr" fontAlgn="ctr"/>
            <a:r>
              <a:rPr lang="en-US" b="1" dirty="0" smtClean="0">
                <a:solidFill>
                  <a:srgbClr val="FD7C2B"/>
                </a:solidFill>
              </a:rPr>
              <a:t>-</a:t>
            </a:r>
            <a:r>
              <a:rPr lang="en-US" b="1" dirty="0" smtClean="0">
                <a:solidFill>
                  <a:srgbClr val="FD7C2B"/>
                </a:solidFill>
              </a:rPr>
              <a:t>74,940</a:t>
            </a:r>
            <a:endParaRPr lang="en-US" b="1" dirty="0">
              <a:solidFill>
                <a:srgbClr val="FD7C2B"/>
              </a:solidFill>
            </a:endParaRPr>
          </a:p>
          <a:p>
            <a:pPr algn="ctr" fontAlgn="ctr"/>
            <a:r>
              <a:rPr lang="en-US" dirty="0">
                <a:solidFill>
                  <a:srgbClr val="363636"/>
                </a:solidFill>
              </a:rPr>
              <a:t>Shortage of rental homes affordable and available for </a:t>
            </a:r>
            <a:r>
              <a:rPr lang="en-US" dirty="0" smtClean="0">
                <a:solidFill>
                  <a:srgbClr val="363636"/>
                </a:solidFill>
              </a:rPr>
              <a:t>ELI </a:t>
            </a:r>
            <a:r>
              <a:rPr lang="en-US" dirty="0">
                <a:solidFill>
                  <a:srgbClr val="363636"/>
                </a:solidFill>
              </a:rPr>
              <a:t>renters</a:t>
            </a:r>
          </a:p>
          <a:p>
            <a:pPr algn="ctr" fontAlgn="ctr"/>
            <a:r>
              <a:rPr lang="en-US" b="1" dirty="0" smtClean="0">
                <a:solidFill>
                  <a:srgbClr val="005295"/>
                </a:solidFill>
              </a:rPr>
              <a:t>$</a:t>
            </a:r>
            <a:r>
              <a:rPr lang="en-US" b="1" dirty="0" smtClean="0">
                <a:solidFill>
                  <a:srgbClr val="005295"/>
                </a:solidFill>
              </a:rPr>
              <a:t>31,183</a:t>
            </a:r>
            <a:endParaRPr lang="en-US" b="1" dirty="0">
              <a:solidFill>
                <a:srgbClr val="005295"/>
              </a:solidFill>
            </a:endParaRPr>
          </a:p>
          <a:p>
            <a:pPr algn="ctr" fontAlgn="ctr"/>
            <a:r>
              <a:rPr lang="en-US" dirty="0">
                <a:solidFill>
                  <a:srgbClr val="363636"/>
                </a:solidFill>
              </a:rPr>
              <a:t>Annual household income needed to afford a two-bedroom rental home at HUD's Fair Market Rent.</a:t>
            </a:r>
          </a:p>
          <a:p>
            <a:pPr algn="ctr" fontAlgn="ctr"/>
            <a:r>
              <a:rPr lang="en-US" b="1" dirty="0" smtClean="0">
                <a:solidFill>
                  <a:srgbClr val="005295"/>
                </a:solidFill>
              </a:rPr>
              <a:t>66%</a:t>
            </a:r>
            <a:endParaRPr lang="en-US" b="1" dirty="0">
              <a:solidFill>
                <a:srgbClr val="005295"/>
              </a:solidFill>
            </a:endParaRPr>
          </a:p>
          <a:p>
            <a:pPr algn="ctr" fontAlgn="ctr"/>
            <a:r>
              <a:rPr lang="en-US" dirty="0">
                <a:solidFill>
                  <a:srgbClr val="363636"/>
                </a:solidFill>
              </a:rPr>
              <a:t>Percent of </a:t>
            </a:r>
            <a:r>
              <a:rPr lang="en-US" dirty="0" smtClean="0">
                <a:solidFill>
                  <a:srgbClr val="363636"/>
                </a:solidFill>
              </a:rPr>
              <a:t>ELI </a:t>
            </a:r>
            <a:r>
              <a:rPr lang="en-US" dirty="0">
                <a:solidFill>
                  <a:srgbClr val="363636"/>
                </a:solidFill>
              </a:rPr>
              <a:t>renter households with severe cost </a:t>
            </a:r>
            <a:r>
              <a:rPr lang="en-US" dirty="0" smtClean="0">
                <a:solidFill>
                  <a:srgbClr val="363636"/>
                </a:solidFill>
              </a:rPr>
              <a:t>burden/spending &gt;50% of income on housing</a:t>
            </a:r>
          </a:p>
          <a:p>
            <a:pPr algn="ctr" fontAlgn="ctr"/>
            <a:r>
              <a:rPr lang="en-US" b="1" dirty="0" smtClean="0">
                <a:solidFill>
                  <a:srgbClr val="005295"/>
                </a:solidFill>
              </a:rPr>
              <a:t>84%</a:t>
            </a:r>
            <a:endParaRPr lang="en-US" b="1" dirty="0">
              <a:solidFill>
                <a:srgbClr val="005295"/>
              </a:solidFill>
            </a:endParaRPr>
          </a:p>
          <a:p>
            <a:pPr algn="ctr" fontAlgn="ctr"/>
            <a:r>
              <a:rPr lang="en-US" dirty="0">
                <a:solidFill>
                  <a:srgbClr val="363636"/>
                </a:solidFill>
              </a:rPr>
              <a:t>Percent of </a:t>
            </a:r>
            <a:r>
              <a:rPr lang="en-US" dirty="0" smtClean="0">
                <a:solidFill>
                  <a:srgbClr val="363636"/>
                </a:solidFill>
              </a:rPr>
              <a:t>ELI </a:t>
            </a:r>
            <a:r>
              <a:rPr lang="en-US" dirty="0">
                <a:solidFill>
                  <a:srgbClr val="363636"/>
                </a:solidFill>
              </a:rPr>
              <a:t>renter households </a:t>
            </a:r>
            <a:r>
              <a:rPr lang="en-US" dirty="0" smtClean="0">
                <a:solidFill>
                  <a:srgbClr val="363636"/>
                </a:solidFill>
              </a:rPr>
              <a:t>with </a:t>
            </a:r>
            <a:r>
              <a:rPr lang="en-US" dirty="0">
                <a:solidFill>
                  <a:srgbClr val="363636"/>
                </a:solidFill>
              </a:rPr>
              <a:t>cost burden/spending </a:t>
            </a:r>
            <a:r>
              <a:rPr lang="en-US" dirty="0" smtClean="0">
                <a:solidFill>
                  <a:srgbClr val="363636"/>
                </a:solidFill>
              </a:rPr>
              <a:t>&gt;30</a:t>
            </a:r>
            <a:r>
              <a:rPr lang="en-US" dirty="0">
                <a:solidFill>
                  <a:srgbClr val="363636"/>
                </a:solidFill>
              </a:rPr>
              <a:t>% of income on </a:t>
            </a:r>
            <a:r>
              <a:rPr lang="en-US" dirty="0" smtClean="0">
                <a:solidFill>
                  <a:srgbClr val="363636"/>
                </a:solidFill>
              </a:rPr>
              <a:t>housing</a:t>
            </a:r>
            <a:endParaRPr lang="en-US" dirty="0">
              <a:solidFill>
                <a:srgbClr val="363636"/>
              </a:solidFill>
            </a:endParaRPr>
          </a:p>
        </p:txBody>
      </p:sp>
    </p:spTree>
    <p:extLst>
      <p:ext uri="{BB962C8B-B14F-4D97-AF65-F5344CB8AC3E}">
        <p14:creationId xmlns:p14="http://schemas.microsoft.com/office/powerpoint/2010/main" val="603676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81FFD2-68B6-47A9-B988-E482E61B29E2}"/>
              </a:ext>
            </a:extLst>
          </p:cNvPr>
          <p:cNvSpPr>
            <a:spLocks noGrp="1"/>
          </p:cNvSpPr>
          <p:nvPr>
            <p:ph type="title"/>
          </p:nvPr>
        </p:nvSpPr>
        <p:spPr>
          <a:xfrm>
            <a:off x="952108" y="954756"/>
            <a:ext cx="2730414" cy="4946003"/>
          </a:xfrm>
        </p:spPr>
        <p:txBody>
          <a:bodyPr>
            <a:normAutofit/>
          </a:bodyPr>
          <a:lstStyle/>
          <a:p>
            <a:r>
              <a:rPr lang="en-US" sz="3600" dirty="0" smtClean="0">
                <a:solidFill>
                  <a:srgbClr val="FFFFFF"/>
                </a:solidFill>
              </a:rPr>
              <a:t>Homelessness in Kentucky</a:t>
            </a:r>
            <a:endParaRPr lang="en-US" sz="3600" dirty="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CA0D34-A1AE-437B-8EBF-C79467F93124}"/>
              </a:ext>
            </a:extLst>
          </p:cNvPr>
          <p:cNvSpPr>
            <a:spLocks noGrp="1"/>
          </p:cNvSpPr>
          <p:nvPr>
            <p:ph idx="1"/>
          </p:nvPr>
        </p:nvSpPr>
        <p:spPr>
          <a:xfrm>
            <a:off x="5140934" y="469900"/>
            <a:ext cx="5953630" cy="2652123"/>
          </a:xfrm>
        </p:spPr>
        <p:txBody>
          <a:bodyPr anchor="ctr">
            <a:normAutofit fontScale="85000" lnSpcReduction="10000"/>
          </a:bodyPr>
          <a:lstStyle/>
          <a:p>
            <a:pPr marL="0" indent="0">
              <a:lnSpc>
                <a:spcPct val="90000"/>
              </a:lnSpc>
              <a:buNone/>
            </a:pPr>
            <a:r>
              <a:rPr lang="en-US" sz="4000" dirty="0">
                <a:solidFill>
                  <a:srgbClr val="212121"/>
                </a:solidFill>
              </a:rPr>
              <a:t>In Kentucky, </a:t>
            </a:r>
            <a:r>
              <a:rPr lang="en-US" sz="4000" dirty="0" smtClean="0">
                <a:solidFill>
                  <a:srgbClr val="212121"/>
                </a:solidFill>
              </a:rPr>
              <a:t>4079 </a:t>
            </a:r>
            <a:r>
              <a:rPr lang="en-US" sz="4000" dirty="0">
                <a:solidFill>
                  <a:srgbClr val="212121"/>
                </a:solidFill>
              </a:rPr>
              <a:t>people were homeless </a:t>
            </a:r>
            <a:r>
              <a:rPr lang="en-US" sz="4000" dirty="0" smtClean="0">
                <a:solidFill>
                  <a:srgbClr val="212121"/>
                </a:solidFill>
              </a:rPr>
              <a:t>on the last Wednesday in January 2019. </a:t>
            </a:r>
            <a:r>
              <a:rPr lang="en-US" sz="4000" dirty="0">
                <a:solidFill>
                  <a:srgbClr val="212121"/>
                </a:solidFill>
              </a:rPr>
              <a:t>Of that number, half were in the non-metro areas.</a:t>
            </a:r>
          </a:p>
          <a:p>
            <a:pPr marL="0" indent="0">
              <a:lnSpc>
                <a:spcPct val="90000"/>
              </a:lnSpc>
              <a:buNone/>
            </a:pPr>
            <a:r>
              <a:rPr lang="en-US" dirty="0">
                <a:solidFill>
                  <a:srgbClr val="212121"/>
                </a:solidFill>
              </a:rPr>
              <a:t>Source: Kentucky Housing Corporation K-Count Results and HHCK’s analysis (</a:t>
            </a:r>
            <a:r>
              <a:rPr lang="en-US" dirty="0">
                <a:solidFill>
                  <a:srgbClr val="212121"/>
                </a:solidFill>
                <a:hlinkClick r:id="rId3"/>
              </a:rPr>
              <a:t>https://www.hhck.org/research-and-resources</a:t>
            </a:r>
            <a:r>
              <a:rPr lang="en-US" dirty="0">
                <a:solidFill>
                  <a:srgbClr val="212121"/>
                </a:solidFill>
              </a:rPr>
              <a:t>)</a:t>
            </a:r>
          </a:p>
        </p:txBody>
      </p:sp>
      <p:graphicFrame>
        <p:nvGraphicFramePr>
          <p:cNvPr id="11" name="Content Placeholder 5"/>
          <p:cNvGraphicFramePr>
            <a:graphicFrameLocks/>
          </p:cNvGraphicFramePr>
          <p:nvPr>
            <p:extLst>
              <p:ext uri="{D42A27DB-BD31-4B8C-83A1-F6EECF244321}">
                <p14:modId xmlns:p14="http://schemas.microsoft.com/office/powerpoint/2010/main" val="718027783"/>
              </p:ext>
            </p:extLst>
          </p:nvPr>
        </p:nvGraphicFramePr>
        <p:xfrm>
          <a:off x="5273964" y="3362036"/>
          <a:ext cx="5820600" cy="3026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568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the Point in Time Count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1800" dirty="0"/>
              <a:t>The Point-in-Time (PIT) count is a count of sheltered and unsheltered homeless persons on a single night in January. HUD requires that Continuums of Care conduct an annual count of homeless persons who are sheltered in emergency shelter, transitional housing, and Safe Havens on a single night. Continuums of Care also must conduct a count of unsheltered homeless persons every other year (odd numbered years). </a:t>
            </a:r>
          </a:p>
          <a:p>
            <a:pPr marL="0" indent="0">
              <a:buNone/>
            </a:pPr>
            <a:r>
              <a:rPr lang="en-US" sz="1800" dirty="0" smtClean="0"/>
              <a:t>Each </a:t>
            </a:r>
            <a:r>
              <a:rPr lang="en-US" sz="1800" dirty="0"/>
              <a:t>count is planned, coordinated, and carried out locally. The Housing Inventory Count (HIC) is a point-in-time inventory of provider programs within a Continuum of Care that provide beds and units dedicated to serve persons who are homeless, categorized by five Program Types: Emergency Shelter; Transitional Housing; Rapid Re-housing; Safe Haven; and Permanent Supportive Housing.</a:t>
            </a:r>
          </a:p>
          <a:p>
            <a:pPr marL="0" indent="0">
              <a:buNone/>
            </a:pPr>
            <a:r>
              <a:rPr lang="en-US" sz="1800" dirty="0"/>
              <a:t>							</a:t>
            </a:r>
            <a:r>
              <a:rPr lang="en-US" sz="1600" dirty="0" smtClean="0"/>
              <a:t>Source: </a:t>
            </a:r>
            <a:r>
              <a:rPr lang="en-US" sz="1600" i="1" dirty="0" smtClean="0"/>
              <a:t>www.hudexchange.info</a:t>
            </a:r>
            <a:endParaRPr lang="en-US" sz="1600" dirty="0"/>
          </a:p>
          <a:p>
            <a:pPr lvl="1">
              <a:buFont typeface="Wingdings" charset="2"/>
              <a:buChar char="u"/>
            </a:pPr>
            <a:r>
              <a:rPr lang="en-US" dirty="0"/>
              <a:t> Balance of State </a:t>
            </a:r>
            <a:r>
              <a:rPr lang="en-US" dirty="0" err="1"/>
              <a:t>CoC</a:t>
            </a:r>
            <a:r>
              <a:rPr lang="en-US" dirty="0"/>
              <a:t>: K-Count</a:t>
            </a:r>
          </a:p>
          <a:p>
            <a:pPr lvl="1">
              <a:buFont typeface="Wingdings" charset="2"/>
              <a:buChar char="u"/>
            </a:pPr>
            <a:r>
              <a:rPr lang="en-US" dirty="0"/>
              <a:t> Lexington </a:t>
            </a:r>
            <a:r>
              <a:rPr lang="en-US" dirty="0" err="1"/>
              <a:t>CoC</a:t>
            </a:r>
            <a:r>
              <a:rPr lang="en-US" dirty="0"/>
              <a:t>: </a:t>
            </a:r>
            <a:r>
              <a:rPr lang="en-US" dirty="0" err="1"/>
              <a:t>LexCount</a:t>
            </a:r>
            <a:endParaRPr lang="en-US" dirty="0"/>
          </a:p>
          <a:p>
            <a:pPr lvl="1">
              <a:buFont typeface="Wingdings" charset="2"/>
              <a:buChar char="u"/>
            </a:pPr>
            <a:r>
              <a:rPr lang="en-US" dirty="0" smtClean="0"/>
              <a:t> Louisville </a:t>
            </a:r>
            <a:r>
              <a:rPr lang="en-US" dirty="0" err="1"/>
              <a:t>CoC</a:t>
            </a:r>
            <a:r>
              <a:rPr lang="en-US" dirty="0"/>
              <a:t>: Street Count</a:t>
            </a:r>
          </a:p>
          <a:p>
            <a:endParaRPr lang="en-US" dirty="0"/>
          </a:p>
        </p:txBody>
      </p:sp>
    </p:spTree>
    <p:extLst>
      <p:ext uri="{BB962C8B-B14F-4D97-AF65-F5344CB8AC3E}">
        <p14:creationId xmlns:p14="http://schemas.microsoft.com/office/powerpoint/2010/main" val="1559195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Entry/Common Assessment</a:t>
            </a:r>
            <a:endParaRPr lang="en-US" dirty="0"/>
          </a:p>
        </p:txBody>
      </p:sp>
      <p:sp>
        <p:nvSpPr>
          <p:cNvPr id="3" name="Content Placeholder 2"/>
          <p:cNvSpPr>
            <a:spLocks noGrp="1"/>
          </p:cNvSpPr>
          <p:nvPr>
            <p:ph idx="1"/>
          </p:nvPr>
        </p:nvSpPr>
        <p:spPr/>
        <p:txBody>
          <a:bodyPr/>
          <a:lstStyle/>
          <a:p>
            <a:pPr marL="0" indent="0">
              <a:buNone/>
            </a:pPr>
            <a:r>
              <a:rPr lang="en-US" dirty="0" smtClean="0"/>
              <a:t>When someone who is homeless contacts you:</a:t>
            </a:r>
          </a:p>
          <a:p>
            <a:r>
              <a:rPr lang="en-US" dirty="0" smtClean="0"/>
              <a:t>Lexington: dial 211 or </a:t>
            </a:r>
            <a:r>
              <a:rPr lang="en-US" dirty="0">
                <a:hlinkClick r:id="rId2"/>
              </a:rPr>
              <a:t>http://www.uwbg211.org/</a:t>
            </a:r>
            <a:endParaRPr lang="en-US" dirty="0" smtClean="0"/>
          </a:p>
          <a:p>
            <a:r>
              <a:rPr lang="en-US" dirty="0" smtClean="0"/>
              <a:t>Louisville: 502-637-2337</a:t>
            </a:r>
          </a:p>
          <a:p>
            <a:r>
              <a:rPr lang="en-US" dirty="0" smtClean="0"/>
              <a:t>Everywhere else: it’s complicated</a:t>
            </a:r>
            <a:endParaRPr lang="en-US" dirty="0"/>
          </a:p>
        </p:txBody>
      </p:sp>
    </p:spTree>
    <p:extLst>
      <p:ext uri="{BB962C8B-B14F-4D97-AF65-F5344CB8AC3E}">
        <p14:creationId xmlns:p14="http://schemas.microsoft.com/office/powerpoint/2010/main" val="1044080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118 counties excluding </a:t>
            </a:r>
            <a:br>
              <a:rPr lang="en-US" dirty="0" smtClean="0"/>
            </a:br>
            <a:r>
              <a:rPr lang="en-US" dirty="0" smtClean="0"/>
              <a:t>Fayette and Jefferson…</a:t>
            </a:r>
            <a:endParaRPr lang="en-US" dirty="0"/>
          </a:p>
        </p:txBody>
      </p:sp>
      <p:pic>
        <p:nvPicPr>
          <p:cNvPr id="4" name="Content Placeholder 3"/>
          <p:cNvPicPr>
            <a:picLocks noGrp="1" noChangeAspect="1"/>
          </p:cNvPicPr>
          <p:nvPr>
            <p:ph idx="1"/>
          </p:nvPr>
        </p:nvPicPr>
        <p:blipFill>
          <a:blip r:embed="rId2"/>
          <a:stretch>
            <a:fillRect/>
          </a:stretch>
        </p:blipFill>
        <p:spPr>
          <a:xfrm>
            <a:off x="1295402" y="2622778"/>
            <a:ext cx="4517302" cy="3317875"/>
          </a:xfrm>
          <a:prstGeom prst="rect">
            <a:avLst/>
          </a:prstGeom>
        </p:spPr>
      </p:pic>
      <p:pic>
        <p:nvPicPr>
          <p:cNvPr id="5" name="Picture 4"/>
          <p:cNvPicPr>
            <a:picLocks noChangeAspect="1"/>
          </p:cNvPicPr>
          <p:nvPr/>
        </p:nvPicPr>
        <p:blipFill>
          <a:blip r:embed="rId3"/>
          <a:stretch>
            <a:fillRect/>
          </a:stretch>
        </p:blipFill>
        <p:spPr>
          <a:xfrm>
            <a:off x="6263881" y="3200399"/>
            <a:ext cx="4473271" cy="2172243"/>
          </a:xfrm>
          <a:prstGeom prst="rect">
            <a:avLst/>
          </a:prstGeom>
        </p:spPr>
      </p:pic>
    </p:spTree>
    <p:extLst>
      <p:ext uri="{BB962C8B-B14F-4D97-AF65-F5344CB8AC3E}">
        <p14:creationId xmlns:p14="http://schemas.microsoft.com/office/powerpoint/2010/main" val="2755957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Housing Need in Kentucky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3757259"/>
              </p:ext>
            </p:extLst>
          </p:nvPr>
        </p:nvGraphicFramePr>
        <p:xfrm>
          <a:off x="1295402" y="2593089"/>
          <a:ext cx="5591990" cy="3482447"/>
        </p:xfrm>
        <a:graphic>
          <a:graphicData uri="http://schemas.openxmlformats.org/drawingml/2006/table">
            <a:tbl>
              <a:tblPr firstRow="1" firstCol="1" bandRow="1">
                <a:tableStyleId>{5C22544A-7EE6-4342-B048-85BDC9FD1C3A}</a:tableStyleId>
              </a:tblPr>
              <a:tblGrid>
                <a:gridCol w="1863598">
                  <a:extLst>
                    <a:ext uri="{9D8B030D-6E8A-4147-A177-3AD203B41FA5}">
                      <a16:colId xmlns:a16="http://schemas.microsoft.com/office/drawing/2014/main" val="1102759922"/>
                    </a:ext>
                  </a:extLst>
                </a:gridCol>
                <a:gridCol w="1864196">
                  <a:extLst>
                    <a:ext uri="{9D8B030D-6E8A-4147-A177-3AD203B41FA5}">
                      <a16:colId xmlns:a16="http://schemas.microsoft.com/office/drawing/2014/main" val="4118513583"/>
                    </a:ext>
                  </a:extLst>
                </a:gridCol>
                <a:gridCol w="1864196">
                  <a:extLst>
                    <a:ext uri="{9D8B030D-6E8A-4147-A177-3AD203B41FA5}">
                      <a16:colId xmlns:a16="http://schemas.microsoft.com/office/drawing/2014/main" val="4264182329"/>
                    </a:ext>
                  </a:extLst>
                </a:gridCol>
              </a:tblGrid>
              <a:tr h="368653">
                <a:tc>
                  <a:txBody>
                    <a:bodyPr/>
                    <a:lstStyle/>
                    <a:p>
                      <a:pPr marL="0" marR="0">
                        <a:lnSpc>
                          <a:spcPct val="107000"/>
                        </a:lnSpc>
                        <a:spcBef>
                          <a:spcPts val="0"/>
                        </a:spcBef>
                        <a:spcAft>
                          <a:spcPts val="0"/>
                        </a:spcAft>
                      </a:pPr>
                      <a:r>
                        <a:rPr lang="en-US" sz="1100" dirty="0">
                          <a:effectLst/>
                        </a:rPr>
                        <a:t>Type of Housing Need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Percentage based on each type of housing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Number based on each type of housing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250526970"/>
                  </a:ext>
                </a:extLst>
              </a:tr>
              <a:tr h="552979">
                <a:tc>
                  <a:txBody>
                    <a:bodyPr/>
                    <a:lstStyle/>
                    <a:p>
                      <a:pPr marL="0" marR="0">
                        <a:lnSpc>
                          <a:spcPct val="107000"/>
                        </a:lnSpc>
                        <a:spcBef>
                          <a:spcPts val="0"/>
                        </a:spcBef>
                        <a:spcAft>
                          <a:spcPts val="0"/>
                        </a:spcAft>
                      </a:pPr>
                      <a:r>
                        <a:rPr lang="en-US" sz="1100">
                          <a:effectLst/>
                        </a:rPr>
                        <a:t>Homeownership cost-burden (household) (Housing Assistance Council, 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dirty="0">
                          <a:effectLst/>
                        </a:rPr>
                        <a:t>21.4%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228,266 households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2298321217"/>
                  </a:ext>
                </a:extLst>
              </a:tr>
              <a:tr h="552979">
                <a:tc>
                  <a:txBody>
                    <a:bodyPr/>
                    <a:lstStyle/>
                    <a:p>
                      <a:pPr marL="0" marR="0">
                        <a:lnSpc>
                          <a:spcPct val="107000"/>
                        </a:lnSpc>
                        <a:spcBef>
                          <a:spcPts val="0"/>
                        </a:spcBef>
                        <a:spcAft>
                          <a:spcPts val="0"/>
                        </a:spcAft>
                      </a:pPr>
                      <a:r>
                        <a:rPr lang="en-US" sz="1100">
                          <a:effectLst/>
                        </a:rPr>
                        <a:t>Rental cost-burden (household) (Housing Assistance Council, 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48.6%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245,912 households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1710083317"/>
                  </a:ext>
                </a:extLst>
              </a:tr>
              <a:tr h="737306">
                <a:tc>
                  <a:txBody>
                    <a:bodyPr/>
                    <a:lstStyle/>
                    <a:p>
                      <a:pPr marL="0" marR="0">
                        <a:lnSpc>
                          <a:spcPct val="107000"/>
                        </a:lnSpc>
                        <a:spcBef>
                          <a:spcPts val="0"/>
                        </a:spcBef>
                        <a:spcAft>
                          <a:spcPts val="0"/>
                        </a:spcAft>
                      </a:pPr>
                      <a:r>
                        <a:rPr lang="en-US" sz="1100">
                          <a:effectLst/>
                        </a:rPr>
                        <a:t>Total households in need of affordable homes (U.S. Census,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28% of Kentucky households are cost-burdened, based on an estimate of 1,718,217 households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474,178 households</a:t>
                      </a:r>
                      <a:endParaRPr lang="en-US" sz="1000">
                        <a:effectLst/>
                      </a:endParaRPr>
                    </a:p>
                    <a:p>
                      <a:pPr marL="0" marR="0">
                        <a:lnSpc>
                          <a:spcPct val="107000"/>
                        </a:lnSpc>
                        <a:spcBef>
                          <a:spcPts val="0"/>
                        </a:spcBef>
                        <a:spcAft>
                          <a:spcPts val="0"/>
                        </a:spcAft>
                      </a:pPr>
                      <a:r>
                        <a:rPr lang="en-US" sz="1100">
                          <a:effectLst/>
                        </a:rPr>
                        <a:t>or 1,180,703 individuals (at 2.49 average household size)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409265498"/>
                  </a:ext>
                </a:extLst>
              </a:tr>
              <a:tr h="737306">
                <a:tc>
                  <a:txBody>
                    <a:bodyPr/>
                    <a:lstStyle/>
                    <a:p>
                      <a:pPr marL="0" marR="0">
                        <a:lnSpc>
                          <a:spcPct val="107000"/>
                        </a:lnSpc>
                        <a:spcBef>
                          <a:spcPts val="0"/>
                        </a:spcBef>
                        <a:spcAft>
                          <a:spcPts val="0"/>
                        </a:spcAft>
                      </a:pPr>
                      <a:r>
                        <a:rPr lang="en-US" sz="1100">
                          <a:effectLst/>
                        </a:rPr>
                        <a:t>Total literally homeless (Kentucky Housing Corporation, 2018)</a:t>
                      </a:r>
                      <a:endParaRPr lang="en-US" sz="1000">
                        <a:effectLst/>
                      </a:endParaRPr>
                    </a:p>
                    <a:p>
                      <a:pPr marL="0" marR="0">
                        <a:lnSpc>
                          <a:spcPct val="107000"/>
                        </a:lnSpc>
                        <a:spcBef>
                          <a:spcPts val="0"/>
                        </a:spcBef>
                        <a:spcAft>
                          <a:spcPts val="0"/>
                        </a:spcAft>
                      </a:pPr>
                      <a:r>
                        <a:rPr lang="en-US" sz="1100">
                          <a:effectLst/>
                        </a:rPr>
                        <a:t>(U.S. Census, 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0.082% based on population estimate of 4,454,189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effectLst/>
                        </a:rPr>
                        <a:t>3,688 individuals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1509633944"/>
                  </a:ext>
                </a:extLst>
              </a:tr>
              <a:tr h="368653">
                <a:tc>
                  <a:txBody>
                    <a:bodyPr/>
                    <a:lstStyle/>
                    <a:p>
                      <a:pPr marL="0" marR="0">
                        <a:lnSpc>
                          <a:spcPct val="107000"/>
                        </a:lnSpc>
                        <a:spcBef>
                          <a:spcPts val="0"/>
                        </a:spcBef>
                        <a:spcAft>
                          <a:spcPts val="0"/>
                        </a:spcAft>
                      </a:pPr>
                      <a:r>
                        <a:rPr lang="en-US" sz="1100">
                          <a:effectLst/>
                        </a:rPr>
                        <a:t>Total individuals in need of affordable homes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a:solidFill>
                            <a:srgbClr val="FF0000"/>
                          </a:solidFill>
                          <a:effectLst/>
                        </a:rPr>
                        <a:t>26.6% based on population estimate of 4,454,189</a:t>
                      </a:r>
                      <a:endParaRPr lang="en-US"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tc>
                  <a:txBody>
                    <a:bodyPr/>
                    <a:lstStyle/>
                    <a:p>
                      <a:pPr marL="0" marR="0">
                        <a:lnSpc>
                          <a:spcPct val="107000"/>
                        </a:lnSpc>
                        <a:spcBef>
                          <a:spcPts val="0"/>
                        </a:spcBef>
                        <a:spcAft>
                          <a:spcPts val="0"/>
                        </a:spcAft>
                      </a:pPr>
                      <a:r>
                        <a:rPr lang="en-US" sz="1100" dirty="0">
                          <a:solidFill>
                            <a:srgbClr val="FF0000"/>
                          </a:solidFill>
                          <a:effectLst/>
                        </a:rPr>
                        <a:t>1,184,391</a:t>
                      </a:r>
                      <a:endPar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92" marR="64592" marT="0" marB="0"/>
                </a:tc>
                <a:extLst>
                  <a:ext uri="{0D108BD9-81ED-4DB2-BD59-A6C34878D82A}">
                    <a16:rowId xmlns:a16="http://schemas.microsoft.com/office/drawing/2014/main" val="201156513"/>
                  </a:ext>
                </a:extLst>
              </a:tr>
            </a:tbl>
          </a:graphicData>
        </a:graphic>
      </p:graphicFrame>
      <p:sp>
        <p:nvSpPr>
          <p:cNvPr id="3" name="TextBox 2"/>
          <p:cNvSpPr txBox="1"/>
          <p:nvPr/>
        </p:nvSpPr>
        <p:spPr>
          <a:xfrm>
            <a:off x="7647709" y="2980706"/>
            <a:ext cx="3431969" cy="3046988"/>
          </a:xfrm>
          <a:prstGeom prst="rect">
            <a:avLst/>
          </a:prstGeom>
          <a:noFill/>
        </p:spPr>
        <p:txBody>
          <a:bodyPr wrap="square" rtlCol="0">
            <a:spAutoFit/>
          </a:bodyPr>
          <a:lstStyle/>
          <a:p>
            <a:r>
              <a:rPr lang="en-US" sz="3200" dirty="0" smtClean="0"/>
              <a:t>BOTTOM LINE:</a:t>
            </a:r>
          </a:p>
          <a:p>
            <a:endParaRPr lang="en-US" sz="3200" dirty="0"/>
          </a:p>
          <a:p>
            <a:r>
              <a:rPr lang="en-US" sz="3200" dirty="0" smtClean="0"/>
              <a:t>ABOUT 1 IN 4 KENTUCKIANS ARE HOUSING-INSECURE.</a:t>
            </a:r>
            <a:endParaRPr lang="en-US" sz="3200" dirty="0"/>
          </a:p>
        </p:txBody>
      </p:sp>
    </p:spTree>
    <p:extLst>
      <p:ext uri="{BB962C8B-B14F-4D97-AF65-F5344CB8AC3E}">
        <p14:creationId xmlns:p14="http://schemas.microsoft.com/office/powerpoint/2010/main" val="1501280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 the Time of Corona</a:t>
            </a:r>
            <a:endParaRPr lang="en-US" dirty="0"/>
          </a:p>
        </p:txBody>
      </p:sp>
      <p:pic>
        <p:nvPicPr>
          <p:cNvPr id="6" name="Content Placeholder 5" descr="hydraulic disc brake - Rotors bent very slightly but n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3032449"/>
            <a:ext cx="3374136" cy="2581656"/>
          </a:xfrm>
        </p:spPr>
      </p:pic>
      <p:pic>
        <p:nvPicPr>
          <p:cNvPr id="7" name="Picture 6" descr="04/11/12 | The Braganza Moth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538" y="3032449"/>
            <a:ext cx="3442209" cy="2581656"/>
          </a:xfrm>
          <a:prstGeom prst="rect">
            <a:avLst/>
          </a:prstGeom>
        </p:spPr>
      </p:pic>
    </p:spTree>
    <p:extLst>
      <p:ext uri="{BB962C8B-B14F-4D97-AF65-F5344CB8AC3E}">
        <p14:creationId xmlns:p14="http://schemas.microsoft.com/office/powerpoint/2010/main" val="381311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 the Time of Corona</a:t>
            </a:r>
            <a:endParaRPr lang="en-US" dirty="0"/>
          </a:p>
        </p:txBody>
      </p:sp>
      <p:pic>
        <p:nvPicPr>
          <p:cNvPr id="8" name="Google Shape;365;g935eff1aeb_3_77"/>
          <p:cNvPicPr preferRelativeResize="0">
            <a:picLocks noGrp="1"/>
          </p:cNvPicPr>
          <p:nvPr>
            <p:ph idx="1"/>
          </p:nvPr>
        </p:nvPicPr>
        <p:blipFill>
          <a:blip r:embed="rId3">
            <a:alphaModFix/>
          </a:blip>
          <a:stretch>
            <a:fillRect/>
          </a:stretch>
        </p:blipFill>
        <p:spPr>
          <a:xfrm>
            <a:off x="1295402" y="2581214"/>
            <a:ext cx="4466082" cy="3317875"/>
          </a:xfrm>
          <a:prstGeom prst="rect">
            <a:avLst/>
          </a:prstGeom>
          <a:noFill/>
          <a:ln>
            <a:noFill/>
          </a:ln>
        </p:spPr>
      </p:pic>
      <p:sp>
        <p:nvSpPr>
          <p:cNvPr id="4" name="TextBox 3"/>
          <p:cNvSpPr txBox="1"/>
          <p:nvPr/>
        </p:nvSpPr>
        <p:spPr>
          <a:xfrm>
            <a:off x="6210795" y="2581214"/>
            <a:ext cx="477388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About 30-40M Americans at risk of eviction</a:t>
            </a:r>
          </a:p>
          <a:p>
            <a:pPr marL="285750" indent="-285750">
              <a:buFont typeface="Arial" panose="020B0604020202020204" pitchFamily="34" charset="0"/>
              <a:buChar char="•"/>
            </a:pPr>
            <a:r>
              <a:rPr lang="en-US" dirty="0" smtClean="0"/>
              <a:t>Who will get hurt? Everyone.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4"/>
              </a:rPr>
              <a:t>https</a:t>
            </a:r>
            <a:r>
              <a:rPr lang="en-US" dirty="0">
                <a:hlinkClick r:id="rId4"/>
              </a:rPr>
              <a:t>://www.washingtonpost.com/business/why-a-historic-eviction-wave-is-bearing-down-on-the-us/2020/08/26/123a9ffa-e759-11ea-bf44-0d31c85838a5_story.html</a:t>
            </a:r>
            <a:endParaRPr lang="en-US" dirty="0"/>
          </a:p>
        </p:txBody>
      </p:sp>
    </p:spTree>
    <p:extLst>
      <p:ext uri="{BB962C8B-B14F-4D97-AF65-F5344CB8AC3E}">
        <p14:creationId xmlns:p14="http://schemas.microsoft.com/office/powerpoint/2010/main" val="211116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8CCA80-7F0D-4C17-A17F-837EC9FE46A2}"/>
              </a:ext>
            </a:extLst>
          </p:cNvPr>
          <p:cNvSpPr>
            <a:spLocks noGrp="1"/>
          </p:cNvSpPr>
          <p:nvPr>
            <p:ph type="title"/>
          </p:nvPr>
        </p:nvSpPr>
        <p:spPr>
          <a:xfrm>
            <a:off x="1295402" y="1508760"/>
            <a:ext cx="2918458" cy="3840480"/>
          </a:xfrm>
        </p:spPr>
        <p:txBody>
          <a:bodyPr>
            <a:normAutofit/>
          </a:bodyPr>
          <a:lstStyle/>
          <a:p>
            <a:r>
              <a:rPr lang="en-US">
                <a:solidFill>
                  <a:schemeClr val="tx1"/>
                </a:solidFill>
              </a:rPr>
              <a:t>What Is Affordable Housing?</a:t>
            </a: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4907279" y="1508760"/>
            <a:ext cx="6075040" cy="3840480"/>
          </a:xfrm>
        </p:spPr>
        <p:txBody>
          <a:bodyPr anchor="ctr">
            <a:normAutofit/>
          </a:bodyPr>
          <a:lstStyle/>
          <a:p>
            <a:pPr marL="0" indent="0">
              <a:buNone/>
            </a:pPr>
            <a:r>
              <a:rPr lang="en-US" sz="2800" dirty="0">
                <a:solidFill>
                  <a:schemeClr val="tx1"/>
                </a:solidFill>
              </a:rPr>
              <a:t>A home that costs only 30% of monthly Adjusted Gross Income, including utilities </a:t>
            </a:r>
          </a:p>
          <a:p>
            <a:pPr marL="0" indent="0">
              <a:buNone/>
            </a:pPr>
            <a:r>
              <a:rPr lang="en-US" sz="2000" dirty="0">
                <a:solidFill>
                  <a:schemeClr val="tx1"/>
                </a:solidFill>
              </a:rPr>
              <a:t>Source: HUD, </a:t>
            </a:r>
            <a:r>
              <a:rPr lang="en-US" sz="2000" dirty="0">
                <a:solidFill>
                  <a:schemeClr val="tx1"/>
                </a:solidFill>
                <a:hlinkClick r:id="rId2"/>
              </a:rPr>
              <a:t>https://www.huduser.gov/portal/glossary/glossary_a.html</a:t>
            </a:r>
            <a:endParaRPr lang="en-US" sz="2000" dirty="0">
              <a:solidFill>
                <a:schemeClr val="tx1"/>
              </a:solidFill>
            </a:endParaRPr>
          </a:p>
        </p:txBody>
      </p:sp>
    </p:spTree>
    <p:extLst>
      <p:ext uri="{BB962C8B-B14F-4D97-AF65-F5344CB8AC3E}">
        <p14:creationId xmlns:p14="http://schemas.microsoft.com/office/powerpoint/2010/main" val="936324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6" name="Google Shape;576;g8e22007063_0_0"/>
          <p:cNvSpPr txBox="1">
            <a:spLocks noGrp="1"/>
          </p:cNvSpPr>
          <p:nvPr>
            <p:ph type="body" idx="1"/>
          </p:nvPr>
        </p:nvSpPr>
        <p:spPr>
          <a:xfrm>
            <a:off x="555613" y="2204235"/>
            <a:ext cx="11080800" cy="4443390"/>
          </a:xfrm>
          <a:prstGeom prst="rect">
            <a:avLst/>
          </a:prstGeom>
          <a:noFill/>
          <a:ln>
            <a:noFill/>
          </a:ln>
        </p:spPr>
        <p:txBody>
          <a:bodyPr spcFirstLastPara="1" vert="horz" wrap="square" lIns="91425" tIns="45700" rIns="91425" bIns="0" rtlCol="0" anchor="t" anchorCtr="0">
            <a:noAutofit/>
          </a:bodyPr>
          <a:lstStyle/>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endParaRPr sz="3000" dirty="0">
              <a:solidFill>
                <a:schemeClr val="dk1"/>
              </a:solidFill>
            </a:endParaRPr>
          </a:p>
          <a:p>
            <a:pPr marL="0" indent="0" algn="ctr">
              <a:spcBef>
                <a:spcPts val="1000"/>
              </a:spcBef>
              <a:spcAft>
                <a:spcPts val="0"/>
              </a:spcAft>
              <a:buSzPts val="1800"/>
              <a:buNone/>
            </a:pPr>
            <a:r>
              <a:rPr lang="en-US" sz="3000" dirty="0">
                <a:solidFill>
                  <a:schemeClr val="dk1"/>
                </a:solidFill>
              </a:rPr>
              <a:t>July											August</a:t>
            </a:r>
            <a:endParaRPr sz="3000" dirty="0">
              <a:solidFill>
                <a:schemeClr val="dk1"/>
              </a:solidFill>
            </a:endParaRPr>
          </a:p>
          <a:p>
            <a:pPr marL="457200" indent="0">
              <a:spcBef>
                <a:spcPts val="1000"/>
              </a:spcBef>
              <a:spcAft>
                <a:spcPts val="0"/>
              </a:spcAft>
              <a:buSzPts val="1800"/>
              <a:buNone/>
            </a:pPr>
            <a:endParaRPr sz="3000" dirty="0">
              <a:solidFill>
                <a:schemeClr val="dk1"/>
              </a:solidFill>
            </a:endParaRPr>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p:txBody>
      </p:sp>
      <p:pic>
        <p:nvPicPr>
          <p:cNvPr id="578" name="Google Shape;578;g8e22007063_0_0"/>
          <p:cNvPicPr preferRelativeResize="0"/>
          <p:nvPr/>
        </p:nvPicPr>
        <p:blipFill rotWithShape="1">
          <a:blip r:embed="rId3">
            <a:alphaModFix/>
          </a:blip>
          <a:srcRect t="16157"/>
          <a:stretch/>
        </p:blipFill>
        <p:spPr>
          <a:xfrm>
            <a:off x="1460665" y="2553195"/>
            <a:ext cx="4643252" cy="3112833"/>
          </a:xfrm>
          <a:prstGeom prst="rect">
            <a:avLst/>
          </a:prstGeom>
          <a:noFill/>
          <a:ln>
            <a:noFill/>
          </a:ln>
        </p:spPr>
      </p:pic>
      <p:pic>
        <p:nvPicPr>
          <p:cNvPr id="579" name="Google Shape;579;g8e22007063_0_0"/>
          <p:cNvPicPr preferRelativeResize="0"/>
          <p:nvPr/>
        </p:nvPicPr>
        <p:blipFill rotWithShape="1">
          <a:blip r:embed="rId4">
            <a:alphaModFix/>
          </a:blip>
          <a:srcRect/>
          <a:stretch/>
        </p:blipFill>
        <p:spPr>
          <a:xfrm>
            <a:off x="6711664" y="2463224"/>
            <a:ext cx="3750497" cy="3181193"/>
          </a:xfrm>
          <a:prstGeom prst="rect">
            <a:avLst/>
          </a:prstGeom>
          <a:noFill/>
          <a:ln>
            <a:noFill/>
          </a:ln>
        </p:spPr>
      </p:pic>
      <p:sp>
        <p:nvSpPr>
          <p:cNvPr id="7" name="Title 1"/>
          <p:cNvSpPr>
            <a:spLocks noGrp="1"/>
          </p:cNvSpPr>
          <p:nvPr>
            <p:ph type="title"/>
          </p:nvPr>
        </p:nvSpPr>
        <p:spPr>
          <a:xfrm>
            <a:off x="1295402" y="982132"/>
            <a:ext cx="9601196" cy="1303867"/>
          </a:xfrm>
        </p:spPr>
        <p:txBody>
          <a:bodyPr>
            <a:normAutofit fontScale="90000"/>
          </a:bodyPr>
          <a:lstStyle/>
          <a:p>
            <a:r>
              <a:rPr lang="en-US" dirty="0" smtClean="0"/>
              <a:t>Nearly half of KY renters at risk of eviction</a:t>
            </a:r>
            <a:endParaRPr lang="en-US" dirty="0"/>
          </a:p>
        </p:txBody>
      </p:sp>
    </p:spTree>
    <p:extLst>
      <p:ext uri="{BB962C8B-B14F-4D97-AF65-F5344CB8AC3E}">
        <p14:creationId xmlns:p14="http://schemas.microsoft.com/office/powerpoint/2010/main" val="38228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7" name="Title 1"/>
          <p:cNvSpPr>
            <a:spLocks noGrp="1"/>
          </p:cNvSpPr>
          <p:nvPr>
            <p:ph type="title"/>
          </p:nvPr>
        </p:nvSpPr>
        <p:spPr>
          <a:xfrm>
            <a:off x="1295402" y="982132"/>
            <a:ext cx="9601196" cy="1303867"/>
          </a:xfrm>
        </p:spPr>
        <p:txBody>
          <a:bodyPr>
            <a:normAutofit fontScale="90000"/>
          </a:bodyPr>
          <a:lstStyle/>
          <a:p>
            <a:r>
              <a:rPr lang="en-US" dirty="0" smtClean="0"/>
              <a:t>Nearly half of KY renters at risk of eviction</a:t>
            </a:r>
            <a:endParaRPr lang="en-US" dirty="0"/>
          </a:p>
        </p:txBody>
      </p:sp>
      <p:pic>
        <p:nvPicPr>
          <p:cNvPr id="8" name="Content Placeholder 7"/>
          <p:cNvPicPr>
            <a:picLocks noGrp="1"/>
          </p:cNvPicPr>
          <p:nvPr>
            <p:ph idx="1"/>
          </p:nvPr>
        </p:nvPicPr>
        <p:blipFill rotWithShape="1">
          <a:blip r:embed="rId3"/>
          <a:srcRect l="5345" t="4871" r="61859" b="42978"/>
          <a:stretch/>
        </p:blipFill>
        <p:spPr bwMode="auto">
          <a:xfrm>
            <a:off x="1295402" y="2541320"/>
            <a:ext cx="5497284" cy="350322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552706" y="2683823"/>
            <a:ext cx="3343892" cy="1477328"/>
          </a:xfrm>
          <a:prstGeom prst="rect">
            <a:avLst/>
          </a:prstGeom>
          <a:noFill/>
        </p:spPr>
        <p:txBody>
          <a:bodyPr wrap="square" rtlCol="0">
            <a:spAutoFit/>
          </a:bodyPr>
          <a:lstStyle/>
          <a:p>
            <a:r>
              <a:rPr lang="en-US" dirty="0" smtClean="0"/>
              <a:t>Of all 211 calls in Louisville Metro:</a:t>
            </a:r>
          </a:p>
          <a:p>
            <a:r>
              <a:rPr lang="en-US" dirty="0" smtClean="0"/>
              <a:t>Largest share (35%) is for housing and shelter</a:t>
            </a:r>
          </a:p>
          <a:p>
            <a:r>
              <a:rPr lang="en-US" dirty="0" smtClean="0"/>
              <a:t>Of housing and shelter calls: 64% is for rent assistance</a:t>
            </a:r>
            <a:endParaRPr lang="en-US" dirty="0"/>
          </a:p>
        </p:txBody>
      </p:sp>
    </p:spTree>
    <p:extLst>
      <p:ext uri="{BB962C8B-B14F-4D97-AF65-F5344CB8AC3E}">
        <p14:creationId xmlns:p14="http://schemas.microsoft.com/office/powerpoint/2010/main" val="300884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g82bdc17b3d_1_14"/>
          <p:cNvSpPr txBox="1">
            <a:spLocks noGrp="1"/>
          </p:cNvSpPr>
          <p:nvPr>
            <p:ph type="body" idx="1"/>
          </p:nvPr>
        </p:nvSpPr>
        <p:spPr>
          <a:xfrm>
            <a:off x="935813" y="1218225"/>
            <a:ext cx="10700700" cy="4695687"/>
          </a:xfrm>
          <a:prstGeom prst="rect">
            <a:avLst/>
          </a:prstGeom>
          <a:noFill/>
          <a:ln>
            <a:noFill/>
          </a:ln>
        </p:spPr>
        <p:txBody>
          <a:bodyPr spcFirstLastPara="1" vert="horz" wrap="square" lIns="91425" tIns="45700" rIns="91425" bIns="0" rtlCol="0" anchor="t" anchorCtr="0">
            <a:noAutofit/>
          </a:bodyPr>
          <a:lstStyle/>
          <a:p>
            <a:pPr marL="0" indent="0" algn="ctr">
              <a:spcBef>
                <a:spcPts val="1000"/>
              </a:spcBef>
              <a:spcAft>
                <a:spcPts val="0"/>
              </a:spcAft>
              <a:buSzPts val="1800"/>
              <a:buNone/>
            </a:pPr>
            <a:r>
              <a:rPr lang="en-US" sz="4000" dirty="0">
                <a:solidFill>
                  <a:srgbClr val="000000"/>
                </a:solidFill>
              </a:rPr>
              <a:t>Federal Assistance Overview</a:t>
            </a:r>
            <a:endParaRPr sz="4000" dirty="0">
              <a:solidFill>
                <a:srgbClr val="000000"/>
              </a:solidFill>
            </a:endParaRPr>
          </a:p>
          <a:p>
            <a:pPr marL="0" indent="0">
              <a:spcBef>
                <a:spcPts val="1000"/>
              </a:spcBef>
              <a:spcAft>
                <a:spcPts val="0"/>
              </a:spcAft>
              <a:buSzPts val="1800"/>
              <a:buNone/>
            </a:pPr>
            <a:endParaRPr sz="1800" dirty="0">
              <a:solidFill>
                <a:srgbClr val="000000"/>
              </a:solidFill>
            </a:endParaRPr>
          </a:p>
          <a:p>
            <a:pPr marL="0" indent="0">
              <a:spcBef>
                <a:spcPts val="1000"/>
              </a:spcBef>
              <a:spcAft>
                <a:spcPts val="0"/>
              </a:spcAft>
              <a:buSzPts val="1800"/>
              <a:buNone/>
            </a:pPr>
            <a:endParaRPr lang="en-US" b="1" dirty="0" smtClean="0">
              <a:solidFill>
                <a:srgbClr val="000000"/>
              </a:solidFill>
            </a:endParaRPr>
          </a:p>
          <a:p>
            <a:pPr marL="0" indent="0">
              <a:spcBef>
                <a:spcPts val="1000"/>
              </a:spcBef>
              <a:spcAft>
                <a:spcPts val="0"/>
              </a:spcAft>
              <a:buSzPts val="1800"/>
              <a:buNone/>
            </a:pPr>
            <a:r>
              <a:rPr lang="en-US" b="1" dirty="0" smtClean="0">
                <a:solidFill>
                  <a:srgbClr val="000000"/>
                </a:solidFill>
              </a:rPr>
              <a:t>Statewide</a:t>
            </a:r>
            <a:r>
              <a:rPr lang="en-US" b="1" dirty="0">
                <a:solidFill>
                  <a:srgbClr val="000000"/>
                </a:solidFill>
              </a:rPr>
              <a:t>*</a:t>
            </a:r>
            <a:endParaRPr b="1" dirty="0">
              <a:solidFill>
                <a:srgbClr val="000000"/>
              </a:solidFill>
            </a:endParaRPr>
          </a:p>
          <a:p>
            <a:pPr marL="457200" indent="-342900">
              <a:spcBef>
                <a:spcPts val="1000"/>
              </a:spcBef>
              <a:spcAft>
                <a:spcPts val="0"/>
              </a:spcAft>
              <a:buClr>
                <a:srgbClr val="000000"/>
              </a:buClr>
              <a:buSzPts val="1800"/>
            </a:pPr>
            <a:r>
              <a:rPr lang="en-US" sz="1800" dirty="0">
                <a:solidFill>
                  <a:srgbClr val="000000"/>
                </a:solidFill>
              </a:rPr>
              <a:t>Eviction Prevention: $15M in CARES Act state funding, designated by Gov. </a:t>
            </a:r>
            <a:r>
              <a:rPr lang="en-US" sz="1800" dirty="0" err="1">
                <a:solidFill>
                  <a:srgbClr val="000000"/>
                </a:solidFill>
              </a:rPr>
              <a:t>Beshear</a:t>
            </a:r>
            <a:endParaRPr sz="1800" dirty="0">
              <a:solidFill>
                <a:srgbClr val="000000"/>
              </a:solidFill>
            </a:endParaRPr>
          </a:p>
          <a:p>
            <a:pPr marL="457200" indent="-342900">
              <a:spcBef>
                <a:spcPts val="0"/>
              </a:spcBef>
              <a:spcAft>
                <a:spcPts val="0"/>
              </a:spcAft>
              <a:buClr>
                <a:srgbClr val="000000"/>
              </a:buClr>
              <a:buSzPts val="1800"/>
            </a:pPr>
            <a:r>
              <a:rPr lang="en-US" sz="1800" dirty="0">
                <a:solidFill>
                  <a:srgbClr val="000000"/>
                </a:solidFill>
              </a:rPr>
              <a:t>Application portal to open on 9/9</a:t>
            </a:r>
            <a:endParaRPr sz="1800" dirty="0">
              <a:solidFill>
                <a:srgbClr val="000000"/>
              </a:solidFill>
            </a:endParaRPr>
          </a:p>
          <a:p>
            <a:pPr marL="0" indent="0">
              <a:spcBef>
                <a:spcPts val="1000"/>
              </a:spcBef>
              <a:spcAft>
                <a:spcPts val="0"/>
              </a:spcAft>
              <a:buSzPts val="1800"/>
              <a:buNone/>
            </a:pPr>
            <a:endParaRPr sz="1800" dirty="0">
              <a:solidFill>
                <a:srgbClr val="000000"/>
              </a:solidFill>
            </a:endParaRPr>
          </a:p>
          <a:p>
            <a:pPr marL="0" indent="0">
              <a:spcBef>
                <a:spcPts val="1000"/>
              </a:spcBef>
              <a:spcAft>
                <a:spcPts val="0"/>
              </a:spcAft>
              <a:buSzPts val="1800"/>
              <a:buNone/>
            </a:pPr>
            <a:r>
              <a:rPr lang="en-US" b="1" dirty="0">
                <a:solidFill>
                  <a:srgbClr val="000000"/>
                </a:solidFill>
              </a:rPr>
              <a:t>Lexington</a:t>
            </a:r>
            <a:endParaRPr b="1" dirty="0">
              <a:solidFill>
                <a:srgbClr val="000000"/>
              </a:solidFill>
            </a:endParaRPr>
          </a:p>
          <a:p>
            <a:pPr marL="457200" indent="-342900">
              <a:spcBef>
                <a:spcPts val="1000"/>
              </a:spcBef>
              <a:spcAft>
                <a:spcPts val="0"/>
              </a:spcAft>
              <a:buClr>
                <a:srgbClr val="000000"/>
              </a:buClr>
              <a:buSzPts val="1800"/>
            </a:pPr>
            <a:r>
              <a:rPr lang="en-US" sz="1800" dirty="0">
                <a:solidFill>
                  <a:srgbClr val="000000"/>
                </a:solidFill>
              </a:rPr>
              <a:t>Housing Relief: &lt;$1.5M in Emergency Solutions Grant and Community Development Block Grant funds</a:t>
            </a:r>
            <a:endParaRPr sz="1800" dirty="0">
              <a:solidFill>
                <a:srgbClr val="000000"/>
              </a:solidFill>
            </a:endParaRPr>
          </a:p>
          <a:p>
            <a:pPr marL="457200" indent="-342900">
              <a:spcBef>
                <a:spcPts val="0"/>
              </a:spcBef>
              <a:spcAft>
                <a:spcPts val="0"/>
              </a:spcAft>
              <a:buSzPts val="1800"/>
            </a:pPr>
            <a:r>
              <a:rPr lang="en-US" sz="1800" dirty="0">
                <a:solidFill>
                  <a:srgbClr val="000000"/>
                </a:solidFill>
              </a:rPr>
              <a:t>Visit: </a:t>
            </a:r>
            <a:r>
              <a:rPr lang="en-US" sz="1800" u="sng" dirty="0">
                <a:solidFill>
                  <a:schemeClr val="hlink"/>
                </a:solidFill>
                <a:hlinkClick r:id="rId3"/>
              </a:rPr>
              <a:t>https://covid19renterhelp.org/</a:t>
            </a:r>
            <a:endParaRPr sz="2500" dirty="0">
              <a:solidFill>
                <a:srgbClr val="000000"/>
              </a:solidFill>
            </a:endParaRPr>
          </a:p>
          <a:p>
            <a:pPr marL="457200" indent="0">
              <a:spcBef>
                <a:spcPts val="1000"/>
              </a:spcBef>
              <a:spcAft>
                <a:spcPts val="0"/>
              </a:spcAft>
              <a:buSzPts val="1800"/>
              <a:buNone/>
            </a:pPr>
            <a:endParaRPr sz="1800" dirty="0"/>
          </a:p>
          <a:p>
            <a:pPr marL="457200" indent="0">
              <a:spcBef>
                <a:spcPts val="1000"/>
              </a:spcBef>
              <a:spcAft>
                <a:spcPts val="0"/>
              </a:spcAft>
              <a:buSzPts val="1800"/>
              <a:buNone/>
            </a:pPr>
            <a:endParaRPr sz="18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p:txBody>
      </p:sp>
    </p:spTree>
    <p:extLst>
      <p:ext uri="{BB962C8B-B14F-4D97-AF65-F5344CB8AC3E}">
        <p14:creationId xmlns:p14="http://schemas.microsoft.com/office/powerpoint/2010/main" val="399313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g82bdc17b3d_1_14"/>
          <p:cNvSpPr txBox="1">
            <a:spLocks noGrp="1"/>
          </p:cNvSpPr>
          <p:nvPr>
            <p:ph type="body" idx="1"/>
          </p:nvPr>
        </p:nvSpPr>
        <p:spPr>
          <a:xfrm>
            <a:off x="935813" y="1218225"/>
            <a:ext cx="10700700" cy="4695687"/>
          </a:xfrm>
          <a:prstGeom prst="rect">
            <a:avLst/>
          </a:prstGeom>
          <a:noFill/>
          <a:ln>
            <a:noFill/>
          </a:ln>
        </p:spPr>
        <p:txBody>
          <a:bodyPr spcFirstLastPara="1" vert="horz" wrap="square" lIns="91425" tIns="45700" rIns="91425" bIns="0" rtlCol="0" anchor="t" anchorCtr="0">
            <a:noAutofit/>
          </a:bodyPr>
          <a:lstStyle/>
          <a:p>
            <a:pPr marL="0" indent="0" algn="ctr">
              <a:spcBef>
                <a:spcPts val="1000"/>
              </a:spcBef>
              <a:spcAft>
                <a:spcPts val="0"/>
              </a:spcAft>
              <a:buSzPts val="1800"/>
              <a:buNone/>
            </a:pPr>
            <a:r>
              <a:rPr lang="en-US" sz="4000" dirty="0">
                <a:solidFill>
                  <a:srgbClr val="000000"/>
                </a:solidFill>
              </a:rPr>
              <a:t>Federal Assistance Overview</a:t>
            </a:r>
            <a:endParaRPr sz="4000" dirty="0">
              <a:solidFill>
                <a:srgbClr val="000000"/>
              </a:solidFill>
            </a:endParaRPr>
          </a:p>
          <a:p>
            <a:pPr marL="0" indent="0">
              <a:spcBef>
                <a:spcPts val="1000"/>
              </a:spcBef>
              <a:spcAft>
                <a:spcPts val="0"/>
              </a:spcAft>
              <a:buSzPts val="1800"/>
              <a:buNone/>
            </a:pPr>
            <a:endParaRPr sz="1800" dirty="0">
              <a:solidFill>
                <a:srgbClr val="000000"/>
              </a:solidFill>
            </a:endParaRPr>
          </a:p>
          <a:p>
            <a:pPr marL="0" lvl="0" indent="0">
              <a:spcBef>
                <a:spcPts val="1000"/>
              </a:spcBef>
              <a:spcAft>
                <a:spcPts val="0"/>
              </a:spcAft>
              <a:buSzPts val="1800"/>
              <a:buNone/>
            </a:pPr>
            <a:r>
              <a:rPr lang="en-US" b="1" dirty="0" smtClean="0">
                <a:solidFill>
                  <a:srgbClr val="000000"/>
                </a:solidFill>
              </a:rPr>
              <a:t>Louisville</a:t>
            </a:r>
            <a:endParaRPr lang="en-US" b="1" dirty="0">
              <a:solidFill>
                <a:srgbClr val="000000"/>
              </a:solidFill>
            </a:endParaRPr>
          </a:p>
          <a:p>
            <a:pPr marL="457200" lvl="0" indent="-342900">
              <a:spcBef>
                <a:spcPts val="1000"/>
              </a:spcBef>
              <a:spcAft>
                <a:spcPts val="0"/>
              </a:spcAft>
              <a:buClr>
                <a:srgbClr val="000000"/>
              </a:buClr>
              <a:buSzPts val="1800"/>
            </a:pPr>
            <a:r>
              <a:rPr lang="en-US" dirty="0">
                <a:solidFill>
                  <a:srgbClr val="000000"/>
                </a:solidFill>
              </a:rPr>
              <a:t>$21M in rental assistance was designated in </a:t>
            </a:r>
            <a:r>
              <a:rPr lang="en-US" dirty="0" smtClean="0">
                <a:solidFill>
                  <a:srgbClr val="000000"/>
                </a:solidFill>
              </a:rPr>
              <a:t>July</a:t>
            </a:r>
          </a:p>
          <a:p>
            <a:pPr marL="457200" lvl="0" indent="-342900">
              <a:spcBef>
                <a:spcPts val="1000"/>
              </a:spcBef>
              <a:spcAft>
                <a:spcPts val="0"/>
              </a:spcAft>
              <a:buClr>
                <a:srgbClr val="000000"/>
              </a:buClr>
              <a:buSzPts val="1800"/>
            </a:pPr>
            <a:r>
              <a:rPr lang="en-US" dirty="0" smtClean="0">
                <a:solidFill>
                  <a:srgbClr val="000000"/>
                </a:solidFill>
              </a:rPr>
              <a:t>Application </a:t>
            </a:r>
            <a:r>
              <a:rPr lang="en-US" dirty="0">
                <a:solidFill>
                  <a:srgbClr val="000000"/>
                </a:solidFill>
              </a:rPr>
              <a:t>portal: </a:t>
            </a:r>
            <a:r>
              <a:rPr lang="en-US" u="sng" dirty="0">
                <a:solidFill>
                  <a:schemeClr val="hlink"/>
                </a:solidFill>
                <a:hlinkClick r:id="rId3"/>
              </a:rPr>
              <a:t>https://www.stopmyeviction.org/</a:t>
            </a:r>
            <a:endParaRPr lang="en-US" sz="3600" dirty="0">
              <a:solidFill>
                <a:srgbClr val="000000"/>
              </a:solidFill>
            </a:endParaRPr>
          </a:p>
          <a:p>
            <a:pPr marL="0" lvl="0" indent="0">
              <a:spcBef>
                <a:spcPts val="1000"/>
              </a:spcBef>
              <a:spcAft>
                <a:spcPts val="0"/>
              </a:spcAft>
              <a:buSzPts val="1800"/>
              <a:buNone/>
            </a:pPr>
            <a:r>
              <a:rPr lang="en-US" b="1" dirty="0" smtClean="0">
                <a:solidFill>
                  <a:srgbClr val="000000"/>
                </a:solidFill>
              </a:rPr>
              <a:t>The </a:t>
            </a:r>
            <a:r>
              <a:rPr lang="en-US" b="1" dirty="0">
                <a:solidFill>
                  <a:srgbClr val="000000"/>
                </a:solidFill>
              </a:rPr>
              <a:t>other 118 counties</a:t>
            </a:r>
          </a:p>
          <a:p>
            <a:pPr marL="457200" lvl="0" indent="-342900">
              <a:spcBef>
                <a:spcPts val="1000"/>
              </a:spcBef>
              <a:spcAft>
                <a:spcPts val="0"/>
              </a:spcAft>
              <a:buClr>
                <a:srgbClr val="000000"/>
              </a:buClr>
              <a:buSzPts val="1800"/>
            </a:pPr>
            <a:r>
              <a:rPr lang="en-US" dirty="0">
                <a:solidFill>
                  <a:srgbClr val="000000"/>
                </a:solidFill>
              </a:rPr>
              <a:t>Rapid Re-Housing for literally homeless: </a:t>
            </a:r>
            <a:r>
              <a:rPr lang="en-US" dirty="0" smtClean="0">
                <a:solidFill>
                  <a:srgbClr val="000000"/>
                </a:solidFill>
              </a:rPr>
              <a:t>a very rough estimate of $10M </a:t>
            </a:r>
            <a:r>
              <a:rPr lang="en-US" dirty="0">
                <a:solidFill>
                  <a:srgbClr val="000000"/>
                </a:solidFill>
              </a:rPr>
              <a:t>CARES Act Emergency Solution Grant to be </a:t>
            </a:r>
            <a:r>
              <a:rPr lang="en-US" dirty="0" smtClean="0">
                <a:solidFill>
                  <a:srgbClr val="000000"/>
                </a:solidFill>
              </a:rPr>
              <a:t>allocated regionally</a:t>
            </a:r>
            <a:endParaRPr lang="en-US" dirty="0">
              <a:solidFill>
                <a:srgbClr val="000000"/>
              </a:solidFill>
            </a:endParaRPr>
          </a:p>
          <a:p>
            <a:pPr marL="457200" lvl="0" indent="-342900">
              <a:spcBef>
                <a:spcPts val="0"/>
              </a:spcBef>
              <a:spcAft>
                <a:spcPts val="0"/>
              </a:spcAft>
              <a:buSzPts val="1800"/>
            </a:pPr>
            <a:r>
              <a:rPr lang="en-US" dirty="0">
                <a:solidFill>
                  <a:srgbClr val="000000"/>
                </a:solidFill>
              </a:rPr>
              <a:t>Operations funding for shelters now open: </a:t>
            </a:r>
            <a:r>
              <a:rPr lang="en-US" u="sng" dirty="0">
                <a:solidFill>
                  <a:schemeClr val="hlink"/>
                </a:solidFill>
                <a:hlinkClick r:id="rId4"/>
              </a:rPr>
              <a:t>http://www.kyhousing.org/Specialized-Housing/Pages/Emergency-Solutions-Grant.aspx</a:t>
            </a:r>
            <a:endParaRPr lang="en-US" sz="3600" dirty="0">
              <a:solidFill>
                <a:srgbClr val="000000"/>
              </a:solidFill>
            </a:endParaRPr>
          </a:p>
          <a:p>
            <a:pPr marL="457200" indent="0">
              <a:spcBef>
                <a:spcPts val="1000"/>
              </a:spcBef>
              <a:spcAft>
                <a:spcPts val="0"/>
              </a:spcAft>
              <a:buSzPts val="1800"/>
              <a:buNone/>
            </a:pPr>
            <a:endParaRPr sz="1800" dirty="0"/>
          </a:p>
          <a:p>
            <a:pPr marL="457200" indent="0">
              <a:spcBef>
                <a:spcPts val="1000"/>
              </a:spcBef>
              <a:spcAft>
                <a:spcPts val="0"/>
              </a:spcAft>
              <a:buSzPts val="1800"/>
              <a:buNone/>
            </a:pPr>
            <a:endParaRPr sz="18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p:txBody>
      </p:sp>
    </p:spTree>
    <p:extLst>
      <p:ext uri="{BB962C8B-B14F-4D97-AF65-F5344CB8AC3E}">
        <p14:creationId xmlns:p14="http://schemas.microsoft.com/office/powerpoint/2010/main" val="1885344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g82bdc17b3d_1_14"/>
          <p:cNvSpPr txBox="1">
            <a:spLocks noGrp="1"/>
          </p:cNvSpPr>
          <p:nvPr>
            <p:ph type="body" idx="1"/>
          </p:nvPr>
        </p:nvSpPr>
        <p:spPr>
          <a:xfrm>
            <a:off x="935813" y="1218225"/>
            <a:ext cx="10700700" cy="4695687"/>
          </a:xfrm>
          <a:prstGeom prst="rect">
            <a:avLst/>
          </a:prstGeom>
          <a:noFill/>
          <a:ln>
            <a:noFill/>
          </a:ln>
        </p:spPr>
        <p:txBody>
          <a:bodyPr spcFirstLastPara="1" vert="horz" wrap="square" lIns="91425" tIns="45700" rIns="91425" bIns="0" rtlCol="0" anchor="t" anchorCtr="0">
            <a:noAutofit/>
          </a:bodyPr>
          <a:lstStyle/>
          <a:p>
            <a:pPr marL="0" indent="0" algn="ctr">
              <a:spcBef>
                <a:spcPts val="1000"/>
              </a:spcBef>
              <a:spcAft>
                <a:spcPts val="0"/>
              </a:spcAft>
              <a:buSzPts val="1800"/>
              <a:buNone/>
            </a:pPr>
            <a:r>
              <a:rPr lang="en-US" sz="4000" dirty="0" smtClean="0">
                <a:solidFill>
                  <a:srgbClr val="000000"/>
                </a:solidFill>
              </a:rPr>
              <a:t>Legal Resources</a:t>
            </a:r>
            <a:endParaRPr sz="4000" dirty="0">
              <a:solidFill>
                <a:srgbClr val="000000"/>
              </a:solidFill>
            </a:endParaRPr>
          </a:p>
          <a:p>
            <a:pPr marL="0" indent="0">
              <a:spcBef>
                <a:spcPts val="1000"/>
              </a:spcBef>
              <a:spcAft>
                <a:spcPts val="0"/>
              </a:spcAft>
              <a:buSzPts val="1800"/>
              <a:buNone/>
            </a:pPr>
            <a:endParaRPr sz="1800" dirty="0">
              <a:solidFill>
                <a:srgbClr val="000000"/>
              </a:solidFill>
            </a:endParaRPr>
          </a:p>
          <a:p>
            <a:pPr marL="457200" indent="0">
              <a:spcBef>
                <a:spcPts val="1000"/>
              </a:spcBef>
              <a:spcAft>
                <a:spcPts val="0"/>
              </a:spcAft>
              <a:buSzPts val="1800"/>
              <a:buNone/>
            </a:pPr>
            <a:endParaRPr sz="1800" dirty="0"/>
          </a:p>
          <a:p>
            <a:pPr marL="0" indent="0">
              <a:buNone/>
            </a:pPr>
            <a:r>
              <a:rPr lang="en-US" b="1" dirty="0"/>
              <a:t>Are you —</a:t>
            </a:r>
            <a:endParaRPr lang="en-US" dirty="0"/>
          </a:p>
          <a:p>
            <a:pPr marL="0" indent="0">
              <a:buNone/>
            </a:pPr>
            <a:r>
              <a:rPr lang="en-US" sz="2000" b="1" dirty="0"/>
              <a:t>• a Kentuckian who rents your home?</a:t>
            </a:r>
            <a:endParaRPr lang="en-US" sz="2000" dirty="0"/>
          </a:p>
          <a:p>
            <a:pPr marL="0" indent="0">
              <a:buNone/>
            </a:pPr>
            <a:r>
              <a:rPr lang="en-US" sz="2000" b="1" dirty="0"/>
              <a:t>• an attorney helping Kentuckians facing eviction?</a:t>
            </a:r>
            <a:endParaRPr lang="en-US" sz="2000" dirty="0"/>
          </a:p>
          <a:p>
            <a:pPr marL="0" indent="0">
              <a:buNone/>
            </a:pPr>
            <a:r>
              <a:rPr lang="en-US" sz="2000" b="1" dirty="0"/>
              <a:t>• anyone who wants Kentucky renters to have more rights? </a:t>
            </a:r>
            <a:endParaRPr lang="en-US" sz="2000" dirty="0"/>
          </a:p>
          <a:p>
            <a:pPr marL="0" indent="0">
              <a:buNone/>
            </a:pPr>
            <a:r>
              <a:rPr lang="en-US" b="1" dirty="0"/>
              <a:t>This tool is for you: </a:t>
            </a:r>
            <a:r>
              <a:rPr lang="en-US" u="sng" dirty="0">
                <a:hlinkClick r:id="rId3"/>
              </a:rPr>
              <a:t>kyrenterhelp.org</a:t>
            </a:r>
            <a:endParaRPr lang="en-US" dirty="0"/>
          </a:p>
          <a:p>
            <a:pPr marL="457200" indent="0">
              <a:spcBef>
                <a:spcPts val="1000"/>
              </a:spcBef>
              <a:spcAft>
                <a:spcPts val="0"/>
              </a:spcAft>
              <a:buSzPts val="1800"/>
              <a:buNone/>
            </a:pPr>
            <a:endParaRPr sz="18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a:p>
            <a:pPr marL="457200" indent="0">
              <a:spcBef>
                <a:spcPts val="1000"/>
              </a:spcBef>
              <a:spcAft>
                <a:spcPts val="0"/>
              </a:spcAft>
              <a:buSzPts val="1800"/>
              <a:buNone/>
            </a:pPr>
            <a:endParaRPr sz="3000" dirty="0"/>
          </a:p>
        </p:txBody>
      </p:sp>
      <p:pic>
        <p:nvPicPr>
          <p:cNvPr id="1026" name="Picture 2" descr="https://ci5.googleusercontent.com/proxy/lkLN4Y1vcPP-xCRjD9F26WfWFkoWoNtgcDL_wDQrIRfWgLcBEqreryzRLfwor4dEllOLTodPAYVWUddIhK42I9aNdXJcvM3913c1BORk9Eb4ke-_WW6aw7SnQxR0REpYbvAyElwbb21uMJNj3R_wjbT8x859sA=s0-d-e1-ft#https://mcusercontent.com/122a2d6ee954a6b7f10ad2500/images/e9f38332-aa16-4bed-9758-7083ddfb9b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158" y="2477510"/>
            <a:ext cx="3573276" cy="35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8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C224-79D6-43B9-899E-75E33B84F171}"/>
              </a:ext>
            </a:extLst>
          </p:cNvPr>
          <p:cNvSpPr>
            <a:spLocks noGrp="1"/>
          </p:cNvSpPr>
          <p:nvPr>
            <p:ph type="title"/>
          </p:nvPr>
        </p:nvSpPr>
        <p:spPr>
          <a:xfrm>
            <a:off x="1295402" y="982132"/>
            <a:ext cx="9601196" cy="1303867"/>
          </a:xfrm>
        </p:spPr>
        <p:txBody>
          <a:bodyPr/>
          <a:lstStyle/>
          <a:p>
            <a:r>
              <a:rPr lang="en-US"/>
              <a:t>Contact Information</a:t>
            </a:r>
            <a:endParaRPr lang="en-US" dirty="0"/>
          </a:p>
        </p:txBody>
      </p:sp>
      <p:sp>
        <p:nvSpPr>
          <p:cNvPr id="3" name="Content Placeholder 2">
            <a:extLst>
              <a:ext uri="{FF2B5EF4-FFF2-40B4-BE49-F238E27FC236}">
                <a16:creationId xmlns:a16="http://schemas.microsoft.com/office/drawing/2014/main" id="{6BD31DC2-BB5A-4652-B3BD-ABF505AAEDBC}"/>
              </a:ext>
            </a:extLst>
          </p:cNvPr>
          <p:cNvSpPr>
            <a:spLocks noGrp="1"/>
          </p:cNvSpPr>
          <p:nvPr>
            <p:ph sz="half" idx="1"/>
          </p:nvPr>
        </p:nvSpPr>
        <p:spPr>
          <a:xfrm>
            <a:off x="1298448" y="2560320"/>
            <a:ext cx="9598150" cy="3310128"/>
          </a:xfrm>
        </p:spPr>
        <p:txBody>
          <a:bodyPr>
            <a:normAutofit/>
          </a:bodyPr>
          <a:lstStyle/>
          <a:p>
            <a:pPr marL="0" indent="0">
              <a:buNone/>
            </a:pPr>
            <a:r>
              <a:rPr lang="en-US" dirty="0"/>
              <a:t>Adrienne Bush, Executive Director</a:t>
            </a:r>
          </a:p>
          <a:p>
            <a:pPr marL="0" indent="0">
              <a:buNone/>
            </a:pPr>
            <a:r>
              <a:rPr lang="en-US" dirty="0"/>
              <a:t>Homeless and Housing Coalition of Kentucky</a:t>
            </a:r>
          </a:p>
          <a:p>
            <a:pPr marL="0" indent="0">
              <a:buNone/>
            </a:pPr>
            <a:r>
              <a:rPr lang="en-US" dirty="0"/>
              <a:t>502-223-1834, ext. 101</a:t>
            </a:r>
          </a:p>
          <a:p>
            <a:pPr marL="0" indent="0">
              <a:buNone/>
            </a:pPr>
            <a:r>
              <a:rPr lang="en-US" dirty="0"/>
              <a:t>306 W. Main St., Frankfort, KY 40601</a:t>
            </a:r>
          </a:p>
          <a:p>
            <a:pPr marL="0" indent="0">
              <a:buNone/>
            </a:pPr>
            <a:r>
              <a:rPr lang="en-US" dirty="0">
                <a:hlinkClick r:id="rId2"/>
              </a:rPr>
              <a:t>www.hhck.org</a:t>
            </a:r>
            <a:r>
              <a:rPr lang="en-US" dirty="0"/>
              <a:t> </a:t>
            </a:r>
          </a:p>
          <a:p>
            <a:pPr marL="0" indent="0">
              <a:buNone/>
            </a:pPr>
            <a:r>
              <a:rPr lang="en-US" dirty="0"/>
              <a:t>FB/Twitter: @</a:t>
            </a:r>
            <a:r>
              <a:rPr lang="en-US" dirty="0" err="1"/>
              <a:t>HHCKy</a:t>
            </a:r>
            <a:endParaRPr lang="en-US" dirty="0"/>
          </a:p>
        </p:txBody>
      </p:sp>
    </p:spTree>
    <p:extLst>
      <p:ext uri="{BB962C8B-B14F-4D97-AF65-F5344CB8AC3E}">
        <p14:creationId xmlns:p14="http://schemas.microsoft.com/office/powerpoint/2010/main" val="37738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92FC-E457-4772-896A-7234FC12668A}"/>
              </a:ext>
            </a:extLst>
          </p:cNvPr>
          <p:cNvSpPr>
            <a:spLocks noGrp="1"/>
          </p:cNvSpPr>
          <p:nvPr>
            <p:ph type="title"/>
          </p:nvPr>
        </p:nvSpPr>
        <p:spPr/>
        <p:txBody>
          <a:bodyPr>
            <a:normAutofit fontScale="90000"/>
          </a:bodyPr>
          <a:lstStyle/>
          <a:p>
            <a:r>
              <a:rPr lang="en-US" dirty="0"/>
              <a:t>Affordable Housing: A Nationwide Problem</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“The federal government never developed a national plan to coordinate the construction of affordable housing where it was needed or required any city to construct it, and it never successfully challenged the notion that housing was a commodity, not a right.” </a:t>
            </a:r>
          </a:p>
          <a:p>
            <a:pPr marL="0" indent="0">
              <a:buNone/>
            </a:pPr>
            <a:r>
              <a:rPr lang="en-US" dirty="0"/>
              <a:t>– Bryce Covert, The Nation</a:t>
            </a:r>
          </a:p>
          <a:p>
            <a:pPr marL="0" indent="0">
              <a:buNone/>
            </a:pPr>
            <a:r>
              <a:rPr lang="en-US" sz="1900" dirty="0"/>
              <a:t>Source: </a:t>
            </a:r>
            <a:r>
              <a:rPr lang="en-US" sz="1900" dirty="0">
                <a:hlinkClick r:id="rId2"/>
              </a:rPr>
              <a:t>https://www.thenation.com/article/give-us-shelter/</a:t>
            </a:r>
            <a:endParaRPr lang="en-US" sz="1900" dirty="0"/>
          </a:p>
        </p:txBody>
      </p:sp>
      <p:sp>
        <p:nvSpPr>
          <p:cNvPr id="4" name="Content Placeholder 3">
            <a:extLst>
              <a:ext uri="{FF2B5EF4-FFF2-40B4-BE49-F238E27FC236}">
                <a16:creationId xmlns:a16="http://schemas.microsoft.com/office/drawing/2014/main" id="{5C7C8A20-0187-4FDE-AFF1-15B9CAC90D20}"/>
              </a:ext>
            </a:extLst>
          </p:cNvPr>
          <p:cNvSpPr>
            <a:spLocks noGrp="1"/>
          </p:cNvSpPr>
          <p:nvPr>
            <p:ph sz="half" idx="2"/>
          </p:nvPr>
        </p:nvSpPr>
        <p:spPr/>
        <p:txBody>
          <a:bodyPr>
            <a:normAutofit fontScale="92500" lnSpcReduction="20000"/>
          </a:bodyPr>
          <a:lstStyle/>
          <a:p>
            <a:pPr marL="0" indent="0">
              <a:buNone/>
            </a:pPr>
            <a:r>
              <a:rPr lang="en-US" dirty="0"/>
              <a:t>“Home prices are rising in </a:t>
            </a:r>
            <a:r>
              <a:rPr lang="en-US" dirty="0">
                <a:hlinkClick r:id="rId3"/>
              </a:rPr>
              <a:t>almost the same pattern they displayed leading into the 2008 crash</a:t>
            </a:r>
            <a:r>
              <a:rPr lang="en-US" dirty="0"/>
              <a:t>, and the goal of federal policy remains to get as much mortgage debt into the system as possible. It is a recipe for disaster.” </a:t>
            </a:r>
          </a:p>
          <a:p>
            <a:pPr marL="0" indent="0">
              <a:buNone/>
            </a:pPr>
            <a:r>
              <a:rPr lang="en-US" dirty="0"/>
              <a:t>– Norbert Michel, Heritage Foundation</a:t>
            </a:r>
          </a:p>
          <a:p>
            <a:pPr marL="0" indent="0">
              <a:buNone/>
            </a:pPr>
            <a:r>
              <a:rPr lang="en-US" sz="1900" dirty="0"/>
              <a:t>Source: </a:t>
            </a:r>
            <a:r>
              <a:rPr lang="en-US" sz="1900" dirty="0">
                <a:hlinkClick r:id="rId4"/>
              </a:rPr>
              <a:t>https://www.heritage.org/housing/commentary/housing-finance-reform-has-never-really-been-about-affordable-housing</a:t>
            </a:r>
            <a:endParaRPr lang="en-US" sz="1900" dirty="0"/>
          </a:p>
        </p:txBody>
      </p:sp>
    </p:spTree>
    <p:extLst>
      <p:ext uri="{BB962C8B-B14F-4D97-AF65-F5344CB8AC3E}">
        <p14:creationId xmlns:p14="http://schemas.microsoft.com/office/powerpoint/2010/main" val="256317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9FF9-4C74-49C3-936C-202B7892C960}"/>
              </a:ext>
            </a:extLst>
          </p:cNvPr>
          <p:cNvSpPr>
            <a:spLocks noGrp="1"/>
          </p:cNvSpPr>
          <p:nvPr>
            <p:ph type="title"/>
          </p:nvPr>
        </p:nvSpPr>
        <p:spPr>
          <a:xfrm>
            <a:off x="1295402" y="982132"/>
            <a:ext cx="9601196" cy="1303867"/>
          </a:xfrm>
        </p:spPr>
        <p:txBody>
          <a:bodyPr>
            <a:normAutofit fontScale="90000"/>
          </a:bodyPr>
          <a:lstStyle/>
          <a:p>
            <a:r>
              <a:rPr lang="en-US" sz="4100" dirty="0">
                <a:solidFill>
                  <a:srgbClr val="262626"/>
                </a:solidFill>
              </a:rPr>
              <a:t>Affordable Housing: A Nationwide </a:t>
            </a:r>
            <a:r>
              <a:rPr lang="en-US" sz="4100" dirty="0" smtClean="0">
                <a:solidFill>
                  <a:srgbClr val="262626"/>
                </a:solidFill>
              </a:rPr>
              <a:t>Perspective</a:t>
            </a:r>
            <a:endParaRPr lang="en-US" sz="4100" dirty="0">
              <a:solidFill>
                <a:srgbClr val="262626"/>
              </a:solidFill>
            </a:endParaRPr>
          </a:p>
        </p:txBody>
      </p:sp>
      <p:graphicFrame>
        <p:nvGraphicFramePr>
          <p:cNvPr id="5" name="Content Placeholder 2">
            <a:extLst>
              <a:ext uri="{FF2B5EF4-FFF2-40B4-BE49-F238E27FC236}">
                <a16:creationId xmlns:a16="http://schemas.microsoft.com/office/drawing/2014/main" id="{00E3B0E6-109C-4AB0-80C9-BEF333478656}"/>
              </a:ext>
            </a:extLst>
          </p:cNvPr>
          <p:cNvGraphicFramePr>
            <a:graphicFrameLocks noGrp="1"/>
          </p:cNvGraphicFramePr>
          <p:nvPr>
            <p:ph idx="1"/>
            <p:extLst>
              <p:ext uri="{D42A27DB-BD31-4B8C-83A1-F6EECF244321}">
                <p14:modId xmlns:p14="http://schemas.microsoft.com/office/powerpoint/2010/main" val="290025369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05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602F8C-E1EC-4202-83F7-93670CAFAE2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6CEE6C4-4BDB-4B3D-B652-90139508916E}"/>
              </a:ext>
            </a:extLst>
          </p:cNvPr>
          <p:cNvSpPr>
            <a:spLocks noGrp="1"/>
          </p:cNvSpPr>
          <p:nvPr>
            <p:ph type="title"/>
          </p:nvPr>
        </p:nvSpPr>
        <p:spPr>
          <a:xfrm>
            <a:off x="7535825" y="982132"/>
            <a:ext cx="3360772" cy="1303867"/>
          </a:xfrm>
        </p:spPr>
        <p:txBody>
          <a:bodyPr>
            <a:normAutofit/>
          </a:bodyPr>
          <a:lstStyle/>
          <a:p>
            <a:pPr>
              <a:lnSpc>
                <a:spcPct val="90000"/>
              </a:lnSpc>
            </a:pPr>
            <a:r>
              <a:rPr lang="en-US" sz="3700"/>
              <a:t>Who is More Cost-Burdened?</a:t>
            </a:r>
          </a:p>
        </p:txBody>
      </p:sp>
      <p:sp>
        <p:nvSpPr>
          <p:cNvPr id="14" name="Rectangle 13">
            <a:extLst>
              <a:ext uri="{FF2B5EF4-FFF2-40B4-BE49-F238E27FC236}">
                <a16:creationId xmlns:a16="http://schemas.microsoft.com/office/drawing/2014/main" id="{B4E31948-EA92-4179-8BB5-5451F6E3D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share of severe cost burden by income and housing tenure">
            <a:extLst>
              <a:ext uri="{FF2B5EF4-FFF2-40B4-BE49-F238E27FC236}">
                <a16:creationId xmlns:a16="http://schemas.microsoft.com/office/drawing/2014/main" id="{33CCD215-02BF-4864-9C3D-054A91CA17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2"/>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C483CC4B-D7FE-41C7-8BDC-1FF487C9CC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38B52FA0-918D-489B-8112-4D693805442D}"/>
              </a:ext>
            </a:extLst>
          </p:cNvPr>
          <p:cNvSpPr>
            <a:spLocks noGrp="1"/>
          </p:cNvSpPr>
          <p:nvPr>
            <p:ph idx="1"/>
          </p:nvPr>
        </p:nvSpPr>
        <p:spPr>
          <a:xfrm>
            <a:off x="7535824" y="2556932"/>
            <a:ext cx="3360771" cy="3318936"/>
          </a:xfrm>
        </p:spPr>
        <p:txBody>
          <a:bodyPr>
            <a:normAutofit fontScale="47500" lnSpcReduction="20000"/>
          </a:bodyPr>
          <a:lstStyle/>
          <a:p>
            <a:pPr marL="0" indent="0">
              <a:buNone/>
            </a:pPr>
            <a:r>
              <a:rPr lang="en-US" sz="2500" dirty="0"/>
              <a:t>When controlling for income, a similar proportion of low-income homeowners and renters are severely cost burdened. Extremely low–income and very low–income homeowners are just as vulnerable to severe housing cost burdens as renters at the same income level.</a:t>
            </a:r>
          </a:p>
          <a:p>
            <a:pPr marL="0" indent="0">
              <a:buNone/>
            </a:pPr>
            <a:r>
              <a:rPr lang="en-US" sz="2500" dirty="0"/>
              <a:t>In the extremely low–AMI group, 66 percent of homeowners and 70 percent of renters are severely cost burdened. And in the very low–AMI group, 30 percent of homeowners and 34 percent of renters are severely cost burdened. Although renters may face greater instability than homeowners, housing presents both groups with difficulties in meeting </a:t>
            </a:r>
            <a:r>
              <a:rPr lang="en-US" sz="2500" dirty="0" err="1"/>
              <a:t>nonhousing</a:t>
            </a:r>
            <a:r>
              <a:rPr lang="en-US" sz="2500" dirty="0"/>
              <a:t> needs. </a:t>
            </a:r>
          </a:p>
          <a:p>
            <a:pPr marL="0" indent="0">
              <a:buNone/>
            </a:pPr>
            <a:r>
              <a:rPr lang="en-US" sz="2500" dirty="0"/>
              <a:t>- Laurie Goodman and Bhargavi Ganesh, Urban Institute</a:t>
            </a:r>
          </a:p>
          <a:p>
            <a:pPr marL="0" indent="0">
              <a:buNone/>
            </a:pPr>
            <a:r>
              <a:rPr lang="en-US" sz="2500" dirty="0"/>
              <a:t>Source: </a:t>
            </a:r>
            <a:r>
              <a:rPr lang="en-US" sz="2500" dirty="0">
                <a:hlinkClick r:id="rId5"/>
              </a:rPr>
              <a:t>https://www.urban.org/urban-wire/low-income-homeowners-are-burdened-housing-costs-renters</a:t>
            </a:r>
            <a:endParaRPr lang="en-US" sz="2500" dirty="0"/>
          </a:p>
          <a:p>
            <a:endParaRPr lang="en-US" dirty="0"/>
          </a:p>
        </p:txBody>
      </p:sp>
    </p:spTree>
    <p:extLst>
      <p:ext uri="{BB962C8B-B14F-4D97-AF65-F5344CB8AC3E}">
        <p14:creationId xmlns:p14="http://schemas.microsoft.com/office/powerpoint/2010/main" val="231608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52D7949F-F7AD-4D72-9C9D-4FF1086C85B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D6A3403-29FB-4700-A57F-B0424321E494}"/>
              </a:ext>
            </a:extLst>
          </p:cNvPr>
          <p:cNvSpPr>
            <a:spLocks noGrp="1"/>
          </p:cNvSpPr>
          <p:nvPr>
            <p:ph type="title"/>
          </p:nvPr>
        </p:nvSpPr>
        <p:spPr>
          <a:xfrm>
            <a:off x="6094412" y="982132"/>
            <a:ext cx="4802185" cy="1303867"/>
          </a:xfrm>
        </p:spPr>
        <p:txBody>
          <a:bodyPr>
            <a:normAutofit/>
          </a:bodyPr>
          <a:lstStyle/>
          <a:p>
            <a:pPr>
              <a:lnSpc>
                <a:spcPct val="90000"/>
              </a:lnSpc>
            </a:pPr>
            <a:r>
              <a:rPr lang="en-US" sz="4100" dirty="0"/>
              <a:t>Extremely Low Income Renters</a:t>
            </a:r>
          </a:p>
        </p:txBody>
      </p:sp>
      <p:sp>
        <p:nvSpPr>
          <p:cNvPr id="76" name="Rectangle 75">
            <a:extLst>
              <a:ext uri="{FF2B5EF4-FFF2-40B4-BE49-F238E27FC236}">
                <a16:creationId xmlns:a16="http://schemas.microsoft.com/office/drawing/2014/main" id="{EABBD5AE-06A5-42CD-88F2-7CCF8719E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https://reports.nlihc.org/sites/default/files/gap/gap-19_figure_07.jpg">
            <a:extLst>
              <a:ext uri="{FF2B5EF4-FFF2-40B4-BE49-F238E27FC236}">
                <a16:creationId xmlns:a16="http://schemas.microsoft.com/office/drawing/2014/main" id="{A0B10DF4-B4E6-4B37-ACC9-B51A40038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316" b="-4"/>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C3E43B92-4F7A-45DF-BBDC-84EBC37E858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055" name="Content Placeholder 2054">
            <a:extLst>
              <a:ext uri="{FF2B5EF4-FFF2-40B4-BE49-F238E27FC236}">
                <a16:creationId xmlns:a16="http://schemas.microsoft.com/office/drawing/2014/main" id="{C4C0A3F1-02D8-4797-BACA-D0A8C1195889}"/>
              </a:ext>
            </a:extLst>
          </p:cNvPr>
          <p:cNvSpPr>
            <a:spLocks noGrp="1"/>
          </p:cNvSpPr>
          <p:nvPr>
            <p:ph idx="1"/>
          </p:nvPr>
        </p:nvSpPr>
        <p:spPr>
          <a:xfrm>
            <a:off x="6094412" y="2556932"/>
            <a:ext cx="4802184" cy="3318936"/>
          </a:xfrm>
        </p:spPr>
        <p:txBody>
          <a:bodyPr>
            <a:normAutofit/>
          </a:bodyPr>
          <a:lstStyle/>
          <a:p>
            <a:pPr marL="0" indent="0">
              <a:buNone/>
            </a:pPr>
            <a:r>
              <a:rPr lang="en-US" dirty="0"/>
              <a:t>Put another way: </a:t>
            </a:r>
          </a:p>
          <a:p>
            <a:r>
              <a:rPr lang="en-US" dirty="0"/>
              <a:t>In KY, renters need to earn $14.40/hour FT to afford a 2 BR</a:t>
            </a:r>
          </a:p>
          <a:p>
            <a:r>
              <a:rPr lang="en-US" dirty="0"/>
              <a:t>If they are working at minimum wage, they would need to work 63 hours per week</a:t>
            </a:r>
          </a:p>
          <a:p>
            <a:pPr marL="0" indent="0">
              <a:buNone/>
            </a:pPr>
            <a:endParaRPr lang="en-US" dirty="0"/>
          </a:p>
        </p:txBody>
      </p:sp>
    </p:spTree>
    <p:extLst>
      <p:ext uri="{BB962C8B-B14F-4D97-AF65-F5344CB8AC3E}">
        <p14:creationId xmlns:p14="http://schemas.microsoft.com/office/powerpoint/2010/main" val="313380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B880-14C1-444A-A7BF-901B7EDE570C}"/>
              </a:ext>
            </a:extLst>
          </p:cNvPr>
          <p:cNvSpPr>
            <a:spLocks noGrp="1"/>
          </p:cNvSpPr>
          <p:nvPr>
            <p:ph type="title"/>
          </p:nvPr>
        </p:nvSpPr>
        <p:spPr/>
        <p:txBody>
          <a:bodyPr>
            <a:normAutofit/>
          </a:bodyPr>
          <a:lstStyle/>
          <a:p>
            <a:pPr>
              <a:lnSpc>
                <a:spcPct val="90000"/>
              </a:lnSpc>
            </a:pPr>
            <a:r>
              <a:rPr lang="en-US" sz="4000" dirty="0"/>
              <a:t>Is the Affordable Housing Crisis </a:t>
            </a:r>
            <a:br>
              <a:rPr lang="en-US" sz="4000" dirty="0"/>
            </a:br>
            <a:r>
              <a:rPr lang="en-US" sz="4000" dirty="0"/>
              <a:t>Urban or Rural?</a:t>
            </a:r>
          </a:p>
        </p:txBody>
      </p:sp>
      <p:pic>
        <p:nvPicPr>
          <p:cNvPr id="4100" name="Picture 4" descr="Image result for most expensive cities to live in usa">
            <a:extLst>
              <a:ext uri="{FF2B5EF4-FFF2-40B4-BE49-F238E27FC236}">
                <a16:creationId xmlns:a16="http://schemas.microsoft.com/office/drawing/2014/main" id="{FBD0496B-6570-4F8E-BC97-ACACA77F78D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452935" y="2560638"/>
            <a:ext cx="4409329" cy="33099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174DF24D-2595-4CF6-88C7-71EF0E29D38F}"/>
              </a:ext>
            </a:extLst>
          </p:cNvPr>
          <p:cNvSpPr>
            <a:spLocks noGrp="1"/>
          </p:cNvSpPr>
          <p:nvPr>
            <p:ph sz="half" idx="2"/>
          </p:nvPr>
        </p:nvSpPr>
        <p:spPr/>
        <p:txBody>
          <a:bodyPr/>
          <a:lstStyle/>
          <a:p>
            <a:endParaRPr lang="en-US"/>
          </a:p>
        </p:txBody>
      </p:sp>
      <p:pic>
        <p:nvPicPr>
          <p:cNvPr id="4101" name="Picture 2" descr="https://cdn.vox-cdn.com/thumbor/4jUGPe-4L6p-cvXnl2dQWcjle7I=/0x0:989x699/1200x0/filters:focal(0x0:989x699):no_upscale()/cdn.vox-cdn.com/uploads/chorus_asset/file/16003276/Dashboard_1__1_.png">
            <a:extLst>
              <a:ext uri="{FF2B5EF4-FFF2-40B4-BE49-F238E27FC236}">
                <a16:creationId xmlns:a16="http://schemas.microsoft.com/office/drawing/2014/main" id="{773D1BA3-95D5-4521-AE37-E034DA885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13" b="-2"/>
          <a:stretch/>
        </p:blipFill>
        <p:spPr bwMode="auto">
          <a:xfrm>
            <a:off x="6181344" y="2560320"/>
            <a:ext cx="4557721" cy="333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2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81FFD2-68B6-47A9-B988-E482E61B29E2}"/>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Homelessness</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CA0D34-A1AE-437B-8EBF-C79467F93124}"/>
              </a:ext>
            </a:extLst>
          </p:cNvPr>
          <p:cNvSpPr>
            <a:spLocks noGrp="1"/>
          </p:cNvSpPr>
          <p:nvPr>
            <p:ph idx="1"/>
          </p:nvPr>
        </p:nvSpPr>
        <p:spPr>
          <a:xfrm>
            <a:off x="5140934" y="469900"/>
            <a:ext cx="5953630" cy="5405968"/>
          </a:xfrm>
        </p:spPr>
        <p:txBody>
          <a:bodyPr anchor="ctr">
            <a:normAutofit/>
          </a:bodyPr>
          <a:lstStyle/>
          <a:p>
            <a:pPr>
              <a:lnSpc>
                <a:spcPct val="90000"/>
              </a:lnSpc>
            </a:pPr>
            <a:r>
              <a:rPr lang="en-US" sz="2200" dirty="0">
                <a:solidFill>
                  <a:srgbClr val="212121"/>
                </a:solidFill>
              </a:rPr>
              <a:t>“On a single night in 2018, roughly 553,000 people were experiencing homelessness in the United States. About two-thirds (65%) were staying in sheltered locations—emergency shelters or transitional housing programs—and about one-third (35%) were in unsheltered locations such as on the street, in abandoned buildings, or in other places not suitable for human habitation.”</a:t>
            </a:r>
          </a:p>
          <a:p>
            <a:pPr marL="0" indent="0">
              <a:lnSpc>
                <a:spcPct val="90000"/>
              </a:lnSpc>
              <a:buNone/>
            </a:pPr>
            <a:r>
              <a:rPr lang="en-US" sz="1400" dirty="0">
                <a:solidFill>
                  <a:srgbClr val="212121"/>
                </a:solidFill>
              </a:rPr>
              <a:t>Source: HUD, Annual Homeless Assessment Report, 2018 (</a:t>
            </a:r>
            <a:r>
              <a:rPr lang="en-US" sz="1400" dirty="0">
                <a:solidFill>
                  <a:srgbClr val="212121"/>
                </a:solidFill>
                <a:hlinkClick r:id="rId3"/>
              </a:rPr>
              <a:t>https://files.hudexchange.info/resources/documents/2018-AHAR-Part-1.pdf</a:t>
            </a:r>
            <a:r>
              <a:rPr lang="en-US" sz="1400" dirty="0" smtClean="0">
                <a:solidFill>
                  <a:srgbClr val="212121"/>
                </a:solidFill>
              </a:rPr>
              <a:t>)</a:t>
            </a:r>
            <a:endParaRPr lang="en-US" sz="1400" dirty="0">
              <a:solidFill>
                <a:srgbClr val="212121"/>
              </a:solidFill>
            </a:endParaRPr>
          </a:p>
        </p:txBody>
      </p:sp>
    </p:spTree>
    <p:extLst>
      <p:ext uri="{BB962C8B-B14F-4D97-AF65-F5344CB8AC3E}">
        <p14:creationId xmlns:p14="http://schemas.microsoft.com/office/powerpoint/2010/main" val="1409927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2212</Words>
  <Application>Microsoft Office PowerPoint</Application>
  <PresentationFormat>Widescreen</PresentationFormat>
  <Paragraphs>262</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Garamond</vt:lpstr>
      <vt:lpstr>Times New Roman</vt:lpstr>
      <vt:lpstr>Wingdings</vt:lpstr>
      <vt:lpstr>Organic</vt:lpstr>
      <vt:lpstr>An Overview of Housing and Homelessness</vt:lpstr>
      <vt:lpstr>Who Am I?</vt:lpstr>
      <vt:lpstr>What Is Affordable Housing?</vt:lpstr>
      <vt:lpstr>Affordable Housing: A Nationwide Problem</vt:lpstr>
      <vt:lpstr>Affordable Housing: A Nationwide Perspective</vt:lpstr>
      <vt:lpstr>Who is More Cost-Burdened?</vt:lpstr>
      <vt:lpstr>Extremely Low Income Renters</vt:lpstr>
      <vt:lpstr>Is the Affordable Housing Crisis  Urban or Rural?</vt:lpstr>
      <vt:lpstr>Homelessness</vt:lpstr>
      <vt:lpstr>How Did We Get Here?</vt:lpstr>
      <vt:lpstr>And then….</vt:lpstr>
      <vt:lpstr>Housing Tax Expenditures</vt:lpstr>
      <vt:lpstr>Affordable Housing Tax Expenditures</vt:lpstr>
      <vt:lpstr>Selected Existing Major Federal Programs  (source: https://nlihc.org/sites/default/files/NLIHC_HUD-USDA_Budget-Chart.pdf)</vt:lpstr>
      <vt:lpstr>Existing Major Federal Programs (cont’d)</vt:lpstr>
      <vt:lpstr>Current Challenges</vt:lpstr>
      <vt:lpstr>The Need for Affordable Housing in Kentucky</vt:lpstr>
      <vt:lpstr>Selected Demographics for Kentucky</vt:lpstr>
      <vt:lpstr>Environmental Factors</vt:lpstr>
      <vt:lpstr>Environmental Factors</vt:lpstr>
      <vt:lpstr>Environmental Factors</vt:lpstr>
      <vt:lpstr>Rental Need in Kentucky Source: https://nlihc.org/housing-needs-by-state/kentucky </vt:lpstr>
      <vt:lpstr>Homelessness in Kentucky</vt:lpstr>
      <vt:lpstr>A Word about the Point in Time Count</vt:lpstr>
      <vt:lpstr>Coordinated Entry/Common Assessment</vt:lpstr>
      <vt:lpstr>In the 118 counties excluding  Fayette and Jefferson…</vt:lpstr>
      <vt:lpstr>Overall Housing Need in Kentucky</vt:lpstr>
      <vt:lpstr>Housing in the Time of Corona</vt:lpstr>
      <vt:lpstr>Housing in the Time of Corona</vt:lpstr>
      <vt:lpstr>Nearly half of KY renters at risk of eviction</vt:lpstr>
      <vt:lpstr>Nearly half of KY renters at risk of eviction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Clay Center for Statesmanship College Student Congress</dc:title>
  <dc:creator>Bush, Adrienne S.</dc:creator>
  <cp:lastModifiedBy>Adrienne Bush</cp:lastModifiedBy>
  <cp:revision>26</cp:revision>
  <dcterms:created xsi:type="dcterms:W3CDTF">2019-05-15T11:46:26Z</dcterms:created>
  <dcterms:modified xsi:type="dcterms:W3CDTF">2020-09-01T13:12:01Z</dcterms:modified>
</cp:coreProperties>
</file>