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8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919F5C-1B6A-475F-9E2F-F9250C0292AF}" type="datetimeFigureOut">
              <a:rPr lang="en-US" smtClean="0"/>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BCFB5-2827-4A15-B35F-49C3903116C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919F5C-1B6A-475F-9E2F-F9250C0292AF}" type="datetimeFigureOut">
              <a:rPr lang="en-US" smtClean="0"/>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BCFB5-2827-4A15-B35F-49C3903116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919F5C-1B6A-475F-9E2F-F9250C0292AF}" type="datetimeFigureOut">
              <a:rPr lang="en-US" smtClean="0"/>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BCFB5-2827-4A15-B35F-49C3903116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919F5C-1B6A-475F-9E2F-F9250C0292AF}" type="datetimeFigureOut">
              <a:rPr lang="en-US" smtClean="0"/>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BCFB5-2827-4A15-B35F-49C3903116C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919F5C-1B6A-475F-9E2F-F9250C0292AF}" type="datetimeFigureOut">
              <a:rPr lang="en-US" smtClean="0"/>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BCFB5-2827-4A15-B35F-49C3903116C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919F5C-1B6A-475F-9E2F-F9250C0292AF}" type="datetimeFigureOut">
              <a:rPr lang="en-US" smtClean="0"/>
              <a:t>8/9/2019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BCFB5-2827-4A15-B35F-49C3903116C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919F5C-1B6A-475F-9E2F-F9250C0292AF}" type="datetimeFigureOut">
              <a:rPr lang="en-US" smtClean="0"/>
              <a:t>8/9/2019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9BCFB5-2827-4A15-B35F-49C3903116C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919F5C-1B6A-475F-9E2F-F9250C0292AF}" type="datetimeFigureOut">
              <a:rPr lang="en-US" smtClean="0"/>
              <a:t>8/9/2019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9BCFB5-2827-4A15-B35F-49C3903116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19F5C-1B6A-475F-9E2F-F9250C0292AF}" type="datetimeFigureOut">
              <a:rPr lang="en-US" smtClean="0"/>
              <a:t>8/9/2019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9BCFB5-2827-4A15-B35F-49C3903116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919F5C-1B6A-475F-9E2F-F9250C0292AF}" type="datetimeFigureOut">
              <a:rPr lang="en-US" smtClean="0"/>
              <a:t>8/9/2019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BCFB5-2827-4A15-B35F-49C3903116C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919F5C-1B6A-475F-9E2F-F9250C0292AF}" type="datetimeFigureOut">
              <a:rPr lang="en-US" smtClean="0"/>
              <a:t>8/9/2019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BCFB5-2827-4A15-B35F-49C3903116C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0919F5C-1B6A-475F-9E2F-F9250C0292AF}" type="datetimeFigureOut">
              <a:rPr lang="en-US" smtClean="0"/>
              <a:t>8/9/2019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A9BCFB5-2827-4A15-B35F-49C3903116C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Impact stories</a:t>
            </a:r>
            <a:endParaRPr lang="en-US" dirty="0"/>
          </a:p>
        </p:txBody>
      </p:sp>
      <p:sp>
        <p:nvSpPr>
          <p:cNvPr id="3" name="Subtitle 2"/>
          <p:cNvSpPr>
            <a:spLocks noGrp="1"/>
          </p:cNvSpPr>
          <p:nvPr>
            <p:ph type="subTitle" idx="1"/>
          </p:nvPr>
        </p:nvSpPr>
        <p:spPr/>
        <p:txBody>
          <a:bodyPr/>
          <a:lstStyle/>
          <a:p>
            <a:r>
              <a:rPr lang="en-US" dirty="0" smtClean="0"/>
              <a:t>VISTA Annual Training</a:t>
            </a:r>
            <a:endParaRPr lang="en-US" dirty="0"/>
          </a:p>
        </p:txBody>
      </p:sp>
    </p:spTree>
    <p:extLst>
      <p:ext uri="{BB962C8B-B14F-4D97-AF65-F5344CB8AC3E}">
        <p14:creationId xmlns:p14="http://schemas.microsoft.com/office/powerpoint/2010/main" val="1516766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Writing</a:t>
            </a:r>
            <a:endParaRPr lang="en-US" dirty="0"/>
          </a:p>
        </p:txBody>
      </p:sp>
      <p:sp>
        <p:nvSpPr>
          <p:cNvPr id="3" name="Content Placeholder 2"/>
          <p:cNvSpPr>
            <a:spLocks noGrp="1"/>
          </p:cNvSpPr>
          <p:nvPr>
            <p:ph idx="1"/>
          </p:nvPr>
        </p:nvSpPr>
        <p:spPr/>
        <p:txBody>
          <a:bodyPr/>
          <a:lstStyle/>
          <a:p>
            <a:r>
              <a:rPr lang="en-US" dirty="0" smtClean="0"/>
              <a:t>Set the stage – provide a quick overview of what issue is being addressed, the community where it’s happening, and the person doing the service.</a:t>
            </a:r>
          </a:p>
          <a:p>
            <a:r>
              <a:rPr lang="en-US" dirty="0" smtClean="0"/>
              <a:t>Use action words</a:t>
            </a:r>
          </a:p>
          <a:p>
            <a:r>
              <a:rPr lang="en-US" dirty="0" smtClean="0"/>
              <a:t>Talk about activities and results</a:t>
            </a:r>
          </a:p>
          <a:p>
            <a:r>
              <a:rPr lang="en-US" dirty="0" smtClean="0"/>
              <a:t>Avoid acronyms or phrases that may not be easily understood by others</a:t>
            </a:r>
          </a:p>
          <a:p>
            <a:r>
              <a:rPr lang="en-US" dirty="0" smtClean="0"/>
              <a:t>Be straight to the point!</a:t>
            </a:r>
            <a:endParaRPr lang="en-US" dirty="0"/>
          </a:p>
        </p:txBody>
      </p:sp>
    </p:spTree>
    <p:extLst>
      <p:ext uri="{BB962C8B-B14F-4D97-AF65-F5344CB8AC3E}">
        <p14:creationId xmlns:p14="http://schemas.microsoft.com/office/powerpoint/2010/main" val="630950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Impact Stories Important?</a:t>
            </a:r>
            <a:endParaRPr lang="en-US" dirty="0"/>
          </a:p>
        </p:txBody>
      </p:sp>
      <p:sp>
        <p:nvSpPr>
          <p:cNvPr id="3" name="Content Placeholder 2"/>
          <p:cNvSpPr>
            <a:spLocks noGrp="1"/>
          </p:cNvSpPr>
          <p:nvPr>
            <p:ph idx="1"/>
          </p:nvPr>
        </p:nvSpPr>
        <p:spPr/>
        <p:txBody>
          <a:bodyPr/>
          <a:lstStyle/>
          <a:p>
            <a:r>
              <a:rPr lang="en-US" dirty="0" smtClean="0"/>
              <a:t>Tell your project’s story!</a:t>
            </a:r>
          </a:p>
          <a:p>
            <a:r>
              <a:rPr lang="en-US" dirty="0" smtClean="0"/>
              <a:t>Highlight your project’s impact</a:t>
            </a:r>
          </a:p>
          <a:p>
            <a:r>
              <a:rPr lang="en-US" dirty="0" smtClean="0"/>
              <a:t>Build new support</a:t>
            </a:r>
          </a:p>
          <a:p>
            <a:r>
              <a:rPr lang="en-US" dirty="0" smtClean="0"/>
              <a:t>Establish new partnerships</a:t>
            </a:r>
          </a:p>
          <a:p>
            <a:r>
              <a:rPr lang="en-US" dirty="0" smtClean="0"/>
              <a:t>Engage community leaders</a:t>
            </a:r>
          </a:p>
          <a:p>
            <a:r>
              <a:rPr lang="en-US" dirty="0" smtClean="0"/>
              <a:t>Recruit</a:t>
            </a:r>
          </a:p>
          <a:p>
            <a:r>
              <a:rPr lang="en-US" dirty="0" smtClean="0"/>
              <a:t>New members/volunteers</a:t>
            </a:r>
          </a:p>
          <a:p>
            <a:r>
              <a:rPr lang="en-US" dirty="0" smtClean="0"/>
              <a:t>Help us talk about VISTA and your great work!</a:t>
            </a:r>
            <a:endParaRPr lang="en-US" dirty="0"/>
          </a:p>
        </p:txBody>
      </p:sp>
    </p:spTree>
    <p:extLst>
      <p:ext uri="{BB962C8B-B14F-4D97-AF65-F5344CB8AC3E}">
        <p14:creationId xmlns:p14="http://schemas.microsoft.com/office/powerpoint/2010/main" val="1308242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your Audience?</a:t>
            </a:r>
            <a:endParaRPr lang="en-US" dirty="0"/>
          </a:p>
        </p:txBody>
      </p:sp>
      <p:sp>
        <p:nvSpPr>
          <p:cNvPr id="3" name="Content Placeholder 2"/>
          <p:cNvSpPr>
            <a:spLocks noGrp="1"/>
          </p:cNvSpPr>
          <p:nvPr>
            <p:ph idx="1"/>
          </p:nvPr>
        </p:nvSpPr>
        <p:spPr/>
        <p:txBody>
          <a:bodyPr/>
          <a:lstStyle/>
          <a:p>
            <a:r>
              <a:rPr lang="en-US" dirty="0" smtClean="0"/>
              <a:t>The Corporation for National and Community Service!</a:t>
            </a:r>
          </a:p>
          <a:p>
            <a:endParaRPr lang="en-US" dirty="0"/>
          </a:p>
          <a:p>
            <a:r>
              <a:rPr lang="en-US" dirty="0" smtClean="0"/>
              <a:t>Kentucky VISTA State Office</a:t>
            </a:r>
          </a:p>
          <a:p>
            <a:endParaRPr lang="en-US" dirty="0"/>
          </a:p>
          <a:p>
            <a:r>
              <a:rPr lang="en-US" dirty="0" smtClean="0"/>
              <a:t>HHCK</a:t>
            </a:r>
          </a:p>
          <a:p>
            <a:endParaRPr lang="en-US" dirty="0"/>
          </a:p>
          <a:p>
            <a:r>
              <a:rPr lang="en-US" dirty="0" smtClean="0"/>
              <a:t>Members of Congress and other elected </a:t>
            </a:r>
            <a:r>
              <a:rPr lang="en-US" dirty="0" err="1" smtClean="0"/>
              <a:t>officals</a:t>
            </a:r>
            <a:endParaRPr lang="en-US" dirty="0"/>
          </a:p>
        </p:txBody>
      </p:sp>
    </p:spTree>
    <p:extLst>
      <p:ext uri="{BB962C8B-B14F-4D97-AF65-F5344CB8AC3E}">
        <p14:creationId xmlns:p14="http://schemas.microsoft.com/office/powerpoint/2010/main" val="2314839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Home Repair Grant Invests in Future: </a:t>
            </a:r>
            <a:r>
              <a:rPr lang="en-US" dirty="0" smtClean="0"/>
              <a:t>Homes for All</a:t>
            </a:r>
            <a:r>
              <a:rPr lang="en-US" dirty="0"/>
              <a:t> VISTA Member Megan Palmer applied for and </a:t>
            </a:r>
            <a:r>
              <a:rPr lang="en-US" dirty="0" err="1"/>
              <a:t>AdventureServe</a:t>
            </a:r>
            <a:r>
              <a:rPr lang="en-US" dirty="0"/>
              <a:t> Ministries was awarded $5,000 from the E.O. Robinson Mountain Fund recently. The E.O. Robinson Mountain Fund supports education, healthcare and community programs in eastern Kentucky.  </a:t>
            </a:r>
            <a:r>
              <a:rPr lang="en-US" dirty="0" err="1"/>
              <a:t>AdventureServe</a:t>
            </a:r>
            <a:r>
              <a:rPr lang="en-US" dirty="0"/>
              <a:t> will use the grant funds in the southeastern Kentucky counties for their home repair projects where there is a housing epidemic.    </a:t>
            </a:r>
            <a:r>
              <a:rPr lang="en-US" dirty="0" smtClean="0"/>
              <a:t>Developing </a:t>
            </a:r>
            <a:r>
              <a:rPr lang="en-US" dirty="0"/>
              <a:t>and repairing safe, affordable, and healthy housing is essential in the </a:t>
            </a:r>
            <a:r>
              <a:rPr lang="en-US" dirty="0" smtClean="0"/>
              <a:t>fight against</a:t>
            </a:r>
            <a:r>
              <a:rPr lang="en-US" dirty="0"/>
              <a:t> poverty and </a:t>
            </a:r>
            <a:r>
              <a:rPr lang="en-US" dirty="0" err="1"/>
              <a:t>AdventureServe</a:t>
            </a:r>
            <a:r>
              <a:rPr lang="en-US" dirty="0"/>
              <a:t> Ministries joins that fight by repairing substandard, dilapidated housing in an area of a country that is significantly impacted by generational poverty. The VISTA project will allow a larger number of beneficiaries experiencing poverty to receive crucial home repairs that are essential in removing barriers to escaping poverty. </a:t>
            </a:r>
          </a:p>
          <a:p>
            <a:endParaRPr lang="en-US" dirty="0"/>
          </a:p>
        </p:txBody>
      </p:sp>
    </p:spTree>
    <p:extLst>
      <p:ext uri="{BB962C8B-B14F-4D97-AF65-F5344CB8AC3E}">
        <p14:creationId xmlns:p14="http://schemas.microsoft.com/office/powerpoint/2010/main" val="1212603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AmeriCorps VISTA Member Holden </a:t>
            </a:r>
            <a:r>
              <a:rPr lang="en-US" dirty="0" err="1"/>
              <a:t>Dillman</a:t>
            </a:r>
            <a:r>
              <a:rPr lang="en-US" dirty="0"/>
              <a:t>  had the pleasure of preparing, planning, and co-hosting a development event on the GreenHouse17 farm specifically tailored to the progress and possibility of growing the program and renovating the shelter to increase capacity and safety. So far this campaign has brought in over $15,000 to the organization. This means that GreenHouse17 will be able to increase shelter capacity by 10 beds and add an additional layer of security to the property which is imperative in effectively serving </a:t>
            </a:r>
            <a:r>
              <a:rPr lang="en-US" dirty="0" smtClean="0"/>
              <a:t>clients. </a:t>
            </a:r>
            <a:r>
              <a:rPr lang="en-US" dirty="0" err="1" smtClean="0"/>
              <a:t>GreenHouse</a:t>
            </a:r>
            <a:r>
              <a:rPr lang="en-US" dirty="0" smtClean="0"/>
              <a:t> </a:t>
            </a:r>
            <a:r>
              <a:rPr lang="en-US" dirty="0"/>
              <a:t>17 is a </a:t>
            </a:r>
            <a:r>
              <a:rPr lang="en-US" dirty="0" smtClean="0"/>
              <a:t>40-acre </a:t>
            </a:r>
            <a:r>
              <a:rPr lang="en-US" dirty="0"/>
              <a:t>farm that surrounds the emergency shelter where domestic violence survivors are able to begin the healing process.   These survivors have fled their domestic violence situations, leaving them without financial, employment, housing, or other essential resources that are </a:t>
            </a:r>
            <a:r>
              <a:rPr lang="en-US" dirty="0" err="1"/>
              <a:t>criticial</a:t>
            </a:r>
            <a:r>
              <a:rPr lang="en-US" dirty="0"/>
              <a:t> in eliminating poverty. The efforts of the </a:t>
            </a:r>
            <a:r>
              <a:rPr lang="en-US" dirty="0" smtClean="0"/>
              <a:t>VISTA project </a:t>
            </a:r>
            <a:r>
              <a:rPr lang="en-US" dirty="0"/>
              <a:t>will increase access to, awareness of, and engagement in the fight to end intimate partner abuse and serve individuals experiencing poverty in Kentucky. </a:t>
            </a:r>
          </a:p>
          <a:p>
            <a:r>
              <a:rPr lang="en-US" dirty="0"/>
              <a:t> </a:t>
            </a:r>
          </a:p>
          <a:p>
            <a:endParaRPr lang="en-US" dirty="0"/>
          </a:p>
        </p:txBody>
      </p:sp>
    </p:spTree>
    <p:extLst>
      <p:ext uri="{BB962C8B-B14F-4D97-AF65-F5344CB8AC3E}">
        <p14:creationId xmlns:p14="http://schemas.microsoft.com/office/powerpoint/2010/main" val="2629065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are they due?</a:t>
            </a:r>
            <a:endParaRPr lang="en-US" dirty="0"/>
          </a:p>
        </p:txBody>
      </p:sp>
      <p:sp>
        <p:nvSpPr>
          <p:cNvPr id="3" name="Content Placeholder 2"/>
          <p:cNvSpPr>
            <a:spLocks noGrp="1"/>
          </p:cNvSpPr>
          <p:nvPr>
            <p:ph idx="1"/>
          </p:nvPr>
        </p:nvSpPr>
        <p:spPr/>
        <p:txBody>
          <a:bodyPr/>
          <a:lstStyle/>
          <a:p>
            <a:r>
              <a:rPr lang="en-US" sz="4000" dirty="0" smtClean="0"/>
              <a:t>The 20</a:t>
            </a:r>
            <a:r>
              <a:rPr lang="en-US" sz="4000" baseline="30000" dirty="0" smtClean="0"/>
              <a:t>th</a:t>
            </a:r>
            <a:r>
              <a:rPr lang="en-US" sz="4000" dirty="0" smtClean="0"/>
              <a:t> of every month!</a:t>
            </a:r>
          </a:p>
          <a:p>
            <a:pPr marL="0" indent="0">
              <a:buNone/>
            </a:pPr>
            <a:endParaRPr lang="en-US" sz="4000" dirty="0" smtClean="0"/>
          </a:p>
          <a:p>
            <a:r>
              <a:rPr lang="en-US" dirty="0" smtClean="0"/>
              <a:t>Why?</a:t>
            </a:r>
          </a:p>
          <a:p>
            <a:pPr lvl="1"/>
            <a:r>
              <a:rPr lang="en-US" dirty="0" smtClean="0"/>
              <a:t>Our office has to submit Impact Stories to the state office by the 1</a:t>
            </a:r>
            <a:r>
              <a:rPr lang="en-US" baseline="30000" dirty="0" smtClean="0"/>
              <a:t>st</a:t>
            </a:r>
            <a:r>
              <a:rPr lang="en-US" dirty="0" smtClean="0"/>
              <a:t> of every month! </a:t>
            </a:r>
          </a:p>
          <a:p>
            <a:pPr lvl="1"/>
            <a:endParaRPr lang="en-US" dirty="0"/>
          </a:p>
          <a:p>
            <a:pPr lvl="1"/>
            <a:endParaRPr lang="en-US" dirty="0"/>
          </a:p>
        </p:txBody>
      </p:sp>
    </p:spTree>
    <p:extLst>
      <p:ext uri="{BB962C8B-B14F-4D97-AF65-F5344CB8AC3E}">
        <p14:creationId xmlns:p14="http://schemas.microsoft.com/office/powerpoint/2010/main" val="3233573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What is an Impact Story?</a:t>
            </a:r>
          </a:p>
          <a:p>
            <a:pPr marL="0" indent="0">
              <a:buNone/>
            </a:pPr>
            <a:endParaRPr lang="en-US" dirty="0" smtClean="0"/>
          </a:p>
          <a:p>
            <a:r>
              <a:rPr lang="en-US" dirty="0" smtClean="0"/>
              <a:t>What questions are answered in the stories?</a:t>
            </a:r>
          </a:p>
          <a:p>
            <a:pPr marL="0" indent="0">
              <a:buNone/>
            </a:pPr>
            <a:endParaRPr lang="en-US" dirty="0" smtClean="0"/>
          </a:p>
          <a:p>
            <a:r>
              <a:rPr lang="en-US" dirty="0" smtClean="0"/>
              <a:t>Why are they important?</a:t>
            </a:r>
          </a:p>
          <a:p>
            <a:endParaRPr lang="en-US" dirty="0" smtClean="0"/>
          </a:p>
          <a:p>
            <a:r>
              <a:rPr lang="en-US" dirty="0" smtClean="0"/>
              <a:t>Who is the audience?</a:t>
            </a:r>
          </a:p>
          <a:p>
            <a:pPr marL="0" indent="0">
              <a:buNone/>
            </a:pPr>
            <a:endParaRPr lang="en-US" dirty="0" smtClean="0"/>
          </a:p>
          <a:p>
            <a:r>
              <a:rPr lang="en-US" dirty="0" smtClean="0"/>
              <a:t>Types of Impact stories</a:t>
            </a:r>
          </a:p>
          <a:p>
            <a:pPr marL="0" indent="0">
              <a:buNone/>
            </a:pPr>
            <a:endParaRPr lang="en-US" dirty="0" smtClean="0"/>
          </a:p>
          <a:p>
            <a:r>
              <a:rPr lang="en-US" dirty="0" smtClean="0"/>
              <a:t>Examples of Impact Stories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09811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Impact Story?</a:t>
            </a:r>
            <a:endParaRPr lang="en-US" dirty="0"/>
          </a:p>
        </p:txBody>
      </p:sp>
      <p:sp>
        <p:nvSpPr>
          <p:cNvPr id="3" name="Content Placeholder 2"/>
          <p:cNvSpPr>
            <a:spLocks noGrp="1"/>
          </p:cNvSpPr>
          <p:nvPr>
            <p:ph idx="1"/>
          </p:nvPr>
        </p:nvSpPr>
        <p:spPr/>
        <p:txBody>
          <a:bodyPr/>
          <a:lstStyle/>
          <a:p>
            <a:r>
              <a:rPr lang="en-US" dirty="0" smtClean="0"/>
              <a:t>Tells a Story</a:t>
            </a:r>
          </a:p>
          <a:p>
            <a:pPr lvl="1"/>
            <a:r>
              <a:rPr lang="en-US" dirty="0" smtClean="0"/>
              <a:t>Depicts a scene that shows how your work have impacted your community.</a:t>
            </a:r>
          </a:p>
          <a:p>
            <a:r>
              <a:rPr lang="en-US" dirty="0" smtClean="0"/>
              <a:t>Be brief</a:t>
            </a:r>
          </a:p>
          <a:p>
            <a:pPr lvl="1"/>
            <a:r>
              <a:rPr lang="en-US" dirty="0" smtClean="0"/>
              <a:t>Focus on key information</a:t>
            </a:r>
          </a:p>
          <a:p>
            <a:pPr lvl="1"/>
            <a:r>
              <a:rPr lang="en-US" dirty="0" smtClean="0"/>
              <a:t>Should be 4-5 sentences long</a:t>
            </a:r>
          </a:p>
        </p:txBody>
      </p:sp>
    </p:spTree>
    <p:extLst>
      <p:ext uri="{BB962C8B-B14F-4D97-AF65-F5344CB8AC3E}">
        <p14:creationId xmlns:p14="http://schemas.microsoft.com/office/powerpoint/2010/main" val="1322276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an </a:t>
            </a:r>
            <a:r>
              <a:rPr lang="en-US" dirty="0" smtClean="0">
                <a:solidFill>
                  <a:schemeClr val="accent4"/>
                </a:solidFill>
              </a:rPr>
              <a:t>Impact</a:t>
            </a:r>
            <a:r>
              <a:rPr lang="en-US" dirty="0" smtClean="0"/>
              <a:t> Story do? </a:t>
            </a:r>
            <a:endParaRPr lang="en-US" dirty="0"/>
          </a:p>
        </p:txBody>
      </p:sp>
      <p:sp>
        <p:nvSpPr>
          <p:cNvPr id="3" name="Content Placeholder 2"/>
          <p:cNvSpPr>
            <a:spLocks noGrp="1"/>
          </p:cNvSpPr>
          <p:nvPr>
            <p:ph idx="1"/>
          </p:nvPr>
        </p:nvSpPr>
        <p:spPr/>
        <p:txBody>
          <a:bodyPr/>
          <a:lstStyle/>
          <a:p>
            <a:pPr marL="0" indent="0">
              <a:buNone/>
            </a:pPr>
            <a:r>
              <a:rPr lang="en-US" dirty="0" smtClean="0"/>
              <a:t>I</a:t>
            </a:r>
            <a:r>
              <a:rPr lang="en-US" dirty="0" smtClean="0">
                <a:solidFill>
                  <a:schemeClr val="tx2"/>
                </a:solidFill>
              </a:rPr>
              <a:t>nforms the community</a:t>
            </a:r>
            <a:endParaRPr lang="en-US" dirty="0" smtClean="0"/>
          </a:p>
          <a:p>
            <a:pPr marL="0" indent="0">
              <a:buNone/>
            </a:pPr>
            <a:r>
              <a:rPr lang="en-US" dirty="0" smtClean="0"/>
              <a:t>M</a:t>
            </a:r>
            <a:r>
              <a:rPr lang="en-US" dirty="0" smtClean="0">
                <a:solidFill>
                  <a:schemeClr val="tx2"/>
                </a:solidFill>
              </a:rPr>
              <a:t>easures the impact</a:t>
            </a:r>
            <a:endParaRPr lang="en-US" dirty="0" smtClean="0"/>
          </a:p>
          <a:p>
            <a:pPr marL="0" indent="0">
              <a:buNone/>
            </a:pPr>
            <a:r>
              <a:rPr lang="en-US" dirty="0" smtClean="0"/>
              <a:t>P</a:t>
            </a:r>
            <a:r>
              <a:rPr lang="en-US" dirty="0" smtClean="0">
                <a:solidFill>
                  <a:schemeClr val="tx2"/>
                </a:solidFill>
              </a:rPr>
              <a:t>ersonalizes the impact to connect with the audience </a:t>
            </a:r>
            <a:endParaRPr lang="en-US" dirty="0" smtClean="0"/>
          </a:p>
          <a:p>
            <a:pPr marL="0" indent="0">
              <a:buNone/>
            </a:pPr>
            <a:r>
              <a:rPr lang="en-US" dirty="0" smtClean="0"/>
              <a:t>A</a:t>
            </a:r>
            <a:r>
              <a:rPr lang="en-US" dirty="0" smtClean="0">
                <a:solidFill>
                  <a:schemeClr val="tx2"/>
                </a:solidFill>
              </a:rPr>
              <a:t>ctivates the community to take action</a:t>
            </a:r>
            <a:endParaRPr lang="en-US" dirty="0" smtClean="0"/>
          </a:p>
          <a:p>
            <a:pPr marL="0" indent="0">
              <a:buNone/>
            </a:pPr>
            <a:r>
              <a:rPr lang="en-US" dirty="0" smtClean="0"/>
              <a:t>C</a:t>
            </a:r>
            <a:r>
              <a:rPr lang="en-US" dirty="0" smtClean="0">
                <a:solidFill>
                  <a:schemeClr val="tx2"/>
                </a:solidFill>
              </a:rPr>
              <a:t>ultivates new partnerships</a:t>
            </a:r>
            <a:endParaRPr lang="en-US" dirty="0" smtClean="0"/>
          </a:p>
          <a:p>
            <a:pPr marL="0" indent="0">
              <a:buNone/>
            </a:pPr>
            <a:r>
              <a:rPr lang="en-US" dirty="0" smtClean="0"/>
              <a:t>T</a:t>
            </a:r>
            <a:r>
              <a:rPr lang="en-US" dirty="0" smtClean="0">
                <a:solidFill>
                  <a:schemeClr val="tx2"/>
                </a:solidFill>
              </a:rPr>
              <a:t>eaches others how to make an impact</a:t>
            </a:r>
            <a:endParaRPr lang="en-US" dirty="0"/>
          </a:p>
        </p:txBody>
      </p:sp>
    </p:spTree>
    <p:extLst>
      <p:ext uri="{BB962C8B-B14F-4D97-AF65-F5344CB8AC3E}">
        <p14:creationId xmlns:p14="http://schemas.microsoft.com/office/powerpoint/2010/main" val="591386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Stories Answer These Questions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Where?</a:t>
            </a:r>
          </a:p>
          <a:p>
            <a:pPr marL="457200" indent="-457200">
              <a:buFont typeface="+mj-lt"/>
              <a:buAutoNum type="arabicPeriod"/>
            </a:pPr>
            <a:r>
              <a:rPr lang="en-US" dirty="0" smtClean="0"/>
              <a:t>What?</a:t>
            </a:r>
          </a:p>
          <a:p>
            <a:pPr marL="457200" indent="-457200">
              <a:buFont typeface="+mj-lt"/>
              <a:buAutoNum type="arabicPeriod"/>
            </a:pPr>
            <a:r>
              <a:rPr lang="en-US" dirty="0" smtClean="0"/>
              <a:t>Who?</a:t>
            </a:r>
          </a:p>
          <a:p>
            <a:pPr marL="457200" indent="-457200">
              <a:buFont typeface="+mj-lt"/>
              <a:buAutoNum type="arabicPeriod"/>
            </a:pPr>
            <a:r>
              <a:rPr lang="en-US" dirty="0" smtClean="0"/>
              <a:t>How?</a:t>
            </a:r>
          </a:p>
          <a:p>
            <a:pPr marL="457200" indent="-457200">
              <a:buFont typeface="+mj-lt"/>
              <a:buAutoNum type="arabicPeriod"/>
            </a:pPr>
            <a:r>
              <a:rPr lang="en-US" dirty="0" smtClean="0"/>
              <a:t>Results?</a:t>
            </a:r>
            <a:endParaRPr lang="en-US" dirty="0"/>
          </a:p>
        </p:txBody>
      </p:sp>
    </p:spTree>
    <p:extLst>
      <p:ext uri="{BB962C8B-B14F-4D97-AF65-F5344CB8AC3E}">
        <p14:creationId xmlns:p14="http://schemas.microsoft.com/office/powerpoint/2010/main" val="2065694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the Story </a:t>
            </a:r>
            <a:r>
              <a:rPr lang="en-US" dirty="0"/>
              <a:t>T</a:t>
            </a:r>
            <a:r>
              <a:rPr lang="en-US" dirty="0" smtClean="0"/>
              <a:t>ake Place?</a:t>
            </a:r>
            <a:endParaRPr lang="en-US" dirty="0"/>
          </a:p>
        </p:txBody>
      </p:sp>
      <p:sp>
        <p:nvSpPr>
          <p:cNvPr id="3" name="Content Placeholder 2"/>
          <p:cNvSpPr>
            <a:spLocks noGrp="1"/>
          </p:cNvSpPr>
          <p:nvPr>
            <p:ph idx="1"/>
          </p:nvPr>
        </p:nvSpPr>
        <p:spPr/>
        <p:txBody>
          <a:bodyPr/>
          <a:lstStyle/>
          <a:p>
            <a:r>
              <a:rPr lang="en-US" dirty="0" smtClean="0"/>
              <a:t>Set the stage for your story</a:t>
            </a:r>
          </a:p>
          <a:p>
            <a:pPr lvl="1"/>
            <a:r>
              <a:rPr lang="en-US" dirty="0" smtClean="0"/>
              <a:t>Name of the VISTA member</a:t>
            </a:r>
          </a:p>
          <a:p>
            <a:pPr lvl="1"/>
            <a:r>
              <a:rPr lang="en-US" dirty="0" smtClean="0"/>
              <a:t>Name of the organization you serve at</a:t>
            </a:r>
          </a:p>
          <a:p>
            <a:pPr lvl="1"/>
            <a:r>
              <a:rPr lang="en-US" dirty="0" smtClean="0"/>
              <a:t>Name of the city + state you are serving in</a:t>
            </a:r>
          </a:p>
          <a:p>
            <a:pPr lvl="1"/>
            <a:r>
              <a:rPr lang="en-US" dirty="0" smtClean="0"/>
              <a:t>Name of the even where the impact happened (if applicable)</a:t>
            </a:r>
            <a:endParaRPr lang="en-US" dirty="0"/>
          </a:p>
        </p:txBody>
      </p:sp>
    </p:spTree>
    <p:extLst>
      <p:ext uri="{BB962C8B-B14F-4D97-AF65-F5344CB8AC3E}">
        <p14:creationId xmlns:p14="http://schemas.microsoft.com/office/powerpoint/2010/main" val="1799333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Involved?</a:t>
            </a:r>
            <a:endParaRPr lang="en-US" dirty="0"/>
          </a:p>
        </p:txBody>
      </p:sp>
      <p:sp>
        <p:nvSpPr>
          <p:cNvPr id="3" name="Content Placeholder 2"/>
          <p:cNvSpPr>
            <a:spLocks noGrp="1"/>
          </p:cNvSpPr>
          <p:nvPr>
            <p:ph idx="1"/>
          </p:nvPr>
        </p:nvSpPr>
        <p:spPr/>
        <p:txBody>
          <a:bodyPr/>
          <a:lstStyle/>
          <a:p>
            <a:r>
              <a:rPr lang="en-US" dirty="0" smtClean="0"/>
              <a:t>Who are your partners?</a:t>
            </a:r>
          </a:p>
          <a:p>
            <a:pPr lvl="1"/>
            <a:r>
              <a:rPr lang="en-US" dirty="0" smtClean="0"/>
              <a:t>Partnerships with other National Service programs or members</a:t>
            </a:r>
          </a:p>
          <a:p>
            <a:pPr lvl="1"/>
            <a:r>
              <a:rPr lang="en-US" dirty="0" smtClean="0"/>
              <a:t>Partnerships with other Public and Nonprofit agencies</a:t>
            </a:r>
          </a:p>
          <a:p>
            <a:pPr lvl="1"/>
            <a:r>
              <a:rPr lang="en-US" dirty="0" smtClean="0"/>
              <a:t>High profile people, city, state officials, etc.</a:t>
            </a:r>
          </a:p>
          <a:p>
            <a:pPr marL="274320" lvl="1" indent="0">
              <a:buNone/>
            </a:pPr>
            <a:endParaRPr lang="en-US" dirty="0" smtClean="0"/>
          </a:p>
          <a:p>
            <a:r>
              <a:rPr lang="en-US" dirty="0" smtClean="0"/>
              <a:t>Who is affected by the impact?</a:t>
            </a:r>
          </a:p>
          <a:p>
            <a:pPr lvl="1"/>
            <a:r>
              <a:rPr lang="en-US" dirty="0" smtClean="0"/>
              <a:t>Veterans, older adults, children, environment, etc. </a:t>
            </a:r>
          </a:p>
          <a:p>
            <a:pPr marL="274320" lvl="1" indent="0">
              <a:buNone/>
            </a:pPr>
            <a:endParaRPr lang="en-US" dirty="0" smtClean="0"/>
          </a:p>
          <a:p>
            <a:r>
              <a:rPr lang="en-US" dirty="0" smtClean="0"/>
              <a:t>Did any media cover the event?</a:t>
            </a:r>
          </a:p>
          <a:p>
            <a:pPr lvl="1"/>
            <a:r>
              <a:rPr lang="en-US" dirty="0" smtClean="0"/>
              <a:t>Include links to newspaper articles and videos</a:t>
            </a:r>
          </a:p>
          <a:p>
            <a:pPr lvl="1"/>
            <a:endParaRPr lang="en-US" dirty="0"/>
          </a:p>
          <a:p>
            <a:pPr lvl="1"/>
            <a:endParaRPr lang="en-US" dirty="0"/>
          </a:p>
        </p:txBody>
      </p:sp>
    </p:spTree>
    <p:extLst>
      <p:ext uri="{BB962C8B-B14F-4D97-AF65-F5344CB8AC3E}">
        <p14:creationId xmlns:p14="http://schemas.microsoft.com/office/powerpoint/2010/main" val="3083641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you are Addressing the Problem</a:t>
            </a:r>
            <a:endParaRPr lang="en-US" dirty="0"/>
          </a:p>
        </p:txBody>
      </p:sp>
      <p:sp>
        <p:nvSpPr>
          <p:cNvPr id="3" name="Content Placeholder 2"/>
          <p:cNvSpPr>
            <a:spLocks noGrp="1"/>
          </p:cNvSpPr>
          <p:nvPr>
            <p:ph idx="1"/>
          </p:nvPr>
        </p:nvSpPr>
        <p:spPr/>
        <p:txBody>
          <a:bodyPr/>
          <a:lstStyle/>
          <a:p>
            <a:r>
              <a:rPr lang="en-US" dirty="0" smtClean="0"/>
              <a:t>Tell us what you did!</a:t>
            </a:r>
          </a:p>
          <a:p>
            <a:endParaRPr lang="en-US" dirty="0"/>
          </a:p>
          <a:p>
            <a:r>
              <a:rPr lang="en-US" dirty="0" smtClean="0"/>
              <a:t>What type of Capacity Building work resulted in the impact?</a:t>
            </a:r>
          </a:p>
          <a:p>
            <a:pPr lvl="1"/>
            <a:r>
              <a:rPr lang="en-US" dirty="0" smtClean="0"/>
              <a:t>Fundraising</a:t>
            </a:r>
          </a:p>
          <a:p>
            <a:pPr lvl="1"/>
            <a:r>
              <a:rPr lang="en-US" dirty="0" smtClean="0"/>
              <a:t>Grant writing</a:t>
            </a:r>
          </a:p>
          <a:p>
            <a:pPr lvl="1"/>
            <a:r>
              <a:rPr lang="en-US" dirty="0" smtClean="0"/>
              <a:t>Recruiting and training volunteers</a:t>
            </a:r>
          </a:p>
          <a:p>
            <a:pPr lvl="1"/>
            <a:r>
              <a:rPr lang="en-US" dirty="0" smtClean="0"/>
              <a:t>Designing new programs</a:t>
            </a:r>
            <a:endParaRPr lang="en-US" dirty="0"/>
          </a:p>
        </p:txBody>
      </p:sp>
    </p:spTree>
    <p:extLst>
      <p:ext uri="{BB962C8B-B14F-4D97-AF65-F5344CB8AC3E}">
        <p14:creationId xmlns:p14="http://schemas.microsoft.com/office/powerpoint/2010/main" val="923093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RESULTS of Your Effort</a:t>
            </a:r>
            <a:endParaRPr lang="en-US" dirty="0"/>
          </a:p>
        </p:txBody>
      </p:sp>
      <p:sp>
        <p:nvSpPr>
          <p:cNvPr id="3" name="Content Placeholder 2"/>
          <p:cNvSpPr>
            <a:spLocks noGrp="1"/>
          </p:cNvSpPr>
          <p:nvPr>
            <p:ph idx="1"/>
          </p:nvPr>
        </p:nvSpPr>
        <p:spPr/>
        <p:txBody>
          <a:bodyPr/>
          <a:lstStyle/>
          <a:p>
            <a:r>
              <a:rPr lang="en-US" dirty="0" smtClean="0"/>
              <a:t>What is the impact of your Capacity Building work?</a:t>
            </a:r>
          </a:p>
          <a:p>
            <a:pPr lvl="1"/>
            <a:r>
              <a:rPr lang="en-US" dirty="0" smtClean="0"/>
              <a:t>Show off your success</a:t>
            </a:r>
          </a:p>
          <a:p>
            <a:pPr lvl="1"/>
            <a:r>
              <a:rPr lang="en-US" dirty="0" smtClean="0"/>
              <a:t>Numbers, Numbers, Numbers!</a:t>
            </a:r>
          </a:p>
          <a:p>
            <a:pPr lvl="2"/>
            <a:r>
              <a:rPr lang="en-US" dirty="0" smtClean="0"/>
              <a:t>Amount of money raised (include in kind donations)</a:t>
            </a:r>
          </a:p>
          <a:p>
            <a:pPr lvl="3"/>
            <a:r>
              <a:rPr lang="en-US" sz="1800" dirty="0" smtClean="0"/>
              <a:t>What will the money be used for?</a:t>
            </a:r>
          </a:p>
          <a:p>
            <a:pPr lvl="4"/>
            <a:r>
              <a:rPr lang="en-US" sz="1800" dirty="0" smtClean="0"/>
              <a:t>Additional number of meals served</a:t>
            </a:r>
          </a:p>
          <a:p>
            <a:pPr lvl="4"/>
            <a:r>
              <a:rPr lang="en-US" sz="1800" dirty="0" smtClean="0"/>
              <a:t>Additional number of homes to be repaired</a:t>
            </a:r>
          </a:p>
          <a:p>
            <a:pPr lvl="4"/>
            <a:endParaRPr lang="en-US" dirty="0"/>
          </a:p>
          <a:p>
            <a:pPr lvl="1"/>
            <a:r>
              <a:rPr lang="en-US" dirty="0" smtClean="0"/>
              <a:t>Number of volunteers recruited</a:t>
            </a:r>
          </a:p>
          <a:p>
            <a:pPr lvl="2"/>
            <a:r>
              <a:rPr lang="en-US" dirty="0" smtClean="0"/>
              <a:t>What will these volunteers be doing?</a:t>
            </a:r>
          </a:p>
        </p:txBody>
      </p:sp>
    </p:spTree>
    <p:extLst>
      <p:ext uri="{BB962C8B-B14F-4D97-AF65-F5344CB8AC3E}">
        <p14:creationId xmlns:p14="http://schemas.microsoft.com/office/powerpoint/2010/main" val="28844497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3987</TotalTime>
  <Words>504</Words>
  <Application>Microsoft Office PowerPoint</Application>
  <PresentationFormat>On-screen Show (4:3)</PresentationFormat>
  <Paragraphs>102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Impact stories</vt:lpstr>
      <vt:lpstr>Agenda</vt:lpstr>
      <vt:lpstr>What is an Impact Story?</vt:lpstr>
      <vt:lpstr>What does an Impact Story do? </vt:lpstr>
      <vt:lpstr>Impact Stories Answer These Questions </vt:lpstr>
      <vt:lpstr>WHERE Does the Story Take Place?</vt:lpstr>
      <vt:lpstr>WHO is Involved?</vt:lpstr>
      <vt:lpstr>HOW you are Addressing the Problem</vt:lpstr>
      <vt:lpstr>What are the RESULTS of Your Effort</vt:lpstr>
      <vt:lpstr>Tips for Writing</vt:lpstr>
      <vt:lpstr>Why are Impact Stories Important?</vt:lpstr>
      <vt:lpstr>Who is your Audience?</vt:lpstr>
      <vt:lpstr>Examples</vt:lpstr>
      <vt:lpstr>Example (cont.)</vt:lpstr>
      <vt:lpstr>When are they due?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stories</dc:title>
  <dc:creator>Holly Whitaker</dc:creator>
  <cp:lastModifiedBy>Holly Whitaker</cp:lastModifiedBy>
  <cp:revision>7</cp:revision>
  <dcterms:created xsi:type="dcterms:W3CDTF">2019-08-09T18:18:25Z</dcterms:created>
  <dcterms:modified xsi:type="dcterms:W3CDTF">2019-08-12T12:46:21Z</dcterms:modified>
</cp:coreProperties>
</file>