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25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>
        <p:scale>
          <a:sx n="46" d="100"/>
          <a:sy n="46" d="100"/>
        </p:scale>
        <p:origin x="1452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05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76493-58A1-48E2-BC6B-66457548E783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54CFF-ACCE-4212-BDA7-3638AB354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98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1125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C875-7474-D9A5-547C-766DECED5B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27F2DC-064A-84D4-0BAE-64A7773AFC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670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6A9CB-F82A-FC6F-7BB7-B78E0EC2B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9783D9-79FB-0CE5-4EC9-BF2440DB60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05BC3-9C02-E868-C0C2-691BE481B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CA16-565B-48D3-8CAA-514E190A03AE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250AE-0E38-6E98-CD55-62754C4A5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45A50-FAAD-B110-D5EF-58B463A80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C896-9F28-4642-9C0B-8400E60F1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473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C5E566-EFD0-8C91-D992-EE13636460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BC5C67-A1B0-468C-440F-E638BBC86A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00C871-FBD5-B68E-23AD-1BD9099E6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CA16-565B-48D3-8CAA-514E190A03AE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67DC5-5744-E451-DF4B-FC99C0B96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1C12B3-3481-FBF2-2711-0921EB6FC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C896-9F28-4642-9C0B-8400E60F1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24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9A5FF-88E3-CB61-0849-7B88B8574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80415-D747-F071-1D1C-F188982AD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A225DB-BDF1-59CB-85AA-C2468AB1A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CA16-565B-48D3-8CAA-514E190A03AE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14723-7B9F-4398-EB2D-EC53EA49D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EE0F9-217C-DE15-2075-E324EC575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C896-9F28-4642-9C0B-8400E60F1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89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C457F-B258-A045-E573-5257CA525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0DFC49-AA36-D084-7AC8-032F66570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5595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DCDC2-A490-DD30-A96A-4566FCBDC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5DF19-4A6B-1B88-1A85-9A0140A769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F1EA15-2B38-DF9C-CBC9-182B6C1E9A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735D45-039B-8D92-DD6B-32FE8A533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CA16-565B-48D3-8CAA-514E190A03AE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47400F-EF65-A81C-827B-EA9485F01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02E190-E97D-6096-760A-B925DECE5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C896-9F28-4642-9C0B-8400E60F1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01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1F752-05F2-87B5-8B1C-51805658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AA95E5-0052-2326-4370-1DB993431A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DAB1B-01A3-0C76-6C23-55DCD14542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883BD7-24BA-889B-231F-CBB747F7B0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8B4792-701A-4472-22CC-B7D919CC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658F06-2099-4890-24BE-01AF1153D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CA16-565B-48D3-8CAA-514E190A03AE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E66598-CF87-044B-BA87-8A46B4782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D25335-C080-30AA-8EFF-97AFC6042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C896-9F28-4642-9C0B-8400E60F1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1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E4D5C-6229-BCE5-1116-6F7D2D42E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43F8FB-ED40-077C-3EBA-E66B0E917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CA16-565B-48D3-8CAA-514E190A03AE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ACE53-B2FF-4012-4C47-56D91E9ED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AAA893-6A48-ED58-B6D2-157B30822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C896-9F28-4642-9C0B-8400E60F1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33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711423-A95C-B68F-9314-996AB9640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CA16-565B-48D3-8CAA-514E190A03AE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4B5CBA-B9EA-9822-F4D8-D7B55264B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1825FC-B297-BD82-775E-6A5E5E14B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C896-9F28-4642-9C0B-8400E60F1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746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9B906-6CF6-690A-A3D4-05A62AB1D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3B9AD-E3CA-C91A-E48D-8F0C582D1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8B165-7031-6D78-08F6-9B94A847CC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713315-6F72-3DB7-0784-3A31666E3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CA16-565B-48D3-8CAA-514E190A03AE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6CAEF0-0E69-2C35-53D0-019DA9A82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B7DD04-7EDB-962F-9912-FB0A00133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C896-9F28-4642-9C0B-8400E60F1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1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61673-DE4E-843F-4E84-7F5B61A78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2EBC12-2DCC-C10D-7D8F-579E188377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36032F-1937-47AC-7703-2879E166F5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D2B552-921B-BE20-F24F-B54AFD501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CA16-565B-48D3-8CAA-514E190A03AE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B5D95C-407D-9F77-CCA5-9E2995413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7FFC47-EE38-80DF-74E4-6D9748F98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C896-9F28-4642-9C0B-8400E60F1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59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25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7DA6BF-9465-C9E2-B8F7-AC0C3829C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42BBDE-B6D4-9874-B0B7-2A5505551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743C4-F67A-0F68-6A01-F5AAAC0330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6CA16-565B-48D3-8CAA-514E190A03AE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417AD-A92C-8F14-04B1-4FF29BD09B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F68D4-B2E9-8B01-23E1-3B439C7970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9C896-9F28-4642-9C0B-8400E60F1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510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3658348-DAB3-E726-DB55-E23F7DAE7B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34184"/>
            <a:ext cx="9144000" cy="1655762"/>
          </a:xfrm>
        </p:spPr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Member Development 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2022-2023</a:t>
            </a:r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5D5CACC-37B1-4ED6-E71D-C77C133C14B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173" y="750278"/>
            <a:ext cx="5911654" cy="1337474"/>
          </a:xfrm>
          <a:prstGeom prst="rect">
            <a:avLst/>
          </a:prstGeom>
        </p:spPr>
      </p:pic>
      <p:pic>
        <p:nvPicPr>
          <p:cNvPr id="13" name="Picture 12" descr="Background pattern&#10;&#10;Description automatically generated">
            <a:extLst>
              <a:ext uri="{FF2B5EF4-FFF2-40B4-BE49-F238E27FC236}">
                <a16:creationId xmlns:a16="http://schemas.microsoft.com/office/drawing/2014/main" id="{D99C5DB7-979B-F012-625A-FEF1DA0552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64524"/>
            <a:ext cx="12192000" cy="168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906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Quarterly Reflections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SzPts val="2200"/>
            </a:pPr>
            <a:r>
              <a:rPr lang="en-US" dirty="0"/>
              <a:t>Members are required to complete reflections on a quarterly basis.</a:t>
            </a:r>
          </a:p>
          <a:p>
            <a:pPr marL="470917" lvl="1" indent="-342900">
              <a:spcBef>
                <a:spcPts val="400"/>
              </a:spcBef>
              <a:buSzPts val="1800"/>
            </a:pPr>
            <a:r>
              <a:rPr lang="en-US" dirty="0"/>
              <a:t>Reference to the Calendar for due dates.</a:t>
            </a:r>
          </a:p>
          <a:p>
            <a:pPr marL="470917" lvl="1" indent="-342900">
              <a:spcBef>
                <a:spcPts val="600"/>
              </a:spcBef>
              <a:buSzPts val="1800"/>
            </a:pPr>
            <a:r>
              <a:rPr lang="en-US" dirty="0"/>
              <a:t>Reminders will be sent out by email.</a:t>
            </a:r>
          </a:p>
          <a:p>
            <a:pPr marL="265176" lvl="1" indent="-22859">
              <a:spcBef>
                <a:spcPts val="600"/>
              </a:spcBef>
              <a:buSzPts val="1800"/>
              <a:buNone/>
            </a:pPr>
            <a:endParaRPr lang="en-US" dirty="0"/>
          </a:p>
          <a:p>
            <a:pPr>
              <a:spcBef>
                <a:spcPts val="1600"/>
              </a:spcBef>
              <a:buSzPts val="2200"/>
            </a:pPr>
            <a:r>
              <a:rPr lang="en-US" dirty="0"/>
              <a:t>Reflections will include:</a:t>
            </a:r>
          </a:p>
          <a:p>
            <a:pPr marL="470917" lvl="1" indent="-342900">
              <a:spcBef>
                <a:spcPts val="400"/>
              </a:spcBef>
              <a:buSzPts val="1800"/>
            </a:pPr>
            <a:r>
              <a:rPr lang="en-US" dirty="0" smtClean="0"/>
              <a:t>Questions </a:t>
            </a:r>
            <a:r>
              <a:rPr lang="en-US" dirty="0"/>
              <a:t>about progress for meeting your goals.</a:t>
            </a:r>
          </a:p>
          <a:p>
            <a:pPr marL="408940" lvl="0" indent="-457200">
              <a:spcBef>
                <a:spcPts val="1600"/>
              </a:spcBef>
              <a:buSzPts val="2200"/>
            </a:pPr>
            <a:r>
              <a:rPr lang="en-US" dirty="0"/>
              <a:t>Reflections will be used:</a:t>
            </a:r>
          </a:p>
          <a:p>
            <a:pPr marL="470917" lvl="1" indent="-342900">
              <a:spcBef>
                <a:spcPts val="400"/>
              </a:spcBef>
              <a:buSzPts val="1800"/>
            </a:pPr>
            <a:r>
              <a:rPr lang="en-US" dirty="0"/>
              <a:t>To help members be successful on meeting their goals.</a:t>
            </a:r>
          </a:p>
          <a:p>
            <a:pPr marL="470917" lvl="1" indent="-342900">
              <a:spcBef>
                <a:spcPts val="600"/>
              </a:spcBef>
              <a:buSzPts val="1800"/>
            </a:pPr>
            <a:r>
              <a:rPr lang="en-US" dirty="0"/>
              <a:t>Internal use only. </a:t>
            </a:r>
            <a:endParaRPr lang="en-US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E8D31A95-6006-494E-5528-E3071AE6B16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379" y="190501"/>
            <a:ext cx="2180155" cy="150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653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Quarterly Reflection Due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Quarter 1 – December 15</a:t>
            </a:r>
          </a:p>
          <a:p>
            <a:endParaRPr lang="en-US" dirty="0"/>
          </a:p>
          <a:p>
            <a:r>
              <a:rPr lang="en-US" dirty="0" smtClean="0"/>
              <a:t>Quarter 2 – March 15</a:t>
            </a:r>
          </a:p>
          <a:p>
            <a:endParaRPr lang="en-US" dirty="0"/>
          </a:p>
          <a:p>
            <a:r>
              <a:rPr lang="en-US" dirty="0" smtClean="0"/>
              <a:t>Quarter 3 – June 15</a:t>
            </a:r>
          </a:p>
          <a:p>
            <a:endParaRPr lang="en-US" dirty="0"/>
          </a:p>
          <a:p>
            <a:r>
              <a:rPr lang="en-US" dirty="0" smtClean="0"/>
              <a:t>Final End of Year Survey – July 21</a:t>
            </a:r>
            <a:endParaRPr lang="en-US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E8D31A95-6006-494E-5528-E3071AE6B16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379" y="190501"/>
            <a:ext cx="2180155" cy="150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52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D14E6-6B5C-273A-FCD4-CE149D982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Gothic"/>
                <a:ea typeface="Century Gothic"/>
                <a:cs typeface="Century Gothic"/>
                <a:sym typeface="Century Gothic"/>
              </a:rPr>
              <a:t>Member Development Intentions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EEB4D-5D18-C485-88A6-B852F5BB6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spcBef>
                <a:spcPts val="1200"/>
              </a:spcBef>
              <a:buSzPts val="1800"/>
            </a:pPr>
            <a:r>
              <a:rPr lang="en-US" dirty="0">
                <a:ea typeface="Century Gothic"/>
                <a:cs typeface="Century Gothic"/>
                <a:sym typeface="Century Gothic"/>
              </a:rPr>
              <a:t>Intention: developing and strengthening members into civically engaged individuals</a:t>
            </a:r>
          </a:p>
          <a:p>
            <a:pPr marL="457200" lvl="0" indent="0">
              <a:spcBef>
                <a:spcPts val="1200"/>
              </a:spcBef>
              <a:buNone/>
            </a:pPr>
            <a:endParaRPr lang="en-US" dirty="0">
              <a:ea typeface="Century Gothic"/>
              <a:cs typeface="Century Gothic"/>
              <a:sym typeface="Century Gothic"/>
            </a:endParaRPr>
          </a:p>
          <a:p>
            <a:pPr marL="571500" indent="-457200">
              <a:spcBef>
                <a:spcPts val="1200"/>
              </a:spcBef>
              <a:buSzPts val="1800"/>
            </a:pPr>
            <a:r>
              <a:rPr lang="en-US" dirty="0">
                <a:ea typeface="Century Gothic"/>
                <a:cs typeface="Century Gothic"/>
                <a:sym typeface="Century Gothic"/>
              </a:rPr>
              <a:t>Through: exposure to injustice or critical community needs</a:t>
            </a:r>
          </a:p>
          <a:p>
            <a:pPr marL="914400" lvl="1" indent="-342900">
              <a:spcBef>
                <a:spcPts val="0"/>
              </a:spcBef>
              <a:buSzPts val="1800"/>
              <a:buFont typeface="Century Gothic"/>
              <a:buChar char="➢"/>
            </a:pPr>
            <a:r>
              <a:rPr lang="en-US" sz="1800" dirty="0">
                <a:ea typeface="Century Gothic"/>
                <a:cs typeface="Century Gothic"/>
                <a:sym typeface="Century Gothic"/>
              </a:rPr>
              <a:t>Members may not have experienced firsthand or known about prior to service</a:t>
            </a:r>
          </a:p>
          <a:p>
            <a:pPr marL="914400" lvl="1" indent="-342900">
              <a:spcBef>
                <a:spcPts val="0"/>
              </a:spcBef>
              <a:buSzPts val="1800"/>
              <a:buFont typeface="Century Gothic"/>
              <a:buChar char="➢"/>
            </a:pPr>
            <a:r>
              <a:rPr lang="en-US" dirty="0">
                <a:ea typeface="Century Gothic"/>
                <a:cs typeface="Century Gothic"/>
                <a:sym typeface="Century Gothic"/>
              </a:rPr>
              <a:t>Idea: members will bring their knowledge and experiences after their service is over to continue to “get things done” for their community</a:t>
            </a:r>
          </a:p>
          <a:p>
            <a:pPr marL="914400" lvl="1" indent="-342900">
              <a:spcBef>
                <a:spcPts val="0"/>
              </a:spcBef>
              <a:buSzPts val="1800"/>
              <a:buFont typeface="Century Gothic"/>
              <a:buChar char="➢"/>
            </a:pPr>
            <a:r>
              <a:rPr lang="en-US" sz="1800" dirty="0">
                <a:ea typeface="Century Gothic"/>
                <a:cs typeface="Century Gothic"/>
                <a:sym typeface="Century Gothic"/>
              </a:rPr>
              <a:t>AmeriCorps Pledge: “this year and beyond”</a:t>
            </a:r>
          </a:p>
          <a:p>
            <a:endParaRPr lang="en-US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8F2718F7-80DA-6386-1C80-31C80A5A3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0165"/>
            <a:ext cx="12192000" cy="482710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D31A95-6006-494E-5528-E3071AE6B166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379" y="312420"/>
            <a:ext cx="2180155" cy="150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716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57C02-878B-30AA-4696-3D708C17F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Member Development Components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6FCB6-511A-6B3F-2867-4FB5F90ACDC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Point in Time Count (K-Count)</a:t>
            </a:r>
          </a:p>
          <a:p>
            <a:pPr lvl="1"/>
            <a:r>
              <a:rPr lang="en-US" dirty="0" smtClean="0"/>
              <a:t>Homeless Service Activity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Martin Luther King Jr. Service Project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26CA61-7A66-C8F5-3AA9-18EA1094D5F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Spring Service Project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Public Awareness Activity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9725D86-121B-1E38-F0A7-99911ADB16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0165"/>
            <a:ext cx="12192000" cy="482710"/>
          </a:xfrm>
          <a:prstGeom prst="rect">
            <a:avLst/>
          </a:prstGeom>
        </p:spPr>
      </p:pic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A313C11A-A9AF-8CDC-E600-E4B7D924AA55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379" y="312420"/>
            <a:ext cx="2180155" cy="150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484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in Time Count (K-Count)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Intention: for members in both programs to participate</a:t>
            </a:r>
          </a:p>
          <a:p>
            <a:endParaRPr lang="en-US" dirty="0"/>
          </a:p>
          <a:p>
            <a:r>
              <a:rPr lang="en-US" dirty="0" smtClean="0"/>
              <a:t>When? January 2023 –KHC will release a date</a:t>
            </a:r>
          </a:p>
          <a:p>
            <a:endParaRPr lang="en-US" dirty="0"/>
          </a:p>
          <a:p>
            <a:r>
              <a:rPr lang="en-US" dirty="0" smtClean="0"/>
              <a:t>Purpose?</a:t>
            </a:r>
          </a:p>
          <a:p>
            <a:pPr lvl="1"/>
            <a:r>
              <a:rPr lang="en-US" dirty="0" smtClean="0"/>
              <a:t>To help understand homelessness in your community + statewide</a:t>
            </a:r>
          </a:p>
          <a:p>
            <a:pPr lvl="1"/>
            <a:endParaRPr lang="en-US" dirty="0"/>
          </a:p>
          <a:p>
            <a:r>
              <a:rPr lang="en-US" dirty="0" smtClean="0"/>
              <a:t>What if your county doesn’t participate?</a:t>
            </a:r>
          </a:p>
          <a:p>
            <a:pPr lvl="1"/>
            <a:r>
              <a:rPr lang="en-US" dirty="0" smtClean="0"/>
              <a:t>Complete a homeless service project—resource bags 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E8D31A95-6006-494E-5528-E3071AE6B16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379" y="312420"/>
            <a:ext cx="2180155" cy="150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645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Martin Luther King Jr. Service Project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Intention: for members in both programs to participate</a:t>
            </a:r>
          </a:p>
          <a:p>
            <a:r>
              <a:rPr lang="en-US" dirty="0" smtClean="0"/>
              <a:t>When? January 16, 2023</a:t>
            </a:r>
          </a:p>
          <a:p>
            <a:r>
              <a:rPr lang="en-US" dirty="0" smtClean="0"/>
              <a:t>MLK is not a federal holiday AmeriCorps Programs observe – it is a day of service</a:t>
            </a:r>
          </a:p>
          <a:p>
            <a:r>
              <a:rPr lang="en-US" dirty="0" smtClean="0"/>
              <a:t>Service groups based on where you are serving in KY</a:t>
            </a:r>
          </a:p>
          <a:p>
            <a:r>
              <a:rPr lang="en-US" dirty="0" smtClean="0"/>
              <a:t>Get creative! </a:t>
            </a:r>
          </a:p>
          <a:p>
            <a:r>
              <a:rPr lang="en-US" dirty="0" smtClean="0"/>
              <a:t>We will talk about this during monthly member trainings!</a:t>
            </a:r>
            <a:endParaRPr lang="en-US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E8D31A95-6006-494E-5528-E3071AE6B16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379" y="190501"/>
            <a:ext cx="2180155" cy="150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394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Service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Intention: for all members of both programs to participate</a:t>
            </a:r>
          </a:p>
          <a:p>
            <a:endParaRPr lang="en-US" dirty="0"/>
          </a:p>
          <a:p>
            <a:r>
              <a:rPr lang="en-US" dirty="0" smtClean="0"/>
              <a:t>Partner with a construction organization</a:t>
            </a:r>
          </a:p>
          <a:p>
            <a:endParaRPr lang="en-US" dirty="0"/>
          </a:p>
          <a:p>
            <a:r>
              <a:rPr lang="en-US" dirty="0" smtClean="0"/>
              <a:t>Members get experience working on construction tasks</a:t>
            </a:r>
          </a:p>
          <a:p>
            <a:endParaRPr lang="en-US" dirty="0"/>
          </a:p>
          <a:p>
            <a:r>
              <a:rPr lang="en-US" dirty="0" smtClean="0"/>
              <a:t>We have so much fun! </a:t>
            </a:r>
          </a:p>
          <a:p>
            <a:endParaRPr lang="en-US" dirty="0"/>
          </a:p>
          <a:p>
            <a:r>
              <a:rPr lang="en-US" dirty="0" smtClean="0"/>
              <a:t>More information will be sent out in February/March 2023 </a:t>
            </a:r>
            <a:endParaRPr lang="en-US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E8D31A95-6006-494E-5528-E3071AE6B16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379" y="312420"/>
            <a:ext cx="2180155" cy="150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840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Awareness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Purpose?</a:t>
            </a:r>
          </a:p>
          <a:p>
            <a:pPr lvl="1"/>
            <a:r>
              <a:rPr lang="en-US" dirty="0" smtClean="0"/>
              <a:t>Experience in public speaking</a:t>
            </a:r>
          </a:p>
          <a:p>
            <a:pPr lvl="1"/>
            <a:r>
              <a:rPr lang="en-US" dirty="0" smtClean="0"/>
              <a:t>Educating members of your community about AmeriCorps, homelessness, and lack of affordable housing in KY.</a:t>
            </a:r>
          </a:p>
          <a:p>
            <a:pPr lvl="1"/>
            <a:r>
              <a:rPr lang="en-US" dirty="0" smtClean="0"/>
              <a:t>Completed by July 31, 2023</a:t>
            </a:r>
          </a:p>
          <a:p>
            <a:pPr lvl="1"/>
            <a:endParaRPr lang="en-US" dirty="0"/>
          </a:p>
          <a:p>
            <a:r>
              <a:rPr lang="en-US" dirty="0" smtClean="0"/>
              <a:t> Ideas from previous years:</a:t>
            </a:r>
          </a:p>
          <a:p>
            <a:pPr lvl="1"/>
            <a:r>
              <a:rPr lang="en-US" dirty="0" smtClean="0"/>
              <a:t>Creating video about your service year for site to publish</a:t>
            </a:r>
          </a:p>
          <a:p>
            <a:pPr lvl="1"/>
            <a:r>
              <a:rPr lang="en-US" dirty="0" smtClean="0"/>
              <a:t>Meeting with local Rotary Clubs</a:t>
            </a:r>
          </a:p>
          <a:p>
            <a:pPr lvl="1"/>
            <a:r>
              <a:rPr lang="en-US" dirty="0" smtClean="0"/>
              <a:t>Presenting to college/high school students</a:t>
            </a:r>
            <a:endParaRPr lang="en-US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E8D31A95-6006-494E-5528-E3071AE6B16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379" y="312420"/>
            <a:ext cx="2180155" cy="150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884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3658348-DAB3-E726-DB55-E23F7DAE7B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34184"/>
            <a:ext cx="9144000" cy="1655762"/>
          </a:xfrm>
        </p:spPr>
        <p:txBody>
          <a:bodyPr/>
          <a:lstStyle/>
          <a:p>
            <a:endParaRPr lang="en-US" b="1" dirty="0" smtClean="0">
              <a:latin typeface="Century Gothic" panose="020B0502020202020204" pitchFamily="34" charset="0"/>
            </a:endParaRPr>
          </a:p>
          <a:p>
            <a:r>
              <a:rPr lang="en-US" sz="3200" b="1" dirty="0" smtClean="0">
                <a:latin typeface="Century Gothic" panose="020B0502020202020204" pitchFamily="34" charset="0"/>
              </a:rPr>
              <a:t>Goals + Reflections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5D5CACC-37B1-4ED6-E71D-C77C133C14B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173" y="750278"/>
            <a:ext cx="5911654" cy="1337474"/>
          </a:xfrm>
          <a:prstGeom prst="rect">
            <a:avLst/>
          </a:prstGeom>
        </p:spPr>
      </p:pic>
      <p:pic>
        <p:nvPicPr>
          <p:cNvPr id="13" name="Picture 12" descr="Background pattern&#10;&#10;Description automatically generated">
            <a:extLst>
              <a:ext uri="{FF2B5EF4-FFF2-40B4-BE49-F238E27FC236}">
                <a16:creationId xmlns:a16="http://schemas.microsoft.com/office/drawing/2014/main" id="{D99C5DB7-979B-F012-625A-FEF1DA0552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64524"/>
            <a:ext cx="12192000" cy="168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527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about two personal or professional goals you would like to accomplish over the service year</a:t>
            </a:r>
          </a:p>
          <a:p>
            <a:endParaRPr lang="en-US" dirty="0"/>
          </a:p>
          <a:p>
            <a:r>
              <a:rPr lang="en-US" dirty="0" smtClean="0"/>
              <a:t>Our office wants to help you accomplish your goals you have set for the year!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Goals form will open in America Learns + due 9/15</a:t>
            </a:r>
            <a:endParaRPr lang="en-US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E8D31A95-6006-494E-5528-E3071AE6B16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379" y="312420"/>
            <a:ext cx="2180155" cy="150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296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meriCorps">
      <a:dk1>
        <a:srgbClr val="FFFFFF"/>
      </a:dk1>
      <a:lt1>
        <a:srgbClr val="000000"/>
      </a:lt1>
      <a:dk2>
        <a:srgbClr val="FFFFFF"/>
      </a:dk2>
      <a:lt2>
        <a:srgbClr val="E7E6E6"/>
      </a:lt2>
      <a:accent1>
        <a:srgbClr val="B82128"/>
      </a:accent1>
      <a:accent2>
        <a:srgbClr val="FFF4D2"/>
      </a:accent2>
      <a:accent3>
        <a:srgbClr val="7F7B82"/>
      </a:accent3>
      <a:accent4>
        <a:srgbClr val="2DC4B6"/>
      </a:accent4>
      <a:accent5>
        <a:srgbClr val="1550ED"/>
      </a:accent5>
      <a:accent6>
        <a:srgbClr val="70AD47"/>
      </a:accent6>
      <a:hlink>
        <a:srgbClr val="FFFFFF"/>
      </a:hlink>
      <a:folHlink>
        <a:srgbClr val="FFF4D2"/>
      </a:folHlink>
    </a:clrScheme>
    <a:fontScheme name="Custom 2">
      <a:majorFont>
        <a:latin typeface="Century Gothic (bold)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meriCorps PPT Template" id="{1F1B0028-2F35-4BB5-9683-0BFDD86EF2DC}" vid="{F231FB3F-65A8-4282-8A41-3C87F91BC88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AmeriCorps PPT Template</Template>
  <TotalTime>74</TotalTime>
  <Words>430</Words>
  <Application>Microsoft Office PowerPoint</Application>
  <PresentationFormat>Widescreen</PresentationFormat>
  <Paragraphs>79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Century Gothic (bold)</vt:lpstr>
      <vt:lpstr>Office Theme</vt:lpstr>
      <vt:lpstr>PowerPoint Presentation</vt:lpstr>
      <vt:lpstr>Member Development Intentions</vt:lpstr>
      <vt:lpstr>Member Development Components</vt:lpstr>
      <vt:lpstr>Point in Time Count (K-Count)</vt:lpstr>
      <vt:lpstr>Martin Luther King Jr. Service Project</vt:lpstr>
      <vt:lpstr>Spring Service Project</vt:lpstr>
      <vt:lpstr>Public Awareness Activity</vt:lpstr>
      <vt:lpstr>PowerPoint Presentation</vt:lpstr>
      <vt:lpstr>Goals</vt:lpstr>
      <vt:lpstr>Quarterly Reflections</vt:lpstr>
      <vt:lpstr>Quarterly Reflection Due Dates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hdennis@hhck.org</dc:creator>
  <cp:lastModifiedBy>hdennis@hhck.org</cp:lastModifiedBy>
  <cp:revision>7</cp:revision>
  <dcterms:created xsi:type="dcterms:W3CDTF">2022-08-12T13:47:40Z</dcterms:created>
  <dcterms:modified xsi:type="dcterms:W3CDTF">2022-08-12T15:01:58Z</dcterms:modified>
</cp:coreProperties>
</file>