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67" r:id="rId4"/>
  </p:sldMasterIdLst>
  <p:notesMasterIdLst>
    <p:notesMasterId r:id="rId37"/>
  </p:notesMasterIdLst>
  <p:handoutMasterIdLst>
    <p:handoutMasterId r:id="rId38"/>
  </p:handoutMasterIdLst>
  <p:sldIdLst>
    <p:sldId id="268" r:id="rId5"/>
    <p:sldId id="271" r:id="rId6"/>
    <p:sldId id="274" r:id="rId7"/>
    <p:sldId id="261" r:id="rId8"/>
    <p:sldId id="259" r:id="rId9"/>
    <p:sldId id="270" r:id="rId10"/>
    <p:sldId id="272" r:id="rId11"/>
    <p:sldId id="275" r:id="rId12"/>
    <p:sldId id="287" r:id="rId13"/>
    <p:sldId id="273" r:id="rId14"/>
    <p:sldId id="276" r:id="rId15"/>
    <p:sldId id="277" r:id="rId16"/>
    <p:sldId id="291" r:id="rId17"/>
    <p:sldId id="267" r:id="rId18"/>
    <p:sldId id="278" r:id="rId19"/>
    <p:sldId id="286" r:id="rId20"/>
    <p:sldId id="279" r:id="rId21"/>
    <p:sldId id="280" r:id="rId22"/>
    <p:sldId id="289" r:id="rId23"/>
    <p:sldId id="290" r:id="rId24"/>
    <p:sldId id="281" r:id="rId25"/>
    <p:sldId id="282" r:id="rId26"/>
    <p:sldId id="283" r:id="rId27"/>
    <p:sldId id="285" r:id="rId28"/>
    <p:sldId id="298" r:id="rId29"/>
    <p:sldId id="293" r:id="rId30"/>
    <p:sldId id="296" r:id="rId31"/>
    <p:sldId id="297" r:id="rId32"/>
    <p:sldId id="294" r:id="rId33"/>
    <p:sldId id="295" r:id="rId34"/>
    <p:sldId id="288" r:id="rId35"/>
    <p:sldId id="29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0" autoAdjust="0"/>
    <p:restoredTop sz="94635" autoAdjust="0"/>
  </p:normalViewPr>
  <p:slideViewPr>
    <p:cSldViewPr snapToGrid="0" snapToObjects="1">
      <p:cViewPr varScale="1">
        <p:scale>
          <a:sx n="86" d="100"/>
          <a:sy n="86" d="100"/>
        </p:scale>
        <p:origin x="114" y="312"/>
      </p:cViewPr>
      <p:guideLst/>
    </p:cSldViewPr>
  </p:slideViewPr>
  <p:notesTextViewPr>
    <p:cViewPr>
      <p:scale>
        <a:sx n="1" d="1"/>
        <a:sy n="1" d="1"/>
      </p:scale>
      <p:origin x="0" y="0"/>
    </p:cViewPr>
  </p:notesTextViewPr>
  <p:notesViewPr>
    <p:cSldViewPr snapToGrid="0" snapToObjects="1">
      <p:cViewPr>
        <p:scale>
          <a:sx n="100" d="100"/>
          <a:sy n="100" d="100"/>
        </p:scale>
        <p:origin x="2592" y="-84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62DEA7-9DCD-4B2E-9DC5-BE121C266AFD}" type="doc">
      <dgm:prSet loTypeId="urn:microsoft.com/office/officeart/2018/5/layout/IconCircleLabelList" loCatId="icon" qsTypeId="urn:microsoft.com/office/officeart/2005/8/quickstyle/simple4" qsCatId="simple" csTypeId="urn:microsoft.com/office/officeart/2018/5/colors/Iconchunking_neutralicon_colorful5" csCatId="colorful" phldr="1"/>
      <dgm:spPr/>
      <dgm:t>
        <a:bodyPr/>
        <a:lstStyle/>
        <a:p>
          <a:endParaRPr lang="en-US"/>
        </a:p>
      </dgm:t>
    </dgm:pt>
    <dgm:pt modelId="{41CDB9B8-E81E-41E7-AE89-8F6EDFC88D92}">
      <dgm:prSet/>
      <dgm:spPr/>
      <dgm:t>
        <a:bodyPr anchor="ctr"/>
        <a:lstStyle/>
        <a:p>
          <a:pPr>
            <a:lnSpc>
              <a:spcPct val="100000"/>
            </a:lnSpc>
            <a:defRPr cap="all"/>
          </a:pPr>
          <a:r>
            <a:rPr lang="en-US" dirty="0"/>
            <a:t>Housing First</a:t>
          </a:r>
        </a:p>
      </dgm:t>
    </dgm:pt>
    <dgm:pt modelId="{5D2FF527-BA77-40BE-9414-16FAE46386BB}" type="parTrans" cxnId="{21EB7847-13AE-4881-9090-909F31360F4E}">
      <dgm:prSet/>
      <dgm:spPr/>
      <dgm:t>
        <a:bodyPr/>
        <a:lstStyle/>
        <a:p>
          <a:endParaRPr lang="en-US"/>
        </a:p>
      </dgm:t>
    </dgm:pt>
    <dgm:pt modelId="{BA791450-8D1E-4A6F-B71D-2984D9E245C4}" type="sibTrans" cxnId="{21EB7847-13AE-4881-9090-909F31360F4E}">
      <dgm:prSet/>
      <dgm:spPr/>
      <dgm:t>
        <a:bodyPr/>
        <a:lstStyle/>
        <a:p>
          <a:pPr>
            <a:lnSpc>
              <a:spcPct val="100000"/>
            </a:lnSpc>
          </a:pPr>
          <a:endParaRPr lang="en-US"/>
        </a:p>
      </dgm:t>
    </dgm:pt>
    <dgm:pt modelId="{4D7D34C7-9466-4514-BF51-7396C17436B5}">
      <dgm:prSet/>
      <dgm:spPr/>
      <dgm:t>
        <a:bodyPr anchor="ctr"/>
        <a:lstStyle/>
        <a:p>
          <a:pPr>
            <a:lnSpc>
              <a:spcPct val="100000"/>
            </a:lnSpc>
            <a:defRPr cap="all"/>
          </a:pPr>
          <a:r>
            <a:rPr lang="en-US" dirty="0"/>
            <a:t>Coordinated Entry System</a:t>
          </a:r>
        </a:p>
      </dgm:t>
    </dgm:pt>
    <dgm:pt modelId="{37DD6CE0-C2AA-4EB6-9E7D-14AED2127C40}" type="parTrans" cxnId="{7EEBEB1B-497E-4365-84F9-FBB75D7759E5}">
      <dgm:prSet/>
      <dgm:spPr/>
      <dgm:t>
        <a:bodyPr/>
        <a:lstStyle/>
        <a:p>
          <a:endParaRPr lang="en-US"/>
        </a:p>
      </dgm:t>
    </dgm:pt>
    <dgm:pt modelId="{483498F9-A0C2-4668-85AB-D8E6E254F73B}" type="sibTrans" cxnId="{7EEBEB1B-497E-4365-84F9-FBB75D7759E5}">
      <dgm:prSet/>
      <dgm:spPr/>
      <dgm:t>
        <a:bodyPr/>
        <a:lstStyle/>
        <a:p>
          <a:pPr>
            <a:lnSpc>
              <a:spcPct val="100000"/>
            </a:lnSpc>
          </a:pPr>
          <a:endParaRPr lang="en-US"/>
        </a:p>
      </dgm:t>
    </dgm:pt>
    <dgm:pt modelId="{8E185869-F0D4-43E2-B08A-2F3E83EE98F3}">
      <dgm:prSet/>
      <dgm:spPr/>
      <dgm:t>
        <a:bodyPr anchor="ctr"/>
        <a:lstStyle/>
        <a:p>
          <a:pPr>
            <a:lnSpc>
              <a:spcPct val="100000"/>
            </a:lnSpc>
            <a:defRPr cap="all"/>
          </a:pPr>
          <a:r>
            <a:rPr lang="en-US" dirty="0"/>
            <a:t>Any door KY</a:t>
          </a:r>
        </a:p>
      </dgm:t>
    </dgm:pt>
    <dgm:pt modelId="{7EE27099-92EA-4EDF-B176-0E355876D272}" type="parTrans" cxnId="{7F970F62-30E3-4F5B-A242-825013BF84A8}">
      <dgm:prSet/>
      <dgm:spPr/>
      <dgm:t>
        <a:bodyPr/>
        <a:lstStyle/>
        <a:p>
          <a:endParaRPr lang="en-US"/>
        </a:p>
      </dgm:t>
    </dgm:pt>
    <dgm:pt modelId="{77D0876E-2BA2-4E28-ADB5-9885FCB7156A}" type="sibTrans" cxnId="{7F970F62-30E3-4F5B-A242-825013BF84A8}">
      <dgm:prSet/>
      <dgm:spPr/>
      <dgm:t>
        <a:bodyPr/>
        <a:lstStyle/>
        <a:p>
          <a:endParaRPr lang="en-US"/>
        </a:p>
      </dgm:t>
    </dgm:pt>
    <dgm:pt modelId="{87B1B46A-CA1D-4445-8579-F40C78A1880B}" type="pres">
      <dgm:prSet presAssocID="{7B62DEA7-9DCD-4B2E-9DC5-BE121C266AFD}" presName="root" presStyleCnt="0">
        <dgm:presLayoutVars>
          <dgm:dir/>
          <dgm:resizeHandles val="exact"/>
        </dgm:presLayoutVars>
      </dgm:prSet>
      <dgm:spPr/>
    </dgm:pt>
    <dgm:pt modelId="{B78F77A9-D452-4F3F-ADF1-08124CDCB940}" type="pres">
      <dgm:prSet presAssocID="{41CDB9B8-E81E-41E7-AE89-8F6EDFC88D92}" presName="compNode" presStyleCnt="0"/>
      <dgm:spPr/>
    </dgm:pt>
    <dgm:pt modelId="{223CEBFB-B6C0-4518-9E76-B1250D3AEE20}" type="pres">
      <dgm:prSet presAssocID="{41CDB9B8-E81E-41E7-AE89-8F6EDFC88D92}" presName="iconBgRect" presStyleLbl="bgShp" presStyleIdx="0" presStyleCnt="3" custAng="8100000" custLinFactNeighborY="-8586"/>
      <dgm:spPr>
        <a:prstGeom prst="teardrop">
          <a:avLst/>
        </a:prstGeom>
      </dgm:spPr>
    </dgm:pt>
    <dgm:pt modelId="{CEC3BB2D-F9F1-4489-93C4-A156AC3849E7}" type="pres">
      <dgm:prSet presAssocID="{41CDB9B8-E81E-41E7-AE89-8F6EDFC88D92}" presName="iconRect" presStyleLbl="node1" presStyleIdx="0" presStyleCnt="3" custScaleX="130648" custScaleY="106833" custLinFactNeighborX="1774" custLinFactNeighborY="-11315"/>
      <dgm:spPr>
        <a:blipFill rotWithShape="1">
          <a:blip xmlns:r="http://schemas.openxmlformats.org/officeDocument/2006/relationships" r:embed="rId1"/>
          <a:stretch>
            <a:fillRect/>
          </a:stretch>
        </a:blipFill>
        <a:ln>
          <a:noFill/>
        </a:ln>
      </dgm:spPr>
    </dgm:pt>
    <dgm:pt modelId="{99D442A7-5D31-4CD1-A931-5F3D628718C8}" type="pres">
      <dgm:prSet presAssocID="{41CDB9B8-E81E-41E7-AE89-8F6EDFC88D92}" presName="spaceRect" presStyleCnt="0"/>
      <dgm:spPr/>
    </dgm:pt>
    <dgm:pt modelId="{7600CD1A-2D28-4054-8809-838E618A0595}" type="pres">
      <dgm:prSet presAssocID="{41CDB9B8-E81E-41E7-AE89-8F6EDFC88D92}" presName="textRect" presStyleLbl="revTx" presStyleIdx="0" presStyleCnt="3">
        <dgm:presLayoutVars>
          <dgm:chMax val="1"/>
          <dgm:chPref val="1"/>
        </dgm:presLayoutVars>
      </dgm:prSet>
      <dgm:spPr/>
    </dgm:pt>
    <dgm:pt modelId="{9D599636-89FD-41B5-970D-9F8617BA295C}" type="pres">
      <dgm:prSet presAssocID="{BA791450-8D1E-4A6F-B71D-2984D9E245C4}" presName="sibTrans" presStyleCnt="0"/>
      <dgm:spPr/>
    </dgm:pt>
    <dgm:pt modelId="{E765D845-767A-46E9-BD73-B0B0E82FE9B0}" type="pres">
      <dgm:prSet presAssocID="{4D7D34C7-9466-4514-BF51-7396C17436B5}" presName="compNode" presStyleCnt="0"/>
      <dgm:spPr/>
    </dgm:pt>
    <dgm:pt modelId="{F82A6E7C-4234-4816-9EB8-ED399009E25C}" type="pres">
      <dgm:prSet presAssocID="{4D7D34C7-9466-4514-BF51-7396C17436B5}" presName="iconBgRect" presStyleLbl="bgShp" presStyleIdx="1" presStyleCnt="3" custAng="8100000" custLinFactNeighborY="-8586"/>
      <dgm:spPr>
        <a:prstGeom prst="teardrop">
          <a:avLst/>
        </a:prstGeom>
      </dgm:spPr>
    </dgm:pt>
    <dgm:pt modelId="{8BA5F9BB-3E28-4026-A392-7F4C0A3085E2}" type="pres">
      <dgm:prSet presAssocID="{4D7D34C7-9466-4514-BF51-7396C17436B5}" presName="iconRect" presStyleLbl="node1" presStyleIdx="1" presStyleCnt="3" custLinFactNeighborX="-2010" custLinFactNeighborY="-9478"/>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Flower in pot"/>
        </a:ext>
      </dgm:extLst>
    </dgm:pt>
    <dgm:pt modelId="{DC8182C7-C8E0-4DAE-B344-FE508B06E860}" type="pres">
      <dgm:prSet presAssocID="{4D7D34C7-9466-4514-BF51-7396C17436B5}" presName="spaceRect" presStyleCnt="0"/>
      <dgm:spPr/>
    </dgm:pt>
    <dgm:pt modelId="{529F61D3-444E-4541-AC4F-326FDA9BEAF3}" type="pres">
      <dgm:prSet presAssocID="{4D7D34C7-9466-4514-BF51-7396C17436B5}" presName="textRect" presStyleLbl="revTx" presStyleIdx="1" presStyleCnt="3">
        <dgm:presLayoutVars>
          <dgm:chMax val="1"/>
          <dgm:chPref val="1"/>
        </dgm:presLayoutVars>
      </dgm:prSet>
      <dgm:spPr/>
    </dgm:pt>
    <dgm:pt modelId="{A999AABC-CAD9-4E1C-B78B-2BECA8D43C27}" type="pres">
      <dgm:prSet presAssocID="{483498F9-A0C2-4668-85AB-D8E6E254F73B}" presName="sibTrans" presStyleCnt="0"/>
      <dgm:spPr/>
    </dgm:pt>
    <dgm:pt modelId="{DB99A9BB-B1B8-433F-A4FA-6F31B826EE48}" type="pres">
      <dgm:prSet presAssocID="{8E185869-F0D4-43E2-B08A-2F3E83EE98F3}" presName="compNode" presStyleCnt="0"/>
      <dgm:spPr/>
    </dgm:pt>
    <dgm:pt modelId="{CA848760-99D5-488A-AFB3-9EA6BD946B87}" type="pres">
      <dgm:prSet presAssocID="{8E185869-F0D4-43E2-B08A-2F3E83EE98F3}" presName="iconBgRect" presStyleLbl="bgShp" presStyleIdx="2" presStyleCnt="3" custAng="8100000" custLinFactNeighborY="-8586"/>
      <dgm:spPr>
        <a:prstGeom prst="teardrop">
          <a:avLst/>
        </a:prstGeom>
      </dgm:spPr>
    </dgm:pt>
    <dgm:pt modelId="{FD5546ED-1D49-469E-BE29-17C87FAFD7C8}" type="pres">
      <dgm:prSet presAssocID="{8E185869-F0D4-43E2-B08A-2F3E83EE98F3}" presName="iconRect" presStyleLbl="node1" presStyleIdx="2" presStyleCnt="3" custLinFactNeighborX="-2106" custLinFactNeighborY="-7129"/>
      <dgm:spPr>
        <a:ln>
          <a:noFill/>
        </a:ln>
      </dgm:spPr>
    </dgm:pt>
    <dgm:pt modelId="{408A0B1B-BC17-40DB-A76F-65541C3B4325}" type="pres">
      <dgm:prSet presAssocID="{8E185869-F0D4-43E2-B08A-2F3E83EE98F3}" presName="spaceRect" presStyleCnt="0"/>
      <dgm:spPr/>
    </dgm:pt>
    <dgm:pt modelId="{3360347C-5C69-4C15-9A6A-3E9A9E20C3DA}" type="pres">
      <dgm:prSet presAssocID="{8E185869-F0D4-43E2-B08A-2F3E83EE98F3}" presName="textRect" presStyleLbl="revTx" presStyleIdx="2" presStyleCnt="3">
        <dgm:presLayoutVars>
          <dgm:chMax val="1"/>
          <dgm:chPref val="1"/>
        </dgm:presLayoutVars>
      </dgm:prSet>
      <dgm:spPr/>
    </dgm:pt>
  </dgm:ptLst>
  <dgm:cxnLst>
    <dgm:cxn modelId="{7EEBEB1B-497E-4365-84F9-FBB75D7759E5}" srcId="{7B62DEA7-9DCD-4B2E-9DC5-BE121C266AFD}" destId="{4D7D34C7-9466-4514-BF51-7396C17436B5}" srcOrd="1" destOrd="0" parTransId="{37DD6CE0-C2AA-4EB6-9E7D-14AED2127C40}" sibTransId="{483498F9-A0C2-4668-85AB-D8E6E254F73B}"/>
    <dgm:cxn modelId="{7F970F62-30E3-4F5B-A242-825013BF84A8}" srcId="{7B62DEA7-9DCD-4B2E-9DC5-BE121C266AFD}" destId="{8E185869-F0D4-43E2-B08A-2F3E83EE98F3}" srcOrd="2" destOrd="0" parTransId="{7EE27099-92EA-4EDF-B176-0E355876D272}" sibTransId="{77D0876E-2BA2-4E28-ADB5-9885FCB7156A}"/>
    <dgm:cxn modelId="{21EB7847-13AE-4881-9090-909F31360F4E}" srcId="{7B62DEA7-9DCD-4B2E-9DC5-BE121C266AFD}" destId="{41CDB9B8-E81E-41E7-AE89-8F6EDFC88D92}" srcOrd="0" destOrd="0" parTransId="{5D2FF527-BA77-40BE-9414-16FAE46386BB}" sibTransId="{BA791450-8D1E-4A6F-B71D-2984D9E245C4}"/>
    <dgm:cxn modelId="{F8CC9585-55E8-40A4-A809-29E25A9015CC}" type="presOf" srcId="{7B62DEA7-9DCD-4B2E-9DC5-BE121C266AFD}" destId="{87B1B46A-CA1D-4445-8579-F40C78A1880B}" srcOrd="0" destOrd="0" presId="urn:microsoft.com/office/officeart/2018/5/layout/IconCircleLabelList"/>
    <dgm:cxn modelId="{F7DB8392-31E3-477A-A254-EC2D4671CF89}" type="presOf" srcId="{8E185869-F0D4-43E2-B08A-2F3E83EE98F3}" destId="{3360347C-5C69-4C15-9A6A-3E9A9E20C3DA}" srcOrd="0" destOrd="0" presId="urn:microsoft.com/office/officeart/2018/5/layout/IconCircleLabelList"/>
    <dgm:cxn modelId="{12C7ECAA-870C-4BC5-B94F-86BC6BF51248}" type="presOf" srcId="{4D7D34C7-9466-4514-BF51-7396C17436B5}" destId="{529F61D3-444E-4541-AC4F-326FDA9BEAF3}" srcOrd="0" destOrd="0" presId="urn:microsoft.com/office/officeart/2018/5/layout/IconCircleLabelList"/>
    <dgm:cxn modelId="{A156FDB9-1268-44F0-AF36-D78B64A92BFB}" type="presOf" srcId="{41CDB9B8-E81E-41E7-AE89-8F6EDFC88D92}" destId="{7600CD1A-2D28-4054-8809-838E618A0595}" srcOrd="0" destOrd="0" presId="urn:microsoft.com/office/officeart/2018/5/layout/IconCircleLabelList"/>
    <dgm:cxn modelId="{43AF2DBA-4DDB-4A8A-8186-9FFE6DD0B5CB}" type="presParOf" srcId="{87B1B46A-CA1D-4445-8579-F40C78A1880B}" destId="{B78F77A9-D452-4F3F-ADF1-08124CDCB940}" srcOrd="0" destOrd="0" presId="urn:microsoft.com/office/officeart/2018/5/layout/IconCircleLabelList"/>
    <dgm:cxn modelId="{1AD31892-667A-493E-8809-A2C4F09B3F86}" type="presParOf" srcId="{B78F77A9-D452-4F3F-ADF1-08124CDCB940}" destId="{223CEBFB-B6C0-4518-9E76-B1250D3AEE20}" srcOrd="0" destOrd="0" presId="urn:microsoft.com/office/officeart/2018/5/layout/IconCircleLabelList"/>
    <dgm:cxn modelId="{71A91791-112A-4BF8-BB7F-AACC90BDEFE6}" type="presParOf" srcId="{B78F77A9-D452-4F3F-ADF1-08124CDCB940}" destId="{CEC3BB2D-F9F1-4489-93C4-A156AC3849E7}" srcOrd="1" destOrd="0" presId="urn:microsoft.com/office/officeart/2018/5/layout/IconCircleLabelList"/>
    <dgm:cxn modelId="{30FCF27E-9045-40F3-B697-8174D7A7BD5C}" type="presParOf" srcId="{B78F77A9-D452-4F3F-ADF1-08124CDCB940}" destId="{99D442A7-5D31-4CD1-A931-5F3D628718C8}" srcOrd="2" destOrd="0" presId="urn:microsoft.com/office/officeart/2018/5/layout/IconCircleLabelList"/>
    <dgm:cxn modelId="{3E1C49A9-1B11-4AD7-8CC2-2D9A75C848A1}" type="presParOf" srcId="{B78F77A9-D452-4F3F-ADF1-08124CDCB940}" destId="{7600CD1A-2D28-4054-8809-838E618A0595}" srcOrd="3" destOrd="0" presId="urn:microsoft.com/office/officeart/2018/5/layout/IconCircleLabelList"/>
    <dgm:cxn modelId="{D7FE0241-E462-4584-B272-1FC20419D8D5}" type="presParOf" srcId="{87B1B46A-CA1D-4445-8579-F40C78A1880B}" destId="{9D599636-89FD-41B5-970D-9F8617BA295C}" srcOrd="1" destOrd="0" presId="urn:microsoft.com/office/officeart/2018/5/layout/IconCircleLabelList"/>
    <dgm:cxn modelId="{CC2EF600-966E-4326-BBDA-7ED21DFE01EC}" type="presParOf" srcId="{87B1B46A-CA1D-4445-8579-F40C78A1880B}" destId="{E765D845-767A-46E9-BD73-B0B0E82FE9B0}" srcOrd="2" destOrd="0" presId="urn:microsoft.com/office/officeart/2018/5/layout/IconCircleLabelList"/>
    <dgm:cxn modelId="{2DB52372-902A-45C4-BAC3-93F60F12DCCE}" type="presParOf" srcId="{E765D845-767A-46E9-BD73-B0B0E82FE9B0}" destId="{F82A6E7C-4234-4816-9EB8-ED399009E25C}" srcOrd="0" destOrd="0" presId="urn:microsoft.com/office/officeart/2018/5/layout/IconCircleLabelList"/>
    <dgm:cxn modelId="{2DEA8D59-F7F8-47F9-83C8-D63B560B4B73}" type="presParOf" srcId="{E765D845-767A-46E9-BD73-B0B0E82FE9B0}" destId="{8BA5F9BB-3E28-4026-A392-7F4C0A3085E2}" srcOrd="1" destOrd="0" presId="urn:microsoft.com/office/officeart/2018/5/layout/IconCircleLabelList"/>
    <dgm:cxn modelId="{DDE28675-8F30-42EA-A376-5D42C60D8F44}" type="presParOf" srcId="{E765D845-767A-46E9-BD73-B0B0E82FE9B0}" destId="{DC8182C7-C8E0-4DAE-B344-FE508B06E860}" srcOrd="2" destOrd="0" presId="urn:microsoft.com/office/officeart/2018/5/layout/IconCircleLabelList"/>
    <dgm:cxn modelId="{00206667-C36F-4287-8D1F-E8676B86238A}" type="presParOf" srcId="{E765D845-767A-46E9-BD73-B0B0E82FE9B0}" destId="{529F61D3-444E-4541-AC4F-326FDA9BEAF3}" srcOrd="3" destOrd="0" presId="urn:microsoft.com/office/officeart/2018/5/layout/IconCircleLabelList"/>
    <dgm:cxn modelId="{D7ACB6EB-3E04-42C6-9DA9-35A737AC1D45}" type="presParOf" srcId="{87B1B46A-CA1D-4445-8579-F40C78A1880B}" destId="{A999AABC-CAD9-4E1C-B78B-2BECA8D43C27}" srcOrd="3" destOrd="0" presId="urn:microsoft.com/office/officeart/2018/5/layout/IconCircleLabelList"/>
    <dgm:cxn modelId="{842E3EF3-01DF-45A7-9922-BF124F6E2EF8}" type="presParOf" srcId="{87B1B46A-CA1D-4445-8579-F40C78A1880B}" destId="{DB99A9BB-B1B8-433F-A4FA-6F31B826EE48}" srcOrd="4" destOrd="0" presId="urn:microsoft.com/office/officeart/2018/5/layout/IconCircleLabelList"/>
    <dgm:cxn modelId="{542A1015-BE7D-43DA-B859-6EFF6D98A4B6}" type="presParOf" srcId="{DB99A9BB-B1B8-433F-A4FA-6F31B826EE48}" destId="{CA848760-99D5-488A-AFB3-9EA6BD946B87}" srcOrd="0" destOrd="0" presId="urn:microsoft.com/office/officeart/2018/5/layout/IconCircleLabelList"/>
    <dgm:cxn modelId="{2F6AA294-D666-4B10-9755-A3E5BC73EDA2}" type="presParOf" srcId="{DB99A9BB-B1B8-433F-A4FA-6F31B826EE48}" destId="{FD5546ED-1D49-469E-BE29-17C87FAFD7C8}" srcOrd="1" destOrd="0" presId="urn:microsoft.com/office/officeart/2018/5/layout/IconCircleLabelList"/>
    <dgm:cxn modelId="{F285DB80-D840-4A69-BAFD-E8CFA8E89E53}" type="presParOf" srcId="{DB99A9BB-B1B8-433F-A4FA-6F31B826EE48}" destId="{408A0B1B-BC17-40DB-A76F-65541C3B4325}" srcOrd="2" destOrd="0" presId="urn:microsoft.com/office/officeart/2018/5/layout/IconCircleLabelList"/>
    <dgm:cxn modelId="{60339241-C34B-4EC1-96C2-B6689E868C9C}" type="presParOf" srcId="{DB99A9BB-B1B8-433F-A4FA-6F31B826EE48}" destId="{3360347C-5C69-4C15-9A6A-3E9A9E20C3DA}"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CEBFB-B6C0-4518-9E76-B1250D3AEE20}">
      <dsp:nvSpPr>
        <dsp:cNvPr id="0" name=""/>
        <dsp:cNvSpPr/>
      </dsp:nvSpPr>
      <dsp:spPr>
        <a:xfrm rot="8100000">
          <a:off x="544950" y="333159"/>
          <a:ext cx="1612687" cy="1612687"/>
        </a:xfrm>
        <a:prstGeom prst="teardrop">
          <a:avLst/>
        </a:prstGeom>
        <a:solidFill>
          <a:schemeClr val="accent5">
            <a:hueOff val="0"/>
            <a:satOff val="0"/>
            <a:lumOff val="0"/>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CEC3BB2D-F9F1-4489-93C4-A156AC3849E7}">
      <dsp:nvSpPr>
        <dsp:cNvPr id="0" name=""/>
        <dsp:cNvSpPr/>
      </dsp:nvSpPr>
      <dsp:spPr>
        <a:xfrm>
          <a:off x="763257" y="679000"/>
          <a:ext cx="1208902" cy="988539"/>
        </a:xfrm>
        <a:prstGeom prst="rect">
          <a:avLst/>
        </a:prstGeom>
        <a:blipFill rotWithShape="1">
          <a:blip xmlns:r="http://schemas.openxmlformats.org/officeDocument/2006/relationships" r:embed="rId1"/>
          <a:stretch>
            <a:fillRect/>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7600CD1A-2D28-4054-8809-838E618A0595}">
      <dsp:nvSpPr>
        <dsp:cNvPr id="0" name=""/>
        <dsp:cNvSpPr/>
      </dsp:nvSpPr>
      <dsp:spPr>
        <a:xfrm>
          <a:off x="29418" y="2586625"/>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100000"/>
            </a:lnSpc>
            <a:spcBef>
              <a:spcPct val="0"/>
            </a:spcBef>
            <a:spcAft>
              <a:spcPct val="35000"/>
            </a:spcAft>
            <a:buNone/>
            <a:defRPr cap="all"/>
          </a:pPr>
          <a:r>
            <a:rPr lang="en-US" sz="2300" kern="1200" dirty="0"/>
            <a:t>Housing First</a:t>
          </a:r>
        </a:p>
      </dsp:txBody>
      <dsp:txXfrm>
        <a:off x="29418" y="2586625"/>
        <a:ext cx="2643750" cy="720000"/>
      </dsp:txXfrm>
    </dsp:sp>
    <dsp:sp modelId="{F82A6E7C-4234-4816-9EB8-ED399009E25C}">
      <dsp:nvSpPr>
        <dsp:cNvPr id="0" name=""/>
        <dsp:cNvSpPr/>
      </dsp:nvSpPr>
      <dsp:spPr>
        <a:xfrm rot="8100000">
          <a:off x="3651356" y="333159"/>
          <a:ext cx="1612687" cy="1612687"/>
        </a:xfrm>
        <a:prstGeom prst="teardrop">
          <a:avLst/>
        </a:prstGeom>
        <a:solidFill>
          <a:schemeClr val="accent5">
            <a:hueOff val="2019641"/>
            <a:satOff val="6027"/>
            <a:lumOff val="784"/>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8BA5F9BB-3E28-4026-A392-7F4C0A3085E2}">
      <dsp:nvSpPr>
        <dsp:cNvPr id="0" name=""/>
        <dsp:cNvSpPr/>
      </dsp:nvSpPr>
      <dsp:spPr>
        <a:xfrm>
          <a:off x="3976444" y="727611"/>
          <a:ext cx="925312" cy="925312"/>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529F61D3-444E-4541-AC4F-326FDA9BEAF3}">
      <dsp:nvSpPr>
        <dsp:cNvPr id="0" name=""/>
        <dsp:cNvSpPr/>
      </dsp:nvSpPr>
      <dsp:spPr>
        <a:xfrm>
          <a:off x="3135825" y="2586625"/>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100000"/>
            </a:lnSpc>
            <a:spcBef>
              <a:spcPct val="0"/>
            </a:spcBef>
            <a:spcAft>
              <a:spcPct val="35000"/>
            </a:spcAft>
            <a:buNone/>
            <a:defRPr cap="all"/>
          </a:pPr>
          <a:r>
            <a:rPr lang="en-US" sz="2300" kern="1200" dirty="0"/>
            <a:t>Coordinated Entry System</a:t>
          </a:r>
        </a:p>
      </dsp:txBody>
      <dsp:txXfrm>
        <a:off x="3135825" y="2586625"/>
        <a:ext cx="2643750" cy="720000"/>
      </dsp:txXfrm>
    </dsp:sp>
    <dsp:sp modelId="{CA848760-99D5-488A-AFB3-9EA6BD946B87}">
      <dsp:nvSpPr>
        <dsp:cNvPr id="0" name=""/>
        <dsp:cNvSpPr/>
      </dsp:nvSpPr>
      <dsp:spPr>
        <a:xfrm rot="8100000">
          <a:off x="6757762" y="333159"/>
          <a:ext cx="1612687" cy="1612687"/>
        </a:xfrm>
        <a:prstGeom prst="teardrop">
          <a:avLst/>
        </a:prstGeom>
        <a:solidFill>
          <a:schemeClr val="accent5">
            <a:hueOff val="4039281"/>
            <a:satOff val="12053"/>
            <a:lumOff val="1568"/>
            <a:alphaOff val="0"/>
          </a:schemeClr>
        </a:solidFill>
        <a:ln>
          <a:noFill/>
        </a:ln>
        <a:effectLst>
          <a:outerShdw blurRad="38100" dist="25400" dir="5400000" rotWithShape="0">
            <a:srgbClr val="000000">
              <a:alpha val="25000"/>
            </a:srgbClr>
          </a:outerShdw>
        </a:effectLst>
      </dsp:spPr>
      <dsp:style>
        <a:lnRef idx="0">
          <a:scrgbClr r="0" g="0" b="0"/>
        </a:lnRef>
        <a:fillRef idx="1">
          <a:scrgbClr r="0" g="0" b="0"/>
        </a:fillRef>
        <a:effectRef idx="2">
          <a:scrgbClr r="0" g="0" b="0"/>
        </a:effectRef>
        <a:fontRef idx="minor"/>
      </dsp:style>
    </dsp:sp>
    <dsp:sp modelId="{FD5546ED-1D49-469E-BE29-17C87FAFD7C8}">
      <dsp:nvSpPr>
        <dsp:cNvPr id="0" name=""/>
        <dsp:cNvSpPr/>
      </dsp:nvSpPr>
      <dsp:spPr>
        <a:xfrm>
          <a:off x="7081962" y="749346"/>
          <a:ext cx="925312" cy="925312"/>
        </a:xfrm>
        <a:prstGeom prst="rect">
          <a:avLst/>
        </a:prstGeom>
        <a:gradFill rotWithShape="0">
          <a:gsLst>
            <a:gs pos="0">
              <a:schemeClr val="bg1">
                <a:hueOff val="0"/>
                <a:satOff val="0"/>
                <a:lumOff val="0"/>
                <a:alphaOff val="0"/>
                <a:tint val="96000"/>
                <a:lumMod val="104000"/>
              </a:schemeClr>
            </a:gs>
            <a:gs pos="100000">
              <a:schemeClr val="bg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3360347C-5C69-4C15-9A6A-3E9A9E20C3DA}">
      <dsp:nvSpPr>
        <dsp:cNvPr id="0" name=""/>
        <dsp:cNvSpPr/>
      </dsp:nvSpPr>
      <dsp:spPr>
        <a:xfrm>
          <a:off x="6242231" y="2586625"/>
          <a:ext cx="26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22350">
            <a:lnSpc>
              <a:spcPct val="100000"/>
            </a:lnSpc>
            <a:spcBef>
              <a:spcPct val="0"/>
            </a:spcBef>
            <a:spcAft>
              <a:spcPct val="35000"/>
            </a:spcAft>
            <a:buNone/>
            <a:defRPr cap="all"/>
          </a:pPr>
          <a:r>
            <a:rPr lang="en-US" sz="2300" kern="1200" dirty="0"/>
            <a:t>Any door KY</a:t>
          </a:r>
        </a:p>
      </dsp:txBody>
      <dsp:txXfrm>
        <a:off x="6242231" y="2586625"/>
        <a:ext cx="2643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73E014-A6AA-472C-8E12-1D9B2DEC57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FAA60B8-51CB-4CEB-8F1F-B3D7B7F00CB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C2B26F-7429-404A-9C5E-0E429E02A42E}" type="datetimeFigureOut">
              <a:rPr lang="en-US" smtClean="0"/>
              <a:t>8/6/2020</a:t>
            </a:fld>
            <a:endParaRPr lang="en-US" dirty="0"/>
          </a:p>
        </p:txBody>
      </p:sp>
      <p:sp>
        <p:nvSpPr>
          <p:cNvPr id="4" name="Footer Placeholder 3">
            <a:extLst>
              <a:ext uri="{FF2B5EF4-FFF2-40B4-BE49-F238E27FC236}">
                <a16:creationId xmlns:a16="http://schemas.microsoft.com/office/drawing/2014/main" id="{4E884C44-A5E4-4BDA-B29B-03462F0688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0CB09A-41E4-4E88-82E6-007D8262516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7AED79-B44F-46F7-9A9D-EC94587FA365}" type="slidenum">
              <a:rPr lang="en-US" smtClean="0"/>
              <a:t>‹#›</a:t>
            </a:fld>
            <a:endParaRPr lang="en-US" dirty="0"/>
          </a:p>
        </p:txBody>
      </p:sp>
    </p:spTree>
    <p:extLst>
      <p:ext uri="{BB962C8B-B14F-4D97-AF65-F5344CB8AC3E}">
        <p14:creationId xmlns:p14="http://schemas.microsoft.com/office/powerpoint/2010/main" val="3464231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A0E3A-0C98-4EA0-AAC9-F2996360A904}" type="datetimeFigureOut">
              <a:rPr lang="en-US" smtClean="0"/>
              <a:t>8/6/2020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AAE1FE-786B-4B83-86A4-F53D629261B4}" type="slidenum">
              <a:rPr lang="en-US" smtClean="0"/>
              <a:t>‹#›</a:t>
            </a:fld>
            <a:endParaRPr lang="en-US" dirty="0"/>
          </a:p>
        </p:txBody>
      </p:sp>
    </p:spTree>
    <p:extLst>
      <p:ext uri="{BB962C8B-B14F-4D97-AF65-F5344CB8AC3E}">
        <p14:creationId xmlns:p14="http://schemas.microsoft.com/office/powerpoint/2010/main" val="1015498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a:t>
            </a:fld>
            <a:endParaRPr lang="en-US" dirty="0"/>
          </a:p>
        </p:txBody>
      </p:sp>
    </p:spTree>
    <p:extLst>
      <p:ext uri="{BB962C8B-B14F-4D97-AF65-F5344CB8AC3E}">
        <p14:creationId xmlns:p14="http://schemas.microsoft.com/office/powerpoint/2010/main" val="1976850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4</a:t>
            </a:fld>
            <a:endParaRPr lang="en-US" dirty="0"/>
          </a:p>
        </p:txBody>
      </p:sp>
    </p:spTree>
    <p:extLst>
      <p:ext uri="{BB962C8B-B14F-4D97-AF65-F5344CB8AC3E}">
        <p14:creationId xmlns:p14="http://schemas.microsoft.com/office/powerpoint/2010/main" val="239732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5</a:t>
            </a:fld>
            <a:endParaRPr lang="en-US" dirty="0"/>
          </a:p>
        </p:txBody>
      </p:sp>
    </p:spTree>
    <p:extLst>
      <p:ext uri="{BB962C8B-B14F-4D97-AF65-F5344CB8AC3E}">
        <p14:creationId xmlns:p14="http://schemas.microsoft.com/office/powerpoint/2010/main" val="357184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AAE1FE-786B-4B83-86A4-F53D629261B4}" type="slidenum">
              <a:rPr lang="en-US" smtClean="0"/>
              <a:t>14</a:t>
            </a:fld>
            <a:endParaRPr lang="en-US" dirty="0"/>
          </a:p>
        </p:txBody>
      </p:sp>
    </p:spTree>
    <p:extLst>
      <p:ext uri="{BB962C8B-B14F-4D97-AF65-F5344CB8AC3E}">
        <p14:creationId xmlns:p14="http://schemas.microsoft.com/office/powerpoint/2010/main" val="1514508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275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8892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95960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91375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40453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63380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1321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91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7143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4390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45651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8928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2232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529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6406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4543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8/6/2020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0952317"/>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oMg9fc_bOpA" TargetMode="External"/><Relationship Id="rId2" Type="http://schemas.openxmlformats.org/officeDocument/2006/relationships/slideLayout" Target="../slideLayouts/slideLayout2.xml"/><Relationship Id="rId1" Type="http://schemas.openxmlformats.org/officeDocument/2006/relationships/video" Target="https://www.youtube.com/embed/oMg9fc_bOpA" TargetMode="Externa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O1zwe-6DSGQ"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pwdq2VWavtc" TargetMode="External"/><Relationship Id="rId4" Type="http://schemas.openxmlformats.org/officeDocument/2006/relationships/hyperlink" Target="https://www.youtube.com/watch?v=pwdq2VWavtc&amp;t=1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2CC0B-D5F1-40B8-9CC6-4A36850B6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1" y="10"/>
            <a:ext cx="12192000"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ctrTitle"/>
          </p:nvPr>
        </p:nvSpPr>
        <p:spPr>
          <a:xfrm>
            <a:off x="2589213" y="2514600"/>
            <a:ext cx="8915399" cy="2262781"/>
          </a:xfrm>
        </p:spPr>
        <p:txBody>
          <a:bodyPr>
            <a:normAutofit fontScale="90000"/>
          </a:bodyPr>
          <a:lstStyle/>
          <a:p>
            <a:r>
              <a:rPr lang="en-US" dirty="0"/>
              <a:t>How a coordinated entry system works and the implementation of a housing first approach to ending homelessness</a:t>
            </a:r>
          </a:p>
        </p:txBody>
      </p:sp>
      <p:sp>
        <p:nvSpPr>
          <p:cNvPr id="13" name="Subtitle 12">
            <a:extLst>
              <a:ext uri="{FF2B5EF4-FFF2-40B4-BE49-F238E27FC236}">
                <a16:creationId xmlns:a16="http://schemas.microsoft.com/office/drawing/2014/main" id="{F05262DB-6398-4AF9-96A3-041CFB112303}"/>
              </a:ext>
            </a:extLst>
          </p:cNvPr>
          <p:cNvSpPr>
            <a:spLocks noGrp="1"/>
          </p:cNvSpPr>
          <p:nvPr>
            <p:ph type="subTitle" idx="1"/>
          </p:nvPr>
        </p:nvSpPr>
        <p:spPr>
          <a:xfrm>
            <a:off x="2589213" y="4777379"/>
            <a:ext cx="8915399" cy="1126283"/>
          </a:xfrm>
        </p:spPr>
        <p:txBody>
          <a:bodyPr>
            <a:normAutofit/>
          </a:bodyPr>
          <a:lstStyle/>
          <a:p>
            <a:r>
              <a:rPr lang="en-US" dirty="0"/>
              <a:t>By Cassie Carter, MSSW, CSW</a:t>
            </a:r>
          </a:p>
          <a:p>
            <a:r>
              <a:rPr lang="en-US" dirty="0"/>
              <a:t>HHCK, Housing Program Manager</a:t>
            </a:r>
          </a:p>
        </p:txBody>
      </p:sp>
      <p:grpSp>
        <p:nvGrpSpPr>
          <p:cNvPr id="20" name="Group 19">
            <a:extLst>
              <a:ext uri="{FF2B5EF4-FFF2-40B4-BE49-F238E27FC236}">
                <a16:creationId xmlns:a16="http://schemas.microsoft.com/office/drawing/2014/main" id="{631C6CE6-1810-44ED-A6D7-3FF53040A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accent1">
              <a:lumMod val="75000"/>
              <a:alpha val="40000"/>
            </a:schemeClr>
          </a:solidFill>
        </p:grpSpPr>
        <p:sp>
          <p:nvSpPr>
            <p:cNvPr id="21" name="Freeform 11">
              <a:extLst>
                <a:ext uri="{FF2B5EF4-FFF2-40B4-BE49-F238E27FC236}">
                  <a16:creationId xmlns:a16="http://schemas.microsoft.com/office/drawing/2014/main" id="{1F6D8BFE-D0D0-4BAE-9D5A-701DE7D3C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2" name="Freeform 12">
              <a:extLst>
                <a:ext uri="{FF2B5EF4-FFF2-40B4-BE49-F238E27FC236}">
                  <a16:creationId xmlns:a16="http://schemas.microsoft.com/office/drawing/2014/main" id="{53F86D30-CEDB-4D96-AF73-AA3CD5A43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3" name="Freeform 13">
              <a:extLst>
                <a:ext uri="{FF2B5EF4-FFF2-40B4-BE49-F238E27FC236}">
                  <a16:creationId xmlns:a16="http://schemas.microsoft.com/office/drawing/2014/main" id="{F5187540-C4C8-410C-A395-69FCB1C86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4" name="Freeform 14">
              <a:extLst>
                <a:ext uri="{FF2B5EF4-FFF2-40B4-BE49-F238E27FC236}">
                  <a16:creationId xmlns:a16="http://schemas.microsoft.com/office/drawing/2014/main" id="{75BD6E4A-797C-451B-B08F-D99C1A9D13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5" name="Freeform 15">
              <a:extLst>
                <a:ext uri="{FF2B5EF4-FFF2-40B4-BE49-F238E27FC236}">
                  <a16:creationId xmlns:a16="http://schemas.microsoft.com/office/drawing/2014/main" id="{0D241082-BAFA-462E-827B-5814B020F5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6" name="Freeform 16">
              <a:extLst>
                <a:ext uri="{FF2B5EF4-FFF2-40B4-BE49-F238E27FC236}">
                  <a16:creationId xmlns:a16="http://schemas.microsoft.com/office/drawing/2014/main" id="{2920CCBD-116D-450B-9608-99F05F7D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7" name="Freeform 17">
              <a:extLst>
                <a:ext uri="{FF2B5EF4-FFF2-40B4-BE49-F238E27FC236}">
                  <a16:creationId xmlns:a16="http://schemas.microsoft.com/office/drawing/2014/main" id="{A57CD3DE-CEAF-4BD4-A5EF-24B3E622B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8" name="Freeform 18">
              <a:extLst>
                <a:ext uri="{FF2B5EF4-FFF2-40B4-BE49-F238E27FC236}">
                  <a16:creationId xmlns:a16="http://schemas.microsoft.com/office/drawing/2014/main" id="{4EC3258C-366B-4629-A7D3-5173D3637D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9" name="Freeform 19">
              <a:extLst>
                <a:ext uri="{FF2B5EF4-FFF2-40B4-BE49-F238E27FC236}">
                  <a16:creationId xmlns:a16="http://schemas.microsoft.com/office/drawing/2014/main" id="{D444D63A-CE2B-4ACD-BA0E-4ADECAD86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0" name="Freeform 20">
              <a:extLst>
                <a:ext uri="{FF2B5EF4-FFF2-40B4-BE49-F238E27FC236}">
                  <a16:creationId xmlns:a16="http://schemas.microsoft.com/office/drawing/2014/main" id="{7A504DF6-187A-4A54-96E8-3F3F28AAA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1" name="Freeform 21">
              <a:extLst>
                <a:ext uri="{FF2B5EF4-FFF2-40B4-BE49-F238E27FC236}">
                  <a16:creationId xmlns:a16="http://schemas.microsoft.com/office/drawing/2014/main" id="{FE04C6F5-6DC5-4C7E-9278-9BE624FC78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2" name="Freeform 22">
              <a:extLst>
                <a:ext uri="{FF2B5EF4-FFF2-40B4-BE49-F238E27FC236}">
                  <a16:creationId xmlns:a16="http://schemas.microsoft.com/office/drawing/2014/main" id="{94A02D9B-E6A9-4D6A-9D2A-D81C76802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34" name="Group 33">
            <a:extLst>
              <a:ext uri="{FF2B5EF4-FFF2-40B4-BE49-F238E27FC236}">
                <a16:creationId xmlns:a16="http://schemas.microsoft.com/office/drawing/2014/main" id="{B78034A6-3565-46AA-9E73-1C954666AB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30"/>
            <a:ext cx="2356675" cy="6853284"/>
            <a:chOff x="6627813" y="195452"/>
            <a:chExt cx="1952625" cy="5678299"/>
          </a:xfrm>
          <a:solidFill>
            <a:schemeClr val="accent1"/>
          </a:solidFill>
        </p:grpSpPr>
        <p:sp>
          <p:nvSpPr>
            <p:cNvPr id="35" name="Freeform 27">
              <a:extLst>
                <a:ext uri="{FF2B5EF4-FFF2-40B4-BE49-F238E27FC236}">
                  <a16:creationId xmlns:a16="http://schemas.microsoft.com/office/drawing/2014/main" id="{04947AA2-A772-42CB-9CEC-065095D3DC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36" name="Freeform 28">
              <a:extLst>
                <a:ext uri="{FF2B5EF4-FFF2-40B4-BE49-F238E27FC236}">
                  <a16:creationId xmlns:a16="http://schemas.microsoft.com/office/drawing/2014/main" id="{83C52D84-DEC1-4E16-972E-8EEA5D522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37" name="Freeform 29">
              <a:extLst>
                <a:ext uri="{FF2B5EF4-FFF2-40B4-BE49-F238E27FC236}">
                  <a16:creationId xmlns:a16="http://schemas.microsoft.com/office/drawing/2014/main" id="{2036A28D-EF09-41F7-906F-CF405361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38" name="Freeform 30">
              <a:extLst>
                <a:ext uri="{FF2B5EF4-FFF2-40B4-BE49-F238E27FC236}">
                  <a16:creationId xmlns:a16="http://schemas.microsoft.com/office/drawing/2014/main" id="{EE8D92C7-C907-4120-95E3-80E3DC85B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39" name="Freeform 31">
              <a:extLst>
                <a:ext uri="{FF2B5EF4-FFF2-40B4-BE49-F238E27FC236}">
                  <a16:creationId xmlns:a16="http://schemas.microsoft.com/office/drawing/2014/main" id="{BBCEAAB8-CD22-41D7-B330-702682A27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40" name="Freeform 32">
              <a:extLst>
                <a:ext uri="{FF2B5EF4-FFF2-40B4-BE49-F238E27FC236}">
                  <a16:creationId xmlns:a16="http://schemas.microsoft.com/office/drawing/2014/main" id="{6BBC1FEE-3D72-492B-8D8A-BE1A5507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41" name="Freeform 33">
              <a:extLst>
                <a:ext uri="{FF2B5EF4-FFF2-40B4-BE49-F238E27FC236}">
                  <a16:creationId xmlns:a16="http://schemas.microsoft.com/office/drawing/2014/main" id="{C28C6E5C-C393-435C-96A1-AA2859BDC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42" name="Freeform 34">
              <a:extLst>
                <a:ext uri="{FF2B5EF4-FFF2-40B4-BE49-F238E27FC236}">
                  <a16:creationId xmlns:a16="http://schemas.microsoft.com/office/drawing/2014/main" id="{2C2C991F-AC51-4DF5-B8DD-19B08C1CBF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43" name="Freeform 35">
              <a:extLst>
                <a:ext uri="{FF2B5EF4-FFF2-40B4-BE49-F238E27FC236}">
                  <a16:creationId xmlns:a16="http://schemas.microsoft.com/office/drawing/2014/main" id="{9C916B5F-285D-4F5A-9085-6781753AF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44" name="Freeform 36">
              <a:extLst>
                <a:ext uri="{FF2B5EF4-FFF2-40B4-BE49-F238E27FC236}">
                  <a16:creationId xmlns:a16="http://schemas.microsoft.com/office/drawing/2014/main" id="{0375DD5F-9D17-4873-B697-3D44A5EBE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45" name="Freeform 37">
              <a:extLst>
                <a:ext uri="{FF2B5EF4-FFF2-40B4-BE49-F238E27FC236}">
                  <a16:creationId xmlns:a16="http://schemas.microsoft.com/office/drawing/2014/main" id="{A159BBC7-6A8B-4612-94A8-56323452C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46" name="Freeform 38">
              <a:extLst>
                <a:ext uri="{FF2B5EF4-FFF2-40B4-BE49-F238E27FC236}">
                  <a16:creationId xmlns:a16="http://schemas.microsoft.com/office/drawing/2014/main" id="{177C901C-F8DE-4C99-95C8-F8CA1B84F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48" name="Rectangle 47">
            <a:extLst>
              <a:ext uri="{FF2B5EF4-FFF2-40B4-BE49-F238E27FC236}">
                <a16:creationId xmlns:a16="http://schemas.microsoft.com/office/drawing/2014/main" id="{D1D655F2-6D15-4265-ADEE-EF0075C13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50" name="Freeform 69">
            <a:extLst>
              <a:ext uri="{FF2B5EF4-FFF2-40B4-BE49-F238E27FC236}">
                <a16:creationId xmlns:a16="http://schemas.microsoft.com/office/drawing/2014/main" id="{3248A930-1A6E-4EFB-8213-D1AC735BE0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312941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 Comparison</a:t>
            </a:r>
          </a:p>
        </p:txBody>
      </p:sp>
      <p:sp>
        <p:nvSpPr>
          <p:cNvPr id="5" name="Text Placeholder 4"/>
          <p:cNvSpPr>
            <a:spLocks noGrp="1"/>
          </p:cNvSpPr>
          <p:nvPr>
            <p:ph type="body" idx="1"/>
          </p:nvPr>
        </p:nvSpPr>
        <p:spPr/>
        <p:txBody>
          <a:bodyPr/>
          <a:lstStyle/>
          <a:p>
            <a:r>
              <a:rPr lang="en-US" u="sng" dirty="0"/>
              <a:t>Housing Ready</a:t>
            </a:r>
          </a:p>
        </p:txBody>
      </p:sp>
      <p:sp>
        <p:nvSpPr>
          <p:cNvPr id="6" name="Content Placeholder 5"/>
          <p:cNvSpPr>
            <a:spLocks noGrp="1"/>
          </p:cNvSpPr>
          <p:nvPr>
            <p:ph sz="half" idx="2"/>
          </p:nvPr>
        </p:nvSpPr>
        <p:spPr/>
        <p:txBody>
          <a:bodyPr/>
          <a:lstStyle/>
          <a:p>
            <a:r>
              <a:rPr lang="en-US" dirty="0"/>
              <a:t>High barrier</a:t>
            </a:r>
          </a:p>
          <a:p>
            <a:r>
              <a:rPr lang="en-US" dirty="0"/>
              <a:t>Program centered</a:t>
            </a:r>
          </a:p>
          <a:p>
            <a:r>
              <a:rPr lang="en-US" dirty="0"/>
              <a:t>Services first, then housing</a:t>
            </a:r>
          </a:p>
          <a:p>
            <a:r>
              <a:rPr lang="en-US" dirty="0"/>
              <a:t>No harm reduction</a:t>
            </a:r>
          </a:p>
          <a:p>
            <a:r>
              <a:rPr lang="en-US" dirty="0"/>
              <a:t>Prolongs homelessness</a:t>
            </a:r>
          </a:p>
          <a:p>
            <a:r>
              <a:rPr lang="en-US" dirty="0"/>
              <a:t>Housing is a privilege</a:t>
            </a:r>
          </a:p>
        </p:txBody>
      </p:sp>
      <p:sp>
        <p:nvSpPr>
          <p:cNvPr id="7" name="Text Placeholder 6"/>
          <p:cNvSpPr>
            <a:spLocks noGrp="1"/>
          </p:cNvSpPr>
          <p:nvPr>
            <p:ph type="body" sz="quarter" idx="3"/>
          </p:nvPr>
        </p:nvSpPr>
        <p:spPr/>
        <p:txBody>
          <a:bodyPr/>
          <a:lstStyle/>
          <a:p>
            <a:r>
              <a:rPr lang="en-US" u="sng" dirty="0"/>
              <a:t>Housing First</a:t>
            </a:r>
          </a:p>
        </p:txBody>
      </p:sp>
      <p:sp>
        <p:nvSpPr>
          <p:cNvPr id="8" name="Content Placeholder 7"/>
          <p:cNvSpPr>
            <a:spLocks noGrp="1"/>
          </p:cNvSpPr>
          <p:nvPr>
            <p:ph sz="quarter" idx="4"/>
          </p:nvPr>
        </p:nvSpPr>
        <p:spPr/>
        <p:txBody>
          <a:bodyPr/>
          <a:lstStyle/>
          <a:p>
            <a:r>
              <a:rPr lang="en-US" dirty="0"/>
              <a:t>Low barrier</a:t>
            </a:r>
          </a:p>
          <a:p>
            <a:r>
              <a:rPr lang="en-US" dirty="0"/>
              <a:t>Client centered </a:t>
            </a:r>
          </a:p>
          <a:p>
            <a:r>
              <a:rPr lang="en-US" dirty="0"/>
              <a:t>Housing first, then supportive services (case management, treatment, etc.)</a:t>
            </a:r>
          </a:p>
          <a:p>
            <a:r>
              <a:rPr lang="en-US" dirty="0"/>
              <a:t>Harm reduction implemented</a:t>
            </a:r>
          </a:p>
          <a:p>
            <a:r>
              <a:rPr lang="en-US" dirty="0"/>
              <a:t>Quickly and effectively ends homelessness</a:t>
            </a:r>
          </a:p>
          <a:p>
            <a:r>
              <a:rPr lang="en-US" dirty="0"/>
              <a:t>Housing is a right</a:t>
            </a:r>
          </a:p>
        </p:txBody>
      </p:sp>
    </p:spTree>
    <p:extLst>
      <p:ext uri="{BB962C8B-B14F-4D97-AF65-F5344CB8AC3E}">
        <p14:creationId xmlns:p14="http://schemas.microsoft.com/office/powerpoint/2010/main" val="33870623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Housing First, according to the U.S. Interagency Council on Homelessness</a:t>
            </a:r>
          </a:p>
        </p:txBody>
      </p:sp>
      <p:sp>
        <p:nvSpPr>
          <p:cNvPr id="8" name="Content Placeholder 7"/>
          <p:cNvSpPr>
            <a:spLocks noGrp="1"/>
          </p:cNvSpPr>
          <p:nvPr>
            <p:ph idx="1"/>
          </p:nvPr>
        </p:nvSpPr>
        <p:spPr>
          <a:xfrm>
            <a:off x="2589211" y="2133600"/>
            <a:ext cx="8539705" cy="3777622"/>
          </a:xfrm>
        </p:spPr>
        <p:txBody>
          <a:bodyPr/>
          <a:lstStyle/>
          <a:p>
            <a:pPr algn="ctr"/>
            <a:r>
              <a:rPr lang="en-US" dirty="0"/>
              <a:t>A housing first system recognizes that people experiencing homelessness need the safety and stability of a home in order to best address challenges and pursue opportunities. </a:t>
            </a:r>
          </a:p>
          <a:p>
            <a:pPr algn="ctr"/>
            <a:r>
              <a:rPr lang="en-US" dirty="0"/>
              <a:t>It connects people as quickly as possible to a home and at the same time makes available the services that people may need to be stable and secure. </a:t>
            </a:r>
          </a:p>
        </p:txBody>
      </p:sp>
    </p:spTree>
    <p:extLst>
      <p:ext uri="{BB962C8B-B14F-4D97-AF65-F5344CB8AC3E}">
        <p14:creationId xmlns:p14="http://schemas.microsoft.com/office/powerpoint/2010/main" val="2120950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First, according to the U.S. Interagency Council on Homelessness</a:t>
            </a:r>
          </a:p>
        </p:txBody>
      </p:sp>
      <p:sp>
        <p:nvSpPr>
          <p:cNvPr id="3" name="Content Placeholder 2"/>
          <p:cNvSpPr>
            <a:spLocks noGrp="1"/>
          </p:cNvSpPr>
          <p:nvPr>
            <p:ph idx="1"/>
          </p:nvPr>
        </p:nvSpPr>
        <p:spPr>
          <a:xfrm>
            <a:off x="2589212" y="2133599"/>
            <a:ext cx="8915400" cy="4128977"/>
          </a:xfrm>
        </p:spPr>
        <p:txBody>
          <a:bodyPr/>
          <a:lstStyle/>
          <a:p>
            <a:r>
              <a:rPr lang="en-US" dirty="0"/>
              <a:t>6 Core Components</a:t>
            </a:r>
          </a:p>
          <a:p>
            <a:pPr>
              <a:buFont typeface="+mj-lt"/>
              <a:buAutoNum type="arabicPeriod"/>
            </a:pPr>
            <a:r>
              <a:rPr lang="en-US" sz="1400" dirty="0"/>
              <a:t>Street outreach providers, emergency shelters, and other parts of the crisis response system are working closely with housing providers to connect people to permanent housing as quickly as possible.</a:t>
            </a:r>
          </a:p>
          <a:p>
            <a:pPr>
              <a:buFont typeface="+mj-lt"/>
              <a:buAutoNum type="arabicPeriod"/>
            </a:pPr>
            <a:r>
              <a:rPr lang="en-US" sz="1400" dirty="0"/>
              <a:t>The community has a data-driven coordinated assessment system for matching people experiencing homelessness to the most appropriate housing and services based on their needs.</a:t>
            </a:r>
          </a:p>
          <a:p>
            <a:pPr>
              <a:buFont typeface="+mj-lt"/>
              <a:buAutoNum type="arabicPeriod"/>
            </a:pPr>
            <a:r>
              <a:rPr lang="en-US" sz="1400" dirty="0"/>
              <a:t>The community has a</a:t>
            </a:r>
            <a:r>
              <a:rPr lang="en-US" sz="1400" b="1" dirty="0"/>
              <a:t> </a:t>
            </a:r>
            <a:r>
              <a:rPr lang="en-US" sz="1400" dirty="0"/>
              <a:t>unified and streamlined process for applying for rapid re-housing, supportive housing, and/or other housing interventions.</a:t>
            </a:r>
          </a:p>
          <a:p>
            <a:pPr>
              <a:buFont typeface="+mj-lt"/>
              <a:buAutoNum type="arabicPeriod"/>
            </a:pPr>
            <a:r>
              <a:rPr lang="en-US" sz="1400" dirty="0"/>
              <a:t>Community leaders work collaboratively to ensure that a range of affordable and supportive housing options and models are available to meet local needs.</a:t>
            </a:r>
          </a:p>
          <a:p>
            <a:pPr>
              <a:buFont typeface="+mj-lt"/>
              <a:buAutoNum type="arabicPeriod"/>
            </a:pPr>
            <a:r>
              <a:rPr lang="en-US" sz="1400" dirty="0"/>
              <a:t>Policies and regulations related to supportive housing, social and health services, benefit and entitlement programs, and other essential services do not create needless barriers to housing.</a:t>
            </a:r>
          </a:p>
          <a:p>
            <a:pPr>
              <a:buFont typeface="+mj-lt"/>
              <a:buAutoNum type="arabicPeriod"/>
            </a:pPr>
            <a:r>
              <a:rPr lang="en-US" sz="1400" dirty="0"/>
              <a:t>Communities work to ensure that people are not evicted back into homelessness whenever possible.</a:t>
            </a:r>
          </a:p>
          <a:p>
            <a:pPr>
              <a:buFont typeface="+mj-lt"/>
              <a:buAutoNum type="arabicPeriod"/>
            </a:pPr>
            <a:endParaRPr lang="en-US" sz="1400" dirty="0"/>
          </a:p>
        </p:txBody>
      </p:sp>
    </p:spTree>
    <p:extLst>
      <p:ext uri="{BB962C8B-B14F-4D97-AF65-F5344CB8AC3E}">
        <p14:creationId xmlns:p14="http://schemas.microsoft.com/office/powerpoint/2010/main" val="3668173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1325" y="5635255"/>
            <a:ext cx="8911687" cy="990599"/>
          </a:xfrm>
        </p:spPr>
        <p:txBody>
          <a:bodyPr>
            <a:normAutofit/>
          </a:bodyPr>
          <a:lstStyle/>
          <a:p>
            <a:br>
              <a:rPr lang="en-US" dirty="0"/>
            </a:br>
            <a:r>
              <a:rPr lang="en-US" sz="2000" dirty="0">
                <a:hlinkClick r:id="rId3"/>
              </a:rPr>
              <a:t>Solution to Ending Homelessness</a:t>
            </a:r>
            <a:endParaRPr lang="en-US" sz="2000" dirty="0"/>
          </a:p>
        </p:txBody>
      </p:sp>
      <p:pic>
        <p:nvPicPr>
          <p:cNvPr id="4" name="oMg9fc_bOpA"/>
          <p:cNvPicPr>
            <a:picLocks noGrp="1" noRot="1" noChangeAspect="1"/>
          </p:cNvPicPr>
          <p:nvPr>
            <p:ph idx="1"/>
            <a:videoFile r:link="rId1"/>
          </p:nvPr>
        </p:nvPicPr>
        <p:blipFill>
          <a:blip r:embed="rId4"/>
          <a:stretch>
            <a:fillRect/>
          </a:stretch>
        </p:blipFill>
        <p:spPr>
          <a:xfrm>
            <a:off x="590062" y="6201"/>
            <a:ext cx="10887740" cy="6124353"/>
          </a:xfrm>
          <a:prstGeom prst="rect">
            <a:avLst/>
          </a:prstGeom>
        </p:spPr>
      </p:pic>
    </p:spTree>
    <p:extLst>
      <p:ext uri="{BB962C8B-B14F-4D97-AF65-F5344CB8AC3E}">
        <p14:creationId xmlns:p14="http://schemas.microsoft.com/office/powerpoint/2010/main" val="286726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71000">
              <a:schemeClr val="accent3"/>
            </a:gs>
          </a:gsLst>
          <a:lin ang="2700000" scaled="1"/>
        </a:gradFill>
        <a:effectLst/>
      </p:bgPr>
    </p:bg>
    <p:spTree>
      <p:nvGrpSpPr>
        <p:cNvPr id="1" name=""/>
        <p:cNvGrpSpPr/>
        <p:nvPr/>
      </p:nvGrpSpPr>
      <p:grpSpPr>
        <a:xfrm>
          <a:off x="0" y="0"/>
          <a:ext cx="0" cy="0"/>
          <a:chOff x="0" y="0"/>
          <a:chExt cx="0" cy="0"/>
        </a:xfrm>
      </p:grpSpPr>
      <p:pic>
        <p:nvPicPr>
          <p:cNvPr id="5" name="Picture 4" descr="light spots">
            <a:extLst>
              <a:ext uri="{FF2B5EF4-FFF2-40B4-BE49-F238E27FC236}">
                <a16:creationId xmlns:a16="http://schemas.microsoft.com/office/drawing/2014/main" id="{1A23FE0C-9A67-334E-9B7F-83AA9CF636A8}"/>
              </a:ext>
            </a:extLst>
          </p:cNvPr>
          <p:cNvPicPr>
            <a:picLocks noChangeAspect="1"/>
          </p:cNvPicPr>
          <p:nvPr/>
        </p:nvPicPr>
        <p:blipFill rotWithShape="1">
          <a:blip r:embed="rId3" cstate="print">
            <a:duotone>
              <a:schemeClr val="bg2">
                <a:shade val="45000"/>
                <a:satMod val="135000"/>
              </a:schemeClr>
              <a:prstClr val="white"/>
            </a:duotone>
            <a:alphaModFix amt="40000"/>
            <a:extLst>
              <a:ext uri="{28A0092B-C50C-407E-A947-70E740481C1C}">
                <a14:useLocalDpi xmlns:a14="http://schemas.microsoft.com/office/drawing/2010/main"/>
              </a:ext>
            </a:extLst>
          </a:blip>
          <a:srcRect/>
          <a:stretch/>
        </p:blipFill>
        <p:spPr>
          <a:xfrm>
            <a:off x="0" y="5"/>
            <a:ext cx="12192000" cy="6857990"/>
          </a:xfrm>
          <a:prstGeom prst="rect">
            <a:avLst/>
          </a:prstGeom>
        </p:spPr>
      </p:pic>
      <p:sp>
        <p:nvSpPr>
          <p:cNvPr id="2" name="Title 1">
            <a:extLst>
              <a:ext uri="{FF2B5EF4-FFF2-40B4-BE49-F238E27FC236}">
                <a16:creationId xmlns:a16="http://schemas.microsoft.com/office/drawing/2014/main" id="{F266081D-517B-5D43-A7B4-E67DDEDC0B31}"/>
              </a:ext>
            </a:extLst>
          </p:cNvPr>
          <p:cNvSpPr>
            <a:spLocks noGrp="1"/>
          </p:cNvSpPr>
          <p:nvPr>
            <p:ph type="title"/>
          </p:nvPr>
        </p:nvSpPr>
        <p:spPr>
          <a:xfrm>
            <a:off x="2592925" y="624110"/>
            <a:ext cx="8805177" cy="562717"/>
          </a:xfrm>
        </p:spPr>
        <p:txBody>
          <a:bodyPr>
            <a:normAutofit fontScale="90000"/>
          </a:bodyPr>
          <a:lstStyle/>
          <a:p>
            <a:endParaRPr lang="en-US" dirty="0"/>
          </a:p>
        </p:txBody>
      </p:sp>
      <p:sp>
        <p:nvSpPr>
          <p:cNvPr id="3" name="Subtitle 2">
            <a:extLst>
              <a:ext uri="{FF2B5EF4-FFF2-40B4-BE49-F238E27FC236}">
                <a16:creationId xmlns:a16="http://schemas.microsoft.com/office/drawing/2014/main" id="{96D75439-C766-134A-A0D0-BE002D8B0AAD}"/>
              </a:ext>
            </a:extLst>
          </p:cNvPr>
          <p:cNvSpPr>
            <a:spLocks noGrp="1"/>
          </p:cNvSpPr>
          <p:nvPr>
            <p:ph idx="1"/>
          </p:nvPr>
        </p:nvSpPr>
        <p:spPr>
          <a:xfrm>
            <a:off x="2589212" y="1350335"/>
            <a:ext cx="8915400" cy="4560887"/>
          </a:xfrm>
        </p:spPr>
        <p:txBody>
          <a:bodyPr>
            <a:normAutofit/>
          </a:bodyPr>
          <a:lstStyle/>
          <a:p>
            <a:pPr marL="0" indent="0">
              <a:buNone/>
            </a:pPr>
            <a:r>
              <a:rPr lang="en-US" sz="6600" dirty="0"/>
              <a:t>Coordinated Entry System and the Common Assessment</a:t>
            </a:r>
          </a:p>
        </p:txBody>
      </p:sp>
    </p:spTree>
    <p:extLst>
      <p:ext uri="{BB962C8B-B14F-4D97-AF65-F5344CB8AC3E}">
        <p14:creationId xmlns:p14="http://schemas.microsoft.com/office/powerpoint/2010/main" val="4063739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coordinated entry?</a:t>
            </a:r>
          </a:p>
        </p:txBody>
      </p:sp>
      <p:sp>
        <p:nvSpPr>
          <p:cNvPr id="3" name="Content Placeholder 2"/>
          <p:cNvSpPr>
            <a:spLocks noGrp="1"/>
          </p:cNvSpPr>
          <p:nvPr>
            <p:ph idx="1"/>
          </p:nvPr>
        </p:nvSpPr>
        <p:spPr/>
        <p:txBody>
          <a:bodyPr/>
          <a:lstStyle/>
          <a:p>
            <a:r>
              <a:rPr lang="en-US" dirty="0"/>
              <a:t>“A centralized or coordinated process designed to coordinate program participant intake, assessment, and provision of referrals across a geographic area. The system covers the geographic area (designated by the </a:t>
            </a:r>
            <a:r>
              <a:rPr lang="en-US" dirty="0" err="1"/>
              <a:t>CoC</a:t>
            </a:r>
            <a:r>
              <a:rPr lang="en-US" dirty="0"/>
              <a:t>), is easily accessed by individuals and families seeking housing or services, is well advertised, and includes a comprehensive and standardized assessment tool.” (24 CFR Section 578.7).</a:t>
            </a:r>
          </a:p>
          <a:p>
            <a:r>
              <a:rPr lang="en-US" dirty="0"/>
              <a:t>It is the responsibility of each </a:t>
            </a:r>
            <a:r>
              <a:rPr lang="en-US" dirty="0" err="1"/>
              <a:t>CoC</a:t>
            </a:r>
            <a:r>
              <a:rPr lang="en-US" dirty="0"/>
              <a:t> to implement Coordinated Entry in their geographic area.</a:t>
            </a:r>
          </a:p>
          <a:p>
            <a:r>
              <a:rPr lang="en-US" dirty="0"/>
              <a:t>The goal is to connect individuals and families experiencing homelessness to housing and supportive services as quickly as possible. </a:t>
            </a:r>
          </a:p>
        </p:txBody>
      </p:sp>
    </p:spTree>
    <p:extLst>
      <p:ext uri="{BB962C8B-B14F-4D97-AF65-F5344CB8AC3E}">
        <p14:creationId xmlns:p14="http://schemas.microsoft.com/office/powerpoint/2010/main" val="579419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coordinated entry system aims to:</a:t>
            </a:r>
          </a:p>
        </p:txBody>
      </p:sp>
      <p:sp>
        <p:nvSpPr>
          <p:cNvPr id="3" name="Content Placeholder 2"/>
          <p:cNvSpPr>
            <a:spLocks noGrp="1"/>
          </p:cNvSpPr>
          <p:nvPr>
            <p:ph idx="1"/>
          </p:nvPr>
        </p:nvSpPr>
        <p:spPr/>
        <p:txBody>
          <a:bodyPr/>
          <a:lstStyle/>
          <a:p>
            <a:r>
              <a:rPr lang="en-US" dirty="0"/>
              <a:t>Divert those who can solve their own homelessness away from entering the coordinated entry system</a:t>
            </a:r>
          </a:p>
          <a:p>
            <a:r>
              <a:rPr lang="en-US" dirty="0"/>
              <a:t>Move people from homelessness to permanent housing quickly and effectively</a:t>
            </a:r>
          </a:p>
          <a:p>
            <a:r>
              <a:rPr lang="en-US" dirty="0"/>
              <a:t>Create an effective role for emergency shelters and transitional housing</a:t>
            </a:r>
          </a:p>
          <a:p>
            <a:r>
              <a:rPr lang="en-US" dirty="0"/>
              <a:t>Use the correct housing intervention </a:t>
            </a:r>
          </a:p>
          <a:p>
            <a:r>
              <a:rPr lang="en-US" dirty="0"/>
              <a:t>Reduce length of time homeless</a:t>
            </a:r>
          </a:p>
          <a:p>
            <a:r>
              <a:rPr lang="en-US" dirty="0"/>
              <a:t>Increase housing stability</a:t>
            </a:r>
          </a:p>
          <a:p>
            <a:r>
              <a:rPr lang="en-US" dirty="0"/>
              <a:t>End homelessness across communities, not just within individual programs</a:t>
            </a:r>
          </a:p>
        </p:txBody>
      </p:sp>
    </p:spTree>
    <p:extLst>
      <p:ext uri="{BB962C8B-B14F-4D97-AF65-F5344CB8AC3E}">
        <p14:creationId xmlns:p14="http://schemas.microsoft.com/office/powerpoint/2010/main" val="3189171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 </a:t>
            </a:r>
            <a:r>
              <a:rPr lang="en-US" dirty="0" err="1"/>
              <a:t>CoC</a:t>
            </a:r>
            <a:r>
              <a:rPr lang="en-US" dirty="0"/>
              <a:t>?</a:t>
            </a:r>
          </a:p>
        </p:txBody>
      </p:sp>
      <p:sp>
        <p:nvSpPr>
          <p:cNvPr id="3" name="Content Placeholder 2"/>
          <p:cNvSpPr>
            <a:spLocks noGrp="1"/>
          </p:cNvSpPr>
          <p:nvPr>
            <p:ph idx="1"/>
          </p:nvPr>
        </p:nvSpPr>
        <p:spPr/>
        <p:txBody>
          <a:bodyPr/>
          <a:lstStyle/>
          <a:p>
            <a:r>
              <a:rPr lang="en-US" dirty="0"/>
              <a:t>Continuum of Care (</a:t>
            </a:r>
            <a:r>
              <a:rPr lang="en-US" dirty="0" err="1"/>
              <a:t>CoC</a:t>
            </a:r>
            <a:r>
              <a:rPr lang="en-US" dirty="0"/>
              <a:t>) is a geographical area designated by each state to receive federal HUD funding</a:t>
            </a:r>
          </a:p>
          <a:p>
            <a:r>
              <a:rPr lang="en-US" dirty="0"/>
              <a:t>Kentucky has three </a:t>
            </a:r>
            <a:r>
              <a:rPr lang="en-US" dirty="0" err="1"/>
              <a:t>CoC’s</a:t>
            </a:r>
            <a:r>
              <a:rPr lang="en-US" dirty="0"/>
              <a:t>:</a:t>
            </a:r>
          </a:p>
          <a:p>
            <a:pPr lvl="1"/>
            <a:r>
              <a:rPr lang="en-US" dirty="0"/>
              <a:t>Balance of State </a:t>
            </a:r>
            <a:r>
              <a:rPr lang="en-US" dirty="0" err="1"/>
              <a:t>CoC</a:t>
            </a:r>
            <a:r>
              <a:rPr lang="en-US" dirty="0"/>
              <a:t> (118 counties across KY)</a:t>
            </a:r>
          </a:p>
          <a:p>
            <a:pPr lvl="1"/>
            <a:r>
              <a:rPr lang="en-US" dirty="0"/>
              <a:t>Lexington </a:t>
            </a:r>
            <a:r>
              <a:rPr lang="en-US" dirty="0" err="1"/>
              <a:t>CoC</a:t>
            </a:r>
            <a:r>
              <a:rPr lang="en-US" dirty="0"/>
              <a:t> (Fayette county)</a:t>
            </a:r>
          </a:p>
          <a:p>
            <a:pPr lvl="1"/>
            <a:r>
              <a:rPr lang="en-US" dirty="0"/>
              <a:t>Louisville </a:t>
            </a:r>
            <a:r>
              <a:rPr lang="en-US" dirty="0" err="1"/>
              <a:t>CoC</a:t>
            </a:r>
            <a:r>
              <a:rPr lang="en-US" dirty="0"/>
              <a:t> (Jefferson county)</a:t>
            </a:r>
          </a:p>
          <a:p>
            <a:pPr marL="457200" lvl="1" indent="0">
              <a:buNone/>
            </a:pPr>
            <a:endParaRPr lang="en-US" dirty="0"/>
          </a:p>
          <a:p>
            <a:endParaRPr lang="en-US" dirty="0"/>
          </a:p>
        </p:txBody>
      </p:sp>
    </p:spTree>
    <p:extLst>
      <p:ext uri="{BB962C8B-B14F-4D97-AF65-F5344CB8AC3E}">
        <p14:creationId xmlns:p14="http://schemas.microsoft.com/office/powerpoint/2010/main" val="646429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the intake/assessment process work?</a:t>
            </a:r>
          </a:p>
        </p:txBody>
      </p:sp>
      <p:sp>
        <p:nvSpPr>
          <p:cNvPr id="3" name="Content Placeholder 2"/>
          <p:cNvSpPr>
            <a:spLocks noGrp="1"/>
          </p:cNvSpPr>
          <p:nvPr>
            <p:ph idx="1"/>
          </p:nvPr>
        </p:nvSpPr>
        <p:spPr/>
        <p:txBody>
          <a:bodyPr/>
          <a:lstStyle/>
          <a:p>
            <a:r>
              <a:rPr lang="en-US" dirty="0"/>
              <a:t>All agencies that receive Emergency Solutions Grant (ESG) or </a:t>
            </a:r>
            <a:r>
              <a:rPr lang="en-US" dirty="0" err="1"/>
              <a:t>CoC</a:t>
            </a:r>
            <a:r>
              <a:rPr lang="en-US" dirty="0"/>
              <a:t> funding from HUD or the Kentucky Housing Corporation (KHC) is an access point for the Coordinated Entry System.</a:t>
            </a:r>
          </a:p>
          <a:p>
            <a:r>
              <a:rPr lang="en-US" dirty="0"/>
              <a:t>This means that a person experiencing homelessness could go to any of those agencies to complete the common triage tool (VI-SPDAT)</a:t>
            </a:r>
          </a:p>
          <a:p>
            <a:r>
              <a:rPr lang="en-US" dirty="0"/>
              <a:t>The housing provider will then have the individual complete a Kentucky Homeless Management Information System (KYHMIS) Release of Information as consent to administer the VI-SPDAT.</a:t>
            </a:r>
          </a:p>
          <a:p>
            <a:r>
              <a:rPr lang="en-US" dirty="0"/>
              <a:t>VI-SPDAT’s can also be completed over the phone with the use of the verbal KYHMIS ROI</a:t>
            </a:r>
          </a:p>
        </p:txBody>
      </p:sp>
    </p:spTree>
    <p:extLst>
      <p:ext uri="{BB962C8B-B14F-4D97-AF65-F5344CB8AC3E}">
        <p14:creationId xmlns:p14="http://schemas.microsoft.com/office/powerpoint/2010/main" val="2167479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VI what?</a:t>
            </a:r>
          </a:p>
        </p:txBody>
      </p:sp>
      <p:sp>
        <p:nvSpPr>
          <p:cNvPr id="3" name="Content Placeholder 2"/>
          <p:cNvSpPr>
            <a:spLocks noGrp="1"/>
          </p:cNvSpPr>
          <p:nvPr>
            <p:ph idx="1"/>
          </p:nvPr>
        </p:nvSpPr>
        <p:spPr>
          <a:xfrm>
            <a:off x="1886685" y="2181922"/>
            <a:ext cx="8915400" cy="3777622"/>
          </a:xfrm>
        </p:spPr>
        <p:txBody>
          <a:bodyPr/>
          <a:lstStyle/>
          <a:p>
            <a:r>
              <a:rPr lang="en-US" dirty="0"/>
              <a:t>VI = Vulnerability Index by Community Solutions.</a:t>
            </a:r>
          </a:p>
          <a:p>
            <a:pPr lvl="1"/>
            <a:r>
              <a:rPr lang="en-US" dirty="0"/>
              <a:t>It was made popular during the 100,000 Homes Campaign that began in 2010, ended in 2014, and included 200 communities. </a:t>
            </a:r>
          </a:p>
          <a:p>
            <a:pPr lvl="1"/>
            <a:r>
              <a:rPr lang="en-US" dirty="0"/>
              <a:t>Administered as a Survey</a:t>
            </a:r>
          </a:p>
          <a:p>
            <a:r>
              <a:rPr lang="en-US" dirty="0"/>
              <a:t>SPDAT = Service Prioritization Decision Assistance Tool.</a:t>
            </a:r>
          </a:p>
          <a:p>
            <a:pPr lvl="1"/>
            <a:r>
              <a:rPr lang="en-US" dirty="0"/>
              <a:t>Developed by </a:t>
            </a:r>
            <a:r>
              <a:rPr lang="en-US" dirty="0" err="1"/>
              <a:t>OrgCode</a:t>
            </a:r>
            <a:r>
              <a:rPr lang="en-US" dirty="0"/>
              <a:t> Consulting, Inc.</a:t>
            </a:r>
          </a:p>
          <a:p>
            <a:pPr lvl="1"/>
            <a:r>
              <a:rPr lang="en-US" dirty="0"/>
              <a:t>In depth evaluation tool, takes 1 to 2 hours to complete</a:t>
            </a:r>
          </a:p>
          <a:p>
            <a:pPr lvl="1"/>
            <a:r>
              <a:rPr lang="en-US" dirty="0"/>
              <a:t>Good for ongoing case management to track client progress</a:t>
            </a:r>
          </a:p>
          <a:p>
            <a:pPr lvl="1"/>
            <a:r>
              <a:rPr lang="en-US" dirty="0"/>
              <a:t>Must be trained by </a:t>
            </a:r>
            <a:r>
              <a:rPr lang="en-US" dirty="0" err="1"/>
              <a:t>OrgCode</a:t>
            </a:r>
            <a:r>
              <a:rPr lang="en-US" dirty="0"/>
              <a:t> certified trainer to administer</a:t>
            </a:r>
          </a:p>
        </p:txBody>
      </p:sp>
      <p:pic>
        <p:nvPicPr>
          <p:cNvPr id="4" name="Picture 2" descr="Image result for confu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7660">
            <a:off x="8587193" y="378526"/>
            <a:ext cx="3151151" cy="177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3526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a:t>
            </a:r>
          </a:p>
        </p:txBody>
      </p:sp>
      <p:sp>
        <p:nvSpPr>
          <p:cNvPr id="3" name="Content Placeholder 2"/>
          <p:cNvSpPr>
            <a:spLocks noGrp="1"/>
          </p:cNvSpPr>
          <p:nvPr>
            <p:ph idx="1"/>
          </p:nvPr>
        </p:nvSpPr>
        <p:spPr>
          <a:xfrm>
            <a:off x="586364" y="2183219"/>
            <a:ext cx="6799174" cy="3777622"/>
          </a:xfrm>
        </p:spPr>
        <p:txBody>
          <a:bodyPr>
            <a:normAutofit fontScale="92500"/>
          </a:bodyPr>
          <a:lstStyle/>
          <a:p>
            <a:r>
              <a:rPr lang="en-US" dirty="0"/>
              <a:t>I grew up in Southern Indiana, 20 minutes North of Louisville</a:t>
            </a:r>
          </a:p>
          <a:p>
            <a:r>
              <a:rPr lang="en-US" dirty="0"/>
              <a:t>Graduated from Asbury University in May 2016 with my BASW</a:t>
            </a:r>
          </a:p>
          <a:p>
            <a:r>
              <a:rPr lang="en-US" dirty="0"/>
              <a:t>Graduated from U of L, Kent School of Social Work with my MSSW in May 2017</a:t>
            </a:r>
          </a:p>
          <a:p>
            <a:r>
              <a:rPr lang="en-US" dirty="0"/>
              <a:t>Married on May 26, 2018</a:t>
            </a:r>
          </a:p>
          <a:p>
            <a:r>
              <a:rPr lang="en-US" dirty="0"/>
              <a:t>Living in Lexington, KY with my husband, two pugs, cats, and soon to be baby girl</a:t>
            </a:r>
          </a:p>
          <a:p>
            <a:r>
              <a:rPr lang="en-US" dirty="0"/>
              <a:t>Housing Stabilization Specialist at HHCK from August 2017 to January 2019</a:t>
            </a:r>
          </a:p>
          <a:p>
            <a:r>
              <a:rPr lang="en-US" dirty="0"/>
              <a:t>Housing Program Manager at HHCK since January 2019</a:t>
            </a:r>
          </a:p>
        </p:txBody>
      </p:sp>
      <p:pic>
        <p:nvPicPr>
          <p:cNvPr id="10" name="Picture 9" descr="A person standing in front of a tree&#10;&#10;Description automatically generated">
            <a:extLst>
              <a:ext uri="{FF2B5EF4-FFF2-40B4-BE49-F238E27FC236}">
                <a16:creationId xmlns:a16="http://schemas.microsoft.com/office/drawing/2014/main" id="{E3220725-EF2A-476B-8B07-C8FA9110C844}"/>
              </a:ext>
            </a:extLst>
          </p:cNvPr>
          <p:cNvPicPr>
            <a:picLocks noChangeAspect="1"/>
          </p:cNvPicPr>
          <p:nvPr/>
        </p:nvPicPr>
        <p:blipFill>
          <a:blip r:embed="rId2"/>
          <a:stretch>
            <a:fillRect/>
          </a:stretch>
        </p:blipFill>
        <p:spPr>
          <a:xfrm>
            <a:off x="7516582" y="188011"/>
            <a:ext cx="4675418" cy="6233890"/>
          </a:xfrm>
          <a:prstGeom prst="rect">
            <a:avLst/>
          </a:prstGeom>
        </p:spPr>
      </p:pic>
    </p:spTree>
    <p:extLst>
      <p:ext uri="{BB962C8B-B14F-4D97-AF65-F5344CB8AC3E}">
        <p14:creationId xmlns:p14="http://schemas.microsoft.com/office/powerpoint/2010/main" val="3667887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VI-SPDAT</a:t>
            </a:r>
          </a:p>
        </p:txBody>
      </p:sp>
      <p:sp>
        <p:nvSpPr>
          <p:cNvPr id="3" name="Content Placeholder 2"/>
          <p:cNvSpPr>
            <a:spLocks noGrp="1"/>
          </p:cNvSpPr>
          <p:nvPr>
            <p:ph idx="1"/>
          </p:nvPr>
        </p:nvSpPr>
        <p:spPr/>
        <p:txBody>
          <a:bodyPr/>
          <a:lstStyle/>
          <a:p>
            <a:r>
              <a:rPr lang="en-US" dirty="0"/>
              <a:t>The combination of the VI and SPDAT began in 2013 through </a:t>
            </a:r>
            <a:r>
              <a:rPr lang="en-US" dirty="0" err="1"/>
              <a:t>OrgCode’s</a:t>
            </a:r>
            <a:r>
              <a:rPr lang="en-US" dirty="0"/>
              <a:t> collaboration with Community Solutions. They built it upon reviewing existing tools, interviews with direct service providers, an academic panel, and hundreds of published journal articles, reports, and tools. </a:t>
            </a:r>
          </a:p>
          <a:p>
            <a:r>
              <a:rPr lang="en-US" dirty="0"/>
              <a:t>Developed to quickly determine if an individual or family has high, moderate, or low acuity</a:t>
            </a:r>
          </a:p>
          <a:p>
            <a:r>
              <a:rPr lang="en-US" dirty="0"/>
              <a:t>Training can be completed online</a:t>
            </a:r>
          </a:p>
        </p:txBody>
      </p:sp>
    </p:spTree>
    <p:extLst>
      <p:ext uri="{BB962C8B-B14F-4D97-AF65-F5344CB8AC3E}">
        <p14:creationId xmlns:p14="http://schemas.microsoft.com/office/powerpoint/2010/main" val="1378889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VI-SPDAT</a:t>
            </a:r>
          </a:p>
        </p:txBody>
      </p:sp>
      <p:sp>
        <p:nvSpPr>
          <p:cNvPr id="3" name="Content Placeholder 2"/>
          <p:cNvSpPr>
            <a:spLocks noGrp="1"/>
          </p:cNvSpPr>
          <p:nvPr>
            <p:ph idx="1"/>
          </p:nvPr>
        </p:nvSpPr>
        <p:spPr/>
        <p:txBody>
          <a:bodyPr/>
          <a:lstStyle/>
          <a:p>
            <a:r>
              <a:rPr lang="en-US" dirty="0"/>
              <a:t>Vulnerability Index – Service Prioritization Decision Assistance Tool</a:t>
            </a:r>
          </a:p>
          <a:p>
            <a:pPr lvl="1"/>
            <a:r>
              <a:rPr lang="en-US" dirty="0"/>
              <a:t>An evidence based triage tool utilized by all housing providers in the Balance of State </a:t>
            </a:r>
            <a:r>
              <a:rPr lang="en-US" dirty="0" err="1"/>
              <a:t>CoC</a:t>
            </a:r>
            <a:r>
              <a:rPr lang="en-US" dirty="0"/>
              <a:t> to determine acuity for the purpose of housing triage, prioritization, and housing placement.</a:t>
            </a:r>
          </a:p>
          <a:p>
            <a:r>
              <a:rPr lang="en-US" dirty="0"/>
              <a:t>Three types</a:t>
            </a:r>
          </a:p>
          <a:p>
            <a:pPr lvl="1"/>
            <a:r>
              <a:rPr lang="en-US" dirty="0"/>
              <a:t>Single adult VI-SPDAT </a:t>
            </a:r>
          </a:p>
          <a:p>
            <a:pPr lvl="1"/>
            <a:r>
              <a:rPr lang="en-US" dirty="0"/>
              <a:t>Family VI-SPDAT</a:t>
            </a:r>
          </a:p>
          <a:p>
            <a:pPr lvl="1"/>
            <a:r>
              <a:rPr lang="en-US" dirty="0"/>
              <a:t>Youth TAY-VI-SPDAT (for individuals 24 and under)</a:t>
            </a:r>
          </a:p>
          <a:p>
            <a:r>
              <a:rPr lang="en-US" dirty="0"/>
              <a:t>Identifies a housing intervention recommendation based off an individual or families specific needs</a:t>
            </a:r>
          </a:p>
          <a:p>
            <a:pPr lvl="1"/>
            <a:endParaRPr lang="en-US" dirty="0"/>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295142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possible recommendations</a:t>
            </a:r>
          </a:p>
        </p:txBody>
      </p:sp>
      <p:sp>
        <p:nvSpPr>
          <p:cNvPr id="3" name="Content Placeholder 2"/>
          <p:cNvSpPr>
            <a:spLocks noGrp="1"/>
          </p:cNvSpPr>
          <p:nvPr>
            <p:ph idx="1"/>
          </p:nvPr>
        </p:nvSpPr>
        <p:spPr/>
        <p:txBody>
          <a:bodyPr/>
          <a:lstStyle/>
          <a:p>
            <a:r>
              <a:rPr lang="en-US" dirty="0"/>
              <a:t>Permanent Supportive Housing (PSH)</a:t>
            </a:r>
          </a:p>
          <a:p>
            <a:pPr lvl="1"/>
            <a:r>
              <a:rPr lang="en-US" dirty="0"/>
              <a:t>Individuals: 8+</a:t>
            </a:r>
          </a:p>
          <a:p>
            <a:pPr lvl="1"/>
            <a:r>
              <a:rPr lang="en-US" dirty="0"/>
              <a:t>Families: 9+</a:t>
            </a:r>
          </a:p>
          <a:p>
            <a:r>
              <a:rPr lang="en-US" dirty="0"/>
              <a:t>Rapid Re-Housing (RRH)</a:t>
            </a:r>
          </a:p>
          <a:p>
            <a:pPr lvl="1"/>
            <a:r>
              <a:rPr lang="en-US" dirty="0"/>
              <a:t>Individuals: 4-7</a:t>
            </a:r>
          </a:p>
          <a:p>
            <a:pPr lvl="1"/>
            <a:r>
              <a:rPr lang="en-US" dirty="0"/>
              <a:t>Families: 4-8</a:t>
            </a:r>
          </a:p>
          <a:p>
            <a:r>
              <a:rPr lang="en-US" dirty="0"/>
              <a:t>No housing intervention/diversion</a:t>
            </a:r>
          </a:p>
          <a:p>
            <a:pPr lvl="1"/>
            <a:r>
              <a:rPr lang="en-US" dirty="0"/>
              <a:t>Individuals: 0-3</a:t>
            </a:r>
          </a:p>
          <a:p>
            <a:pPr lvl="1"/>
            <a:r>
              <a:rPr lang="en-US" dirty="0"/>
              <a:t>Families: 0-3</a:t>
            </a:r>
          </a:p>
        </p:txBody>
      </p:sp>
    </p:spTree>
    <p:extLst>
      <p:ext uri="{BB962C8B-B14F-4D97-AF65-F5344CB8AC3E}">
        <p14:creationId xmlns:p14="http://schemas.microsoft.com/office/powerpoint/2010/main" val="3053807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happens after a VI-SPDAT is completed?</a:t>
            </a:r>
          </a:p>
        </p:txBody>
      </p:sp>
      <p:sp>
        <p:nvSpPr>
          <p:cNvPr id="3" name="Content Placeholder 2"/>
          <p:cNvSpPr>
            <a:spLocks noGrp="1"/>
          </p:cNvSpPr>
          <p:nvPr>
            <p:ph idx="1"/>
          </p:nvPr>
        </p:nvSpPr>
        <p:spPr/>
        <p:txBody>
          <a:bodyPr/>
          <a:lstStyle/>
          <a:p>
            <a:r>
              <a:rPr lang="en-US" dirty="0"/>
              <a:t>The client information and VI-SPDAT is entered into KYHMIS to be accessed by Local Prioritization Communities.</a:t>
            </a:r>
          </a:p>
          <a:p>
            <a:r>
              <a:rPr lang="en-US" dirty="0"/>
              <a:t>The VI-SPDAT scored will appear on each LPC’s prioritization list.</a:t>
            </a:r>
          </a:p>
          <a:p>
            <a:r>
              <a:rPr lang="en-US" dirty="0"/>
              <a:t>Each LPC lead agency is responsible for generating and managing the prioritization list for their LPC.</a:t>
            </a:r>
          </a:p>
          <a:p>
            <a:r>
              <a:rPr lang="en-US" dirty="0"/>
              <a:t>The LPC lead agency is also responsible for scheduling and maintaining monthly or bi-weekly LPC coordinated entry meetings.</a:t>
            </a:r>
          </a:p>
          <a:p>
            <a:r>
              <a:rPr lang="en-US" dirty="0"/>
              <a:t>During the coordinated entry meetings the prioritization list is used to refer individuals and families experiencing homelessness to available housing resources.</a:t>
            </a:r>
          </a:p>
        </p:txBody>
      </p:sp>
    </p:spTree>
    <p:extLst>
      <p:ext uri="{BB962C8B-B14F-4D97-AF65-F5344CB8AC3E}">
        <p14:creationId xmlns:p14="http://schemas.microsoft.com/office/powerpoint/2010/main" val="544982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aedonline.org/wp-content/uploads/sites/3/2018/03/ma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409242"/>
            <a:ext cx="11843113" cy="6065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30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DCBA4ED-F1FC-41D9-B8E1-ADE00E0968C0}"/>
              </a:ext>
            </a:extLst>
          </p:cNvPr>
          <p:cNvPicPr>
            <a:picLocks noChangeAspect="1"/>
          </p:cNvPicPr>
          <p:nvPr/>
        </p:nvPicPr>
        <p:blipFill>
          <a:blip r:embed="rId2"/>
          <a:stretch>
            <a:fillRect/>
          </a:stretch>
        </p:blipFill>
        <p:spPr>
          <a:xfrm>
            <a:off x="2781765" y="-126609"/>
            <a:ext cx="6628470" cy="6984609"/>
          </a:xfrm>
          <a:prstGeom prst="rect">
            <a:avLst/>
          </a:prstGeom>
        </p:spPr>
      </p:pic>
    </p:spTree>
    <p:extLst>
      <p:ext uri="{BB962C8B-B14F-4D97-AF65-F5344CB8AC3E}">
        <p14:creationId xmlns:p14="http://schemas.microsoft.com/office/powerpoint/2010/main" val="35489235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referral process</a:t>
            </a:r>
          </a:p>
        </p:txBody>
      </p:sp>
      <p:sp>
        <p:nvSpPr>
          <p:cNvPr id="3" name="Content Placeholder 2"/>
          <p:cNvSpPr>
            <a:spLocks noGrp="1"/>
          </p:cNvSpPr>
          <p:nvPr>
            <p:ph idx="1"/>
          </p:nvPr>
        </p:nvSpPr>
        <p:spPr/>
        <p:txBody>
          <a:bodyPr/>
          <a:lstStyle/>
          <a:p>
            <a:r>
              <a:rPr lang="en-US" dirty="0"/>
              <a:t>The LPC begins the matching process during the LPC meeting.</a:t>
            </a:r>
          </a:p>
          <a:p>
            <a:r>
              <a:rPr lang="en-US" dirty="0"/>
              <a:t>Each agency in the LPC will first start by stating how many resources they have available at the time, meaning how many new referrals they can take. </a:t>
            </a:r>
          </a:p>
          <a:p>
            <a:r>
              <a:rPr lang="en-US" dirty="0"/>
              <a:t>The LPC lead then has the responsibility of matching available PSH and RRH resources to clients with the highest acuity, meaning the most severe needs.</a:t>
            </a:r>
          </a:p>
          <a:p>
            <a:r>
              <a:rPr lang="en-US" dirty="0"/>
              <a:t>If there are several individuals on the prioritization list who have the same acuity they are prioritized by how long they have been homeless. </a:t>
            </a:r>
          </a:p>
        </p:txBody>
      </p:sp>
    </p:spTree>
    <p:extLst>
      <p:ext uri="{BB962C8B-B14F-4D97-AF65-F5344CB8AC3E}">
        <p14:creationId xmlns:p14="http://schemas.microsoft.com/office/powerpoint/2010/main" val="3898211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F857-489D-4B16-93D4-B92CE0B92C1F}"/>
              </a:ext>
            </a:extLst>
          </p:cNvPr>
          <p:cNvSpPr>
            <a:spLocks noGrp="1"/>
          </p:cNvSpPr>
          <p:nvPr>
            <p:ph type="title"/>
          </p:nvPr>
        </p:nvSpPr>
        <p:spPr/>
        <p:txBody>
          <a:bodyPr/>
          <a:lstStyle/>
          <a:p>
            <a:r>
              <a:rPr lang="en-US" dirty="0"/>
              <a:t>Victim Service Provider (VSP) Referrals</a:t>
            </a:r>
          </a:p>
        </p:txBody>
      </p:sp>
      <p:sp>
        <p:nvSpPr>
          <p:cNvPr id="3" name="Content Placeholder 2">
            <a:extLst>
              <a:ext uri="{FF2B5EF4-FFF2-40B4-BE49-F238E27FC236}">
                <a16:creationId xmlns:a16="http://schemas.microsoft.com/office/drawing/2014/main" id="{80E9D265-57C5-42FC-9052-F83EA0CF0263}"/>
              </a:ext>
            </a:extLst>
          </p:cNvPr>
          <p:cNvSpPr>
            <a:spLocks noGrp="1"/>
          </p:cNvSpPr>
          <p:nvPr>
            <p:ph idx="1"/>
          </p:nvPr>
        </p:nvSpPr>
        <p:spPr/>
        <p:txBody>
          <a:bodyPr>
            <a:normAutofit fontScale="92500" lnSpcReduction="10000"/>
          </a:bodyPr>
          <a:lstStyle/>
          <a:p>
            <a:r>
              <a:rPr lang="en-US" dirty="0"/>
              <a:t>Individuals and households fleeing domestic violence and residing at a DV shelter are entered into the coordinated entry system through a different process</a:t>
            </a:r>
          </a:p>
          <a:p>
            <a:r>
              <a:rPr lang="en-US" dirty="0"/>
              <a:t>The VSP will complete a paper form of the VI-SPDAT and put the necessary information on a VSP inclusion form. </a:t>
            </a:r>
          </a:p>
          <a:p>
            <a:r>
              <a:rPr lang="en-US" dirty="0"/>
              <a:t>The VSP inclusion form then gets emailed to the LPC Lead and that person manually adds them to the prioritization list</a:t>
            </a:r>
          </a:p>
          <a:p>
            <a:r>
              <a:rPr lang="en-US" dirty="0"/>
              <a:t>No names or identifying information (DOB, SS#) is used, instead the VSP gives the client a unique ID. These clients are not entered into HMIS.</a:t>
            </a:r>
          </a:p>
          <a:p>
            <a:r>
              <a:rPr lang="en-US" dirty="0"/>
              <a:t>Example: GH17 Outreach worker completes VI-SPDAT with person fleeing DV. Then they complete the Inclusion form and email it to me. I manually add it to the prioritization list. They are prioritized with everyone else on the list, but are often referred to a DV Housing Provider (KCADV)</a:t>
            </a:r>
          </a:p>
        </p:txBody>
      </p:sp>
    </p:spTree>
    <p:extLst>
      <p:ext uri="{BB962C8B-B14F-4D97-AF65-F5344CB8AC3E}">
        <p14:creationId xmlns:p14="http://schemas.microsoft.com/office/powerpoint/2010/main" val="3287166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639E9BDE-1AF4-4335-8F99-B57C54BC26FF}"/>
              </a:ext>
            </a:extLst>
          </p:cNvPr>
          <p:cNvPicPr>
            <a:picLocks noChangeAspect="1"/>
          </p:cNvPicPr>
          <p:nvPr/>
        </p:nvPicPr>
        <p:blipFill>
          <a:blip r:embed="rId2"/>
          <a:stretch>
            <a:fillRect/>
          </a:stretch>
        </p:blipFill>
        <p:spPr>
          <a:xfrm>
            <a:off x="3460454" y="0"/>
            <a:ext cx="5271091" cy="6858000"/>
          </a:xfrm>
          <a:prstGeom prst="rect">
            <a:avLst/>
          </a:prstGeom>
        </p:spPr>
      </p:pic>
    </p:spTree>
    <p:extLst>
      <p:ext uri="{BB962C8B-B14F-4D97-AF65-F5344CB8AC3E}">
        <p14:creationId xmlns:p14="http://schemas.microsoft.com/office/powerpoint/2010/main" val="170998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Prioritization</a:t>
            </a:r>
          </a:p>
        </p:txBody>
      </p:sp>
      <p:sp>
        <p:nvSpPr>
          <p:cNvPr id="3" name="Content Placeholder 2"/>
          <p:cNvSpPr>
            <a:spLocks noGrp="1"/>
          </p:cNvSpPr>
          <p:nvPr>
            <p:ph idx="1"/>
          </p:nvPr>
        </p:nvSpPr>
        <p:spPr/>
        <p:txBody>
          <a:bodyPr/>
          <a:lstStyle/>
          <a:p>
            <a:r>
              <a:rPr lang="en-US" dirty="0"/>
              <a:t>The matching/referral process is also known as prioritization.</a:t>
            </a:r>
          </a:p>
          <a:p>
            <a:r>
              <a:rPr lang="en-US" dirty="0"/>
              <a:t>Prioritization takes the place of “waiting list” and serves those with most severe needs first, like how an emergency room operates.</a:t>
            </a:r>
          </a:p>
          <a:p>
            <a:r>
              <a:rPr lang="en-US" dirty="0"/>
              <a:t>Order of priority is in the Coordinated Entry Policies and Procedures</a:t>
            </a:r>
          </a:p>
          <a:p>
            <a:pPr lvl="1"/>
            <a:r>
              <a:rPr lang="en-US" dirty="0"/>
              <a:t>Highest Acuity</a:t>
            </a:r>
          </a:p>
          <a:p>
            <a:pPr lvl="1"/>
            <a:r>
              <a:rPr lang="en-US" dirty="0"/>
              <a:t>If PSH (those who are chronically homeless and have a disability are referred first)</a:t>
            </a:r>
          </a:p>
          <a:p>
            <a:pPr lvl="1"/>
            <a:r>
              <a:rPr lang="en-US" dirty="0"/>
              <a:t>Longest time homeless</a:t>
            </a:r>
          </a:p>
          <a:p>
            <a:endParaRPr lang="en-US" dirty="0"/>
          </a:p>
        </p:txBody>
      </p:sp>
    </p:spTree>
    <p:extLst>
      <p:ext uri="{BB962C8B-B14F-4D97-AF65-F5344CB8AC3E}">
        <p14:creationId xmlns:p14="http://schemas.microsoft.com/office/powerpoint/2010/main" val="3865634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113895" y="3429001"/>
            <a:ext cx="5078104" cy="3429000"/>
          </a:xfrm>
          <a:prstGeom prst="rect">
            <a:avLst/>
          </a:prstGeom>
        </p:spPr>
      </p:pic>
      <p:pic>
        <p:nvPicPr>
          <p:cNvPr id="8" name="Picture 7"/>
          <p:cNvPicPr>
            <a:picLocks noChangeAspect="1"/>
          </p:cNvPicPr>
          <p:nvPr/>
        </p:nvPicPr>
        <p:blipFill>
          <a:blip r:embed="rId3"/>
          <a:stretch>
            <a:fillRect/>
          </a:stretch>
        </p:blipFill>
        <p:spPr>
          <a:xfrm>
            <a:off x="3066035" y="1"/>
            <a:ext cx="2981919" cy="3975892"/>
          </a:xfrm>
          <a:prstGeom prst="rect">
            <a:avLst/>
          </a:prstGeom>
        </p:spPr>
      </p:pic>
      <p:pic>
        <p:nvPicPr>
          <p:cNvPr id="9" name="Picture 8"/>
          <p:cNvPicPr>
            <a:picLocks noChangeAspect="1"/>
          </p:cNvPicPr>
          <p:nvPr/>
        </p:nvPicPr>
        <p:blipFill>
          <a:blip r:embed="rId4"/>
          <a:stretch>
            <a:fillRect/>
          </a:stretch>
        </p:blipFill>
        <p:spPr>
          <a:xfrm>
            <a:off x="6361043" y="0"/>
            <a:ext cx="2982068" cy="3166948"/>
          </a:xfrm>
          <a:prstGeom prst="rect">
            <a:avLst/>
          </a:prstGeom>
        </p:spPr>
      </p:pic>
      <p:pic>
        <p:nvPicPr>
          <p:cNvPr id="10" name="Picture 9"/>
          <p:cNvPicPr>
            <a:picLocks noChangeAspect="1"/>
          </p:cNvPicPr>
          <p:nvPr/>
        </p:nvPicPr>
        <p:blipFill>
          <a:blip r:embed="rId5"/>
          <a:stretch>
            <a:fillRect/>
          </a:stretch>
        </p:blipFill>
        <p:spPr>
          <a:xfrm>
            <a:off x="1" y="4070195"/>
            <a:ext cx="2512482" cy="2787805"/>
          </a:xfrm>
          <a:prstGeom prst="rect">
            <a:avLst/>
          </a:prstGeom>
        </p:spPr>
      </p:pic>
      <p:pic>
        <p:nvPicPr>
          <p:cNvPr id="13" name="Picture 12"/>
          <p:cNvPicPr>
            <a:picLocks noChangeAspect="1"/>
          </p:cNvPicPr>
          <p:nvPr/>
        </p:nvPicPr>
        <p:blipFill>
          <a:blip r:embed="rId6"/>
          <a:stretch>
            <a:fillRect/>
          </a:stretch>
        </p:blipFill>
        <p:spPr>
          <a:xfrm>
            <a:off x="0" y="0"/>
            <a:ext cx="2652928" cy="3975892"/>
          </a:xfrm>
          <a:prstGeom prst="rect">
            <a:avLst/>
          </a:prstGeom>
        </p:spPr>
      </p:pic>
      <p:pic>
        <p:nvPicPr>
          <p:cNvPr id="3" name="Picture 2" descr="A person standing next to a body of water&#10;&#10;Description automatically generated">
            <a:extLst>
              <a:ext uri="{FF2B5EF4-FFF2-40B4-BE49-F238E27FC236}">
                <a16:creationId xmlns:a16="http://schemas.microsoft.com/office/drawing/2014/main" id="{78C4B4E8-8978-4DCD-93F5-3AAC477C4633}"/>
              </a:ext>
            </a:extLst>
          </p:cNvPr>
          <p:cNvPicPr>
            <a:picLocks noChangeAspect="1"/>
          </p:cNvPicPr>
          <p:nvPr/>
        </p:nvPicPr>
        <p:blipFill>
          <a:blip r:embed="rId7"/>
          <a:stretch>
            <a:fillRect/>
          </a:stretch>
        </p:blipFill>
        <p:spPr>
          <a:xfrm>
            <a:off x="2835754" y="3313042"/>
            <a:ext cx="3954870" cy="3632387"/>
          </a:xfrm>
          <a:prstGeom prst="rect">
            <a:avLst/>
          </a:prstGeom>
        </p:spPr>
      </p:pic>
      <p:pic>
        <p:nvPicPr>
          <p:cNvPr id="11" name="Picture 10">
            <a:extLst>
              <a:ext uri="{FF2B5EF4-FFF2-40B4-BE49-F238E27FC236}">
                <a16:creationId xmlns:a16="http://schemas.microsoft.com/office/drawing/2014/main" id="{303240C3-77F9-40DD-A901-42117882CDA1}"/>
              </a:ext>
            </a:extLst>
          </p:cNvPr>
          <p:cNvPicPr>
            <a:picLocks noChangeAspect="1"/>
          </p:cNvPicPr>
          <p:nvPr/>
        </p:nvPicPr>
        <p:blipFill>
          <a:blip r:embed="rId8"/>
          <a:stretch>
            <a:fillRect/>
          </a:stretch>
        </p:blipFill>
        <p:spPr>
          <a:xfrm>
            <a:off x="9538223" y="0"/>
            <a:ext cx="2653777" cy="2653777"/>
          </a:xfrm>
          <a:prstGeom prst="rect">
            <a:avLst/>
          </a:prstGeom>
        </p:spPr>
      </p:pic>
    </p:spTree>
    <p:extLst>
      <p:ext uri="{BB962C8B-B14F-4D97-AF65-F5344CB8AC3E}">
        <p14:creationId xmlns:p14="http://schemas.microsoft.com/office/powerpoint/2010/main" val="1111962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referral</a:t>
            </a:r>
          </a:p>
        </p:txBody>
      </p:sp>
      <p:sp>
        <p:nvSpPr>
          <p:cNvPr id="3" name="Content Placeholder 2"/>
          <p:cNvSpPr>
            <a:spLocks noGrp="1"/>
          </p:cNvSpPr>
          <p:nvPr>
            <p:ph idx="1"/>
          </p:nvPr>
        </p:nvSpPr>
        <p:spPr/>
        <p:txBody>
          <a:bodyPr/>
          <a:lstStyle/>
          <a:p>
            <a:r>
              <a:rPr lang="en-US" dirty="0"/>
              <a:t>Once a referral has been made for an individual or family, the goal is to get them into permanent housing as quickly and effectively as possible</a:t>
            </a:r>
          </a:p>
          <a:p>
            <a:r>
              <a:rPr lang="en-US" dirty="0"/>
              <a:t>The agency that completed the initial VI-SPDAT is responsible for completing documentation and paperwork required by the housing provider.</a:t>
            </a:r>
          </a:p>
          <a:p>
            <a:r>
              <a:rPr lang="en-US" dirty="0"/>
              <a:t>Once all paperwork has been completed, the referring agency will send it all to the housing provider.</a:t>
            </a:r>
          </a:p>
          <a:p>
            <a:r>
              <a:rPr lang="en-US" dirty="0"/>
              <a:t>The housing provider takes over from there and works with the client to identify an available unit and get them leased up. </a:t>
            </a:r>
          </a:p>
          <a:p>
            <a:r>
              <a:rPr lang="en-US" dirty="0"/>
              <a:t>In the Bluegrass Add we have a Housing Navigator that is staffed by HHCK but available to assist any agency with their referrals housing search</a:t>
            </a:r>
          </a:p>
        </p:txBody>
      </p:sp>
    </p:spTree>
    <p:extLst>
      <p:ext uri="{BB962C8B-B14F-4D97-AF65-F5344CB8AC3E}">
        <p14:creationId xmlns:p14="http://schemas.microsoft.com/office/powerpoint/2010/main" val="3207467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1zwe-6DSGQ"/>
          <p:cNvPicPr>
            <a:picLocks noRot="1" noChangeAspect="1"/>
          </p:cNvPicPr>
          <p:nvPr>
            <a:videoFile r:link="rId1"/>
          </p:nvPr>
        </p:nvPicPr>
        <p:blipFill>
          <a:blip r:embed="rId3"/>
          <a:stretch>
            <a:fillRect/>
          </a:stretch>
        </p:blipFill>
        <p:spPr>
          <a:xfrm>
            <a:off x="1332614" y="425302"/>
            <a:ext cx="9565758" cy="5380739"/>
          </a:xfrm>
          <a:prstGeom prst="rect">
            <a:avLst/>
          </a:prstGeom>
        </p:spPr>
      </p:pic>
    </p:spTree>
    <p:extLst>
      <p:ext uri="{BB962C8B-B14F-4D97-AF65-F5344CB8AC3E}">
        <p14:creationId xmlns:p14="http://schemas.microsoft.com/office/powerpoint/2010/main" val="14835798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Thanks for listening!</a:t>
            </a:r>
          </a:p>
        </p:txBody>
      </p:sp>
      <p:sp>
        <p:nvSpPr>
          <p:cNvPr id="4" name="Content Placeholder 3"/>
          <p:cNvSpPr>
            <a:spLocks noGrp="1"/>
          </p:cNvSpPr>
          <p:nvPr>
            <p:ph idx="1"/>
          </p:nvPr>
        </p:nvSpPr>
        <p:spPr>
          <a:xfrm>
            <a:off x="2461621" y="1729563"/>
            <a:ext cx="8915400" cy="3777622"/>
          </a:xfrm>
        </p:spPr>
        <p:txBody>
          <a:bodyPr/>
          <a:lstStyle/>
          <a:p>
            <a:pPr marL="0" indent="0">
              <a:buNone/>
            </a:pPr>
            <a:r>
              <a:rPr lang="en-US" dirty="0"/>
              <a:t>Contact Information:</a:t>
            </a:r>
          </a:p>
          <a:p>
            <a:pPr marL="0" indent="0">
              <a:buNone/>
            </a:pPr>
            <a:r>
              <a:rPr lang="en-US" dirty="0"/>
              <a:t>Cassie Carter</a:t>
            </a:r>
          </a:p>
          <a:p>
            <a:pPr marL="0" indent="0">
              <a:buNone/>
            </a:pPr>
            <a:r>
              <a:rPr lang="en-US" dirty="0"/>
              <a:t>Housing Program Manager</a:t>
            </a:r>
          </a:p>
          <a:p>
            <a:pPr marL="0" indent="0">
              <a:buNone/>
            </a:pPr>
            <a:r>
              <a:rPr lang="en-US" dirty="0"/>
              <a:t>ccarter@hhck.org</a:t>
            </a:r>
          </a:p>
          <a:p>
            <a:pPr marL="0" indent="0">
              <a:buNone/>
            </a:pPr>
            <a:r>
              <a:rPr lang="en-US" dirty="0"/>
              <a:t>502-223-1834 x106</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19436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3" name="Picture 12" descr="light spots">
            <a:extLst>
              <a:ext uri="{FF2B5EF4-FFF2-40B4-BE49-F238E27FC236}">
                <a16:creationId xmlns:a16="http://schemas.microsoft.com/office/drawing/2014/main" id="{91359E98-53EA-154C-9838-95AAA23C9E68}"/>
              </a:ext>
            </a:extLst>
          </p:cNvPr>
          <p:cNvPicPr>
            <a:picLocks noChangeAspect="1"/>
          </p:cNvPicPr>
          <p:nvPr/>
        </p:nvPicPr>
        <p:blipFill rotWithShape="1">
          <a:blip r:embed="rId3" cstate="print">
            <a:duotone>
              <a:prstClr val="black"/>
              <a:schemeClr val="tx2">
                <a:tint val="45000"/>
                <a:satMod val="400000"/>
              </a:schemeClr>
            </a:duotone>
            <a:alphaModFix amt="2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3F6D5E8-15CF-4755-910B-1B5A1E777357}"/>
              </a:ext>
            </a:extLst>
          </p:cNvPr>
          <p:cNvSpPr>
            <a:spLocks noGrp="1"/>
          </p:cNvSpPr>
          <p:nvPr>
            <p:ph type="title"/>
          </p:nvPr>
        </p:nvSpPr>
        <p:spPr/>
        <p:txBody>
          <a:bodyPr>
            <a:normAutofit/>
          </a:bodyPr>
          <a:lstStyle/>
          <a:p>
            <a:r>
              <a:rPr lang="en-US" dirty="0"/>
              <a:t>Today we will be discussing</a:t>
            </a:r>
          </a:p>
        </p:txBody>
      </p:sp>
      <p:graphicFrame>
        <p:nvGraphicFramePr>
          <p:cNvPr id="62" name="Content Placeholder 2" descr="Icon SmartArt Graphic">
            <a:extLst>
              <a:ext uri="{FF2B5EF4-FFF2-40B4-BE49-F238E27FC236}">
                <a16:creationId xmlns:a16="http://schemas.microsoft.com/office/drawing/2014/main" id="{4F2B137F-C2B7-49C4-9A78-29FD71A00936}"/>
              </a:ext>
            </a:extLst>
          </p:cNvPr>
          <p:cNvGraphicFramePr>
            <a:graphicFrameLocks noGrp="1"/>
          </p:cNvGraphicFramePr>
          <p:nvPr>
            <p:ph idx="1"/>
            <p:extLst>
              <p:ext uri="{D42A27DB-BD31-4B8C-83A1-F6EECF244321}">
                <p14:modId xmlns:p14="http://schemas.microsoft.com/office/powerpoint/2010/main" val="2194515812"/>
              </p:ext>
            </p:extLst>
          </p:nvPr>
        </p:nvGraphicFramePr>
        <p:xfrm>
          <a:off x="2589213" y="2133600"/>
          <a:ext cx="8915400" cy="3778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36843" y="2881423"/>
            <a:ext cx="1084549" cy="956929"/>
          </a:xfrm>
          <a:prstGeom prst="rect">
            <a:avLst/>
          </a:prstGeom>
        </p:spPr>
      </p:pic>
    </p:spTree>
    <p:extLst>
      <p:ext uri="{BB962C8B-B14F-4D97-AF65-F5344CB8AC3E}">
        <p14:creationId xmlns:p14="http://schemas.microsoft.com/office/powerpoint/2010/main" val="1436557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p:txBody>
          <a:bodyPr>
            <a:normAutofit/>
          </a:bodyPr>
          <a:lstStyle/>
          <a:p>
            <a:r>
              <a:rPr lang="en-US" dirty="0"/>
              <a:t>History of Ending Homelessness</a:t>
            </a:r>
          </a:p>
        </p:txBody>
      </p:sp>
      <p:sp>
        <p:nvSpPr>
          <p:cNvPr id="4" name="Content Placeholder 3"/>
          <p:cNvSpPr>
            <a:spLocks noGrp="1"/>
          </p:cNvSpPr>
          <p:nvPr>
            <p:ph idx="1"/>
          </p:nvPr>
        </p:nvSpPr>
        <p:spPr/>
        <p:txBody>
          <a:bodyPr/>
          <a:lstStyle/>
          <a:p>
            <a:r>
              <a:rPr lang="en-US" dirty="0"/>
              <a:t>First Come, First Serve</a:t>
            </a:r>
          </a:p>
          <a:p>
            <a:r>
              <a:rPr lang="en-US" dirty="0"/>
              <a:t>Waiting Lists</a:t>
            </a:r>
          </a:p>
          <a:p>
            <a:r>
              <a:rPr lang="en-US" dirty="0"/>
              <a:t>Lack of evidence-based practice</a:t>
            </a:r>
          </a:p>
          <a:p>
            <a:r>
              <a:rPr lang="en-US" dirty="0"/>
              <a:t>Housing Ready</a:t>
            </a:r>
          </a:p>
          <a:p>
            <a:r>
              <a:rPr lang="en-US" dirty="0"/>
              <a:t>Inconsistent Intake/Application</a:t>
            </a:r>
          </a:p>
          <a:p>
            <a:r>
              <a:rPr lang="en-US" dirty="0"/>
              <a:t>Program Centered</a:t>
            </a:r>
          </a:p>
          <a:p>
            <a:r>
              <a:rPr lang="en-US" dirty="0"/>
              <a:t>High barrier</a:t>
            </a:r>
          </a:p>
        </p:txBody>
      </p:sp>
    </p:spTree>
    <p:extLst>
      <p:ext uri="{BB962C8B-B14F-4D97-AF65-F5344CB8AC3E}">
        <p14:creationId xmlns:p14="http://schemas.microsoft.com/office/powerpoint/2010/main" val="2770267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READINESS</a:t>
            </a:r>
          </a:p>
        </p:txBody>
      </p:sp>
      <p:sp>
        <p:nvSpPr>
          <p:cNvPr id="3" name="Content Placeholder 2"/>
          <p:cNvSpPr>
            <a:spLocks noGrp="1"/>
          </p:cNvSpPr>
          <p:nvPr>
            <p:ph idx="1"/>
          </p:nvPr>
        </p:nvSpPr>
        <p:spPr>
          <a:xfrm>
            <a:off x="2589212" y="2133599"/>
            <a:ext cx="9470266" cy="4161183"/>
          </a:xfrm>
        </p:spPr>
        <p:txBody>
          <a:bodyPr>
            <a:normAutofit/>
          </a:bodyPr>
          <a:lstStyle/>
          <a:p>
            <a:r>
              <a:rPr lang="en-US" dirty="0"/>
              <a:t>Prior to Housing First, housing providers primarily used a housing ready approach to ending homelessness in which an individual must prove they are “ready” for housing prior to receiving assistance.</a:t>
            </a:r>
          </a:p>
          <a:p>
            <a:pPr lvl="1"/>
            <a:r>
              <a:rPr lang="en-US" dirty="0"/>
              <a:t>For example: Someone with a substance use disorder must complete a treatment program and pass “X” amount of drugs tests prior to receiving assistance.</a:t>
            </a:r>
          </a:p>
          <a:p>
            <a:pPr lvl="1"/>
            <a:r>
              <a:rPr lang="en-US" dirty="0"/>
              <a:t>Barriers: such as someone’s housing and criminal history prevented them from receiving housing assistance (although often still a barrier today)</a:t>
            </a:r>
          </a:p>
          <a:p>
            <a:pPr lvl="1"/>
            <a:r>
              <a:rPr lang="en-US" dirty="0"/>
              <a:t>Limitations: ex: attending skills classes (parenting, finances, religious classes)</a:t>
            </a:r>
          </a:p>
          <a:p>
            <a:pPr lvl="1"/>
            <a:endParaRPr lang="en-US" dirty="0"/>
          </a:p>
          <a:p>
            <a:r>
              <a:rPr lang="en-US" dirty="0"/>
              <a:t>These cause delays to being housed and prolong one’s experience of homelessness. </a:t>
            </a:r>
          </a:p>
          <a:p>
            <a:r>
              <a:rPr lang="en-US" dirty="0"/>
              <a:t>They have proven to be ineffective in ending homelessness</a:t>
            </a:r>
          </a:p>
          <a:p>
            <a:pPr lvl="1"/>
            <a:endParaRPr lang="en-US" dirty="0"/>
          </a:p>
          <a:p>
            <a:pPr lvl="1"/>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932866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Housing First</a:t>
            </a:r>
          </a:p>
        </p:txBody>
      </p:sp>
      <p:sp>
        <p:nvSpPr>
          <p:cNvPr id="3" name="Content Placeholder 2"/>
          <p:cNvSpPr>
            <a:spLocks noGrp="1"/>
          </p:cNvSpPr>
          <p:nvPr>
            <p:ph idx="1"/>
          </p:nvPr>
        </p:nvSpPr>
        <p:spPr/>
        <p:txBody>
          <a:bodyPr/>
          <a:lstStyle/>
          <a:p>
            <a:r>
              <a:rPr lang="en-US" dirty="0"/>
              <a:t>Considers housing to be a basic human right</a:t>
            </a:r>
          </a:p>
          <a:p>
            <a:r>
              <a:rPr lang="en-US" dirty="0"/>
              <a:t>Answers the basic question of “how do we solve homelessness?”</a:t>
            </a:r>
          </a:p>
          <a:p>
            <a:r>
              <a:rPr lang="en-US" dirty="0"/>
              <a:t>Housing first does NOT mean that housing is the only need, but it must be the first stage of assisting someone with housing stability. A housing first approach still recognizes the need for supportive through progressive engagement. </a:t>
            </a:r>
          </a:p>
          <a:p>
            <a:r>
              <a:rPr lang="en-US" dirty="0"/>
              <a:t>Implements case management once housing is achieved to provide support and connect individuals and families to resources in their community based on their needs. Case management is not a requirement but is highly encouraged. </a:t>
            </a:r>
          </a:p>
          <a:p>
            <a:r>
              <a:rPr lang="en-US" dirty="0"/>
              <a:t>Houses people where they want to be housed</a:t>
            </a:r>
          </a:p>
        </p:txBody>
      </p:sp>
    </p:spTree>
    <p:extLst>
      <p:ext uri="{BB962C8B-B14F-4D97-AF65-F5344CB8AC3E}">
        <p14:creationId xmlns:p14="http://schemas.microsoft.com/office/powerpoint/2010/main" val="1800549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Housing First cont. </a:t>
            </a:r>
          </a:p>
        </p:txBody>
      </p:sp>
      <p:sp>
        <p:nvSpPr>
          <p:cNvPr id="5" name="Content Placeholder 4"/>
          <p:cNvSpPr>
            <a:spLocks noGrp="1"/>
          </p:cNvSpPr>
          <p:nvPr>
            <p:ph idx="1"/>
          </p:nvPr>
        </p:nvSpPr>
        <p:spPr/>
        <p:txBody>
          <a:bodyPr/>
          <a:lstStyle/>
          <a:p>
            <a:r>
              <a:rPr lang="en-US" dirty="0"/>
              <a:t>Practices harm reduction: A model of substance-use intervention that focuses on helping people who use substances to better manage their use and reduce the harmful consequences to themselves and others. </a:t>
            </a:r>
          </a:p>
          <a:p>
            <a:r>
              <a:rPr lang="en-US" dirty="0"/>
              <a:t>Client centered: Housing is available no matter what is going on in someone’s personal life. It if flexible and allows the client to decide where they want to be housed. The client is the expert on their situation, their needs, and the goals they want to achieve. </a:t>
            </a:r>
          </a:p>
        </p:txBody>
      </p:sp>
    </p:spTree>
    <p:extLst>
      <p:ext uri="{BB962C8B-B14F-4D97-AF65-F5344CB8AC3E}">
        <p14:creationId xmlns:p14="http://schemas.microsoft.com/office/powerpoint/2010/main" val="3041265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wdq2VWavtc"/>
          <p:cNvPicPr>
            <a:picLocks noRot="1" noChangeAspect="1"/>
          </p:cNvPicPr>
          <p:nvPr>
            <a:videoFile r:link="rId1"/>
          </p:nvPr>
        </p:nvPicPr>
        <p:blipFill>
          <a:blip r:embed="rId3"/>
          <a:stretch>
            <a:fillRect/>
          </a:stretch>
        </p:blipFill>
        <p:spPr>
          <a:xfrm>
            <a:off x="1073888" y="136229"/>
            <a:ext cx="10132828" cy="5699716"/>
          </a:xfrm>
          <a:prstGeom prst="rect">
            <a:avLst/>
          </a:prstGeom>
        </p:spPr>
      </p:pic>
      <p:sp>
        <p:nvSpPr>
          <p:cNvPr id="5" name="Rectangle 4"/>
          <p:cNvSpPr/>
          <p:nvPr/>
        </p:nvSpPr>
        <p:spPr>
          <a:xfrm>
            <a:off x="1974112" y="5997891"/>
            <a:ext cx="6096000" cy="369332"/>
          </a:xfrm>
          <a:prstGeom prst="rect">
            <a:avLst/>
          </a:prstGeom>
        </p:spPr>
        <p:txBody>
          <a:bodyPr>
            <a:spAutoFit/>
          </a:bodyPr>
          <a:lstStyle/>
          <a:p>
            <a:r>
              <a:rPr lang="en-US" dirty="0">
                <a:hlinkClick r:id="rId4"/>
              </a:rPr>
              <a:t>Housing First: Principles Into Practice</a:t>
            </a:r>
            <a:endParaRPr lang="en-US" dirty="0"/>
          </a:p>
        </p:txBody>
      </p:sp>
    </p:spTree>
    <p:extLst>
      <p:ext uri="{BB962C8B-B14F-4D97-AF65-F5344CB8AC3E}">
        <p14:creationId xmlns:p14="http://schemas.microsoft.com/office/powerpoint/2010/main" val="424422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M11766309_Event Plan Wisp Design_SL_V1.pptx" id="{BF5614A6-2C68-45C5-808B-A03847169876}" vid="{EF7DD8D8-94B0-4706-A3A0-4A5CFF60D7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432D6E-6060-4177-BFA8-C98B20AA20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791FE0-E525-44F5-B24B-E8E5757CF5F2}">
  <ds:schemaRefs>
    <ds:schemaRef ds:uri="71af3243-3dd4-4a8d-8c0d-dd76da1f02a5"/>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purl.org/dc/terms/"/>
    <ds:schemaRef ds:uri="http://purl.org/dc/dcmitype/"/>
    <ds:schemaRef ds:uri="16c05727-aa75-4e4a-9b5f-8a80a116589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76428C60-BADF-461E-ACB1-6AC412BA55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Event plan Wisp design</Template>
  <TotalTime>0</TotalTime>
  <Words>1931</Words>
  <Application>Microsoft Office PowerPoint</Application>
  <PresentationFormat>Widescreen</PresentationFormat>
  <Paragraphs>168</Paragraphs>
  <Slides>32</Slides>
  <Notes>4</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vt:lpstr>
      <vt:lpstr>Century Gothic</vt:lpstr>
      <vt:lpstr>Wingdings 3</vt:lpstr>
      <vt:lpstr>Wisp</vt:lpstr>
      <vt:lpstr>How a coordinated entry system works and the implementation of a housing first approach to ending homelessness</vt:lpstr>
      <vt:lpstr>ABOUT ME</vt:lpstr>
      <vt:lpstr>PowerPoint Presentation</vt:lpstr>
      <vt:lpstr>Today we will be discussing</vt:lpstr>
      <vt:lpstr>History of Ending Homelessness</vt:lpstr>
      <vt:lpstr>HOUSING READINESS</vt:lpstr>
      <vt:lpstr>Housing First</vt:lpstr>
      <vt:lpstr>Housing First cont. </vt:lpstr>
      <vt:lpstr>PowerPoint Presentation</vt:lpstr>
      <vt:lpstr>In Comparison</vt:lpstr>
      <vt:lpstr>Housing First, according to the U.S. Interagency Council on Homelessness</vt:lpstr>
      <vt:lpstr>Housing First, according to the U.S. Interagency Council on Homelessness</vt:lpstr>
      <vt:lpstr> Solution to Ending Homelessness</vt:lpstr>
      <vt:lpstr>PowerPoint Presentation</vt:lpstr>
      <vt:lpstr>What is coordinated entry?</vt:lpstr>
      <vt:lpstr>A coordinated entry system aims to:</vt:lpstr>
      <vt:lpstr>What’s a CoC?</vt:lpstr>
      <vt:lpstr>How does the intake/assessment process work?</vt:lpstr>
      <vt:lpstr>A VI what?</vt:lpstr>
      <vt:lpstr>VI-SPDAT</vt:lpstr>
      <vt:lpstr>VI-SPDAT</vt:lpstr>
      <vt:lpstr>Three possible recommendations</vt:lpstr>
      <vt:lpstr>What happens after a VI-SPDAT is completed?</vt:lpstr>
      <vt:lpstr>PowerPoint Presentation</vt:lpstr>
      <vt:lpstr>PowerPoint Presentation</vt:lpstr>
      <vt:lpstr>The referral process</vt:lpstr>
      <vt:lpstr>Victim Service Provider (VSP) Referrals</vt:lpstr>
      <vt:lpstr>PowerPoint Presentation</vt:lpstr>
      <vt:lpstr>Prioritization</vt:lpstr>
      <vt:lpstr>After referral</vt:lpstr>
      <vt:lpstr>PowerPoint Presentation</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2019-06-13T16:21:28Z</dcterms:created>
  <dcterms:modified xsi:type="dcterms:W3CDTF">2020-08-06T16:29:59Z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