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7010400" cy="9296400"/>
  <p:embeddedFontLst>
    <p:embeddedFont>
      <p:font typeface="Raleway"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orbel" panose="020B05030202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CYozefT/19dufEtshmPe/74E6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596A10-2D6F-40BC-AC64-32C870AF9825}">
  <a:tblStyle styleId="{B9596A10-2D6F-40BC-AC64-32C870AF982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7" y="6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again – your ed award can only be used to pay federally back loans. You can not use it to pay for parent loans, or private loans.</a:t>
            </a:r>
            <a:endParaRPr/>
          </a:p>
          <a:p>
            <a:pPr marL="0" lvl="0" indent="0" algn="l" rtl="0">
              <a:spcBef>
                <a:spcPts val="0"/>
              </a:spcBef>
              <a:spcAft>
                <a:spcPts val="0"/>
              </a:spcAft>
              <a:buNone/>
            </a:pPr>
            <a:endParaRPr/>
          </a:p>
          <a:p>
            <a:pPr marL="0" lvl="0" indent="0" algn="l" rtl="0">
              <a:spcBef>
                <a:spcPts val="0"/>
              </a:spcBef>
              <a:spcAft>
                <a:spcPts val="0"/>
              </a:spcAft>
              <a:buNone/>
            </a:pPr>
            <a:r>
              <a:rPr lang="en-US"/>
              <a:t>It can however be used to pay for any eligible education expenses that are billed through an approved institution. </a:t>
            </a:r>
            <a:endParaRPr/>
          </a:p>
        </p:txBody>
      </p:sp>
      <p:sp>
        <p:nvSpPr>
          <p:cNvPr id="208" name="Google Shape;208;p1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will access your education award via your MyAmeriCorps portal. It is VERY important that you have access to this portal! Make sure that you are using an email that you have access to incase you forget your password. It would be a total mess if you used say a work email, and 6 years from now, you go into use it and you forgot your password, and could not get into the email address that you used to reset the password.</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see on step 2 here, you can see the available balance – this is where you can see how much you have been awarded. Like we talked about earlier, this system has to be completely self-regulated. You will not receive any notifications if a payment was approved or denied, or whatever – you will have to physically log in to see what is going on.</a:t>
            </a:r>
            <a:br>
              <a:rPr lang="en-US"/>
            </a:br>
            <a:r>
              <a:rPr lang="en-US"/>
              <a:t/>
            </a:r>
            <a:br>
              <a:rPr lang="en-US"/>
            </a:br>
            <a:r>
              <a:rPr lang="en-US" sz="1100" b="1">
                <a:solidFill>
                  <a:srgbClr val="000000"/>
                </a:solidFill>
                <a:highlight>
                  <a:srgbClr val="FFFFFF"/>
                </a:highlight>
                <a:latin typeface="Arial"/>
                <a:ea typeface="Arial"/>
                <a:cs typeface="Arial"/>
                <a:sym typeface="Arial"/>
              </a:rPr>
              <a:t>Basic Education Award Notes</a:t>
            </a:r>
            <a:endParaRPr sz="1100" b="1">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Paid to Title 4 loans under the Higher Education Act or loans under Titles 7 or 8 of the Public Health Service Act. The only exceptions are PLUS Loans to parents of students. </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1200"/>
              </a:spcAft>
              <a:buNone/>
            </a:pPr>
            <a:r>
              <a:rPr lang="en-US" sz="1100">
                <a:solidFill>
                  <a:srgbClr val="000000"/>
                </a:solidFill>
                <a:highlight>
                  <a:srgbClr val="FFFFFF"/>
                </a:highlight>
                <a:latin typeface="Arial"/>
                <a:ea typeface="Arial"/>
                <a:cs typeface="Arial"/>
                <a:sym typeface="Arial"/>
              </a:rPr>
              <a:t>Student loans may also be eligible for payment. You cannot use the education award to pay other types of loans like a personal bank loan or credit cards</a:t>
            </a:r>
            <a:endParaRPr/>
          </a:p>
        </p:txBody>
      </p:sp>
      <p:sp>
        <p:nvSpPr>
          <p:cNvPr id="225" name="Google Shape;225;p1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Some expenses outside of tuition are also able to be paid by the education award. When your education award is in your financial aid account – often times schools will use grants first, then KEYS money, then the ed award, then loans and what not – so your ed award is typically one of the last things to be used. This isn’t true in all cases, but most often times that is how it is used.</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just have all of the education award loaded to your financial aid account at your school. Something you do want to watch out for, and community colleges are the worst for it – is sometimes if you do not use your entire education award, the school might put the rest of the balance on a debit card. This is illegal with your education award. Do not use it. </a:t>
            </a:r>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180 matching colleges and universities that match the ed award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This can increase the value of your ed award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But institutions are not required to math the award dollar for dollar (provide a minimum of 1000 match)</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The match amount provided by the institution is NOT taxed (!)</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Can use for enrichment or course or two through a CC tech school or university as long as its TITLE 4  paid </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Outward bound nd national outdoor leadership school wilderness expeditions </a:t>
            </a:r>
            <a:r>
              <a:rPr lang="en-US" sz="1100" b="1">
                <a:solidFill>
                  <a:srgbClr val="000000"/>
                </a:solidFill>
                <a:highlight>
                  <a:srgbClr val="FFFFFF"/>
                </a:highlight>
                <a:latin typeface="Arial"/>
                <a:ea typeface="Arial"/>
                <a:cs typeface="Arial"/>
                <a:sym typeface="Arial"/>
              </a:rPr>
              <a:t>may </a:t>
            </a:r>
            <a:r>
              <a:rPr lang="en-US" sz="1100">
                <a:solidFill>
                  <a:srgbClr val="000000"/>
                </a:solidFill>
                <a:highlight>
                  <a:srgbClr val="FFFFFF"/>
                </a:highlight>
                <a:latin typeface="Arial"/>
                <a:ea typeface="Arial"/>
                <a:cs typeface="Arial"/>
                <a:sym typeface="Arial"/>
              </a:rPr>
              <a:t>be eligible again if title 4 eligible </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1200"/>
              </a:spcAft>
              <a:buNone/>
            </a:pPr>
            <a:r>
              <a:rPr lang="en-US" sz="1100">
                <a:solidFill>
                  <a:srgbClr val="000000"/>
                </a:solidFill>
                <a:highlight>
                  <a:srgbClr val="FFFFFF"/>
                </a:highlight>
                <a:latin typeface="Arial"/>
                <a:ea typeface="Arial"/>
                <a:cs typeface="Arial"/>
                <a:sym typeface="Arial"/>
              </a:rPr>
              <a:t>Study abroad – enroll in program or student exchange program through title four</a:t>
            </a:r>
            <a:r>
              <a:rPr lang="en-US"/>
              <a:t/>
            </a:r>
            <a:br>
              <a:rPr lang="en-US"/>
            </a:br>
            <a:endParaRPr/>
          </a:p>
        </p:txBody>
      </p:sp>
      <p:sp>
        <p:nvSpPr>
          <p:cNvPr id="257" name="Google Shape;257;p2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bb1c7176b_0_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8bb1c7176b_0_1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can’t be used to cover past balances on a school account</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FAFSA can help current AC members and alum get beneficial student aid – trick is knowing how to fill out form correctly</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AC income (LA, EA, interest) does not count against them</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Hidden midway through the FAFSA section called “student financial information continued” – members should click grants and scholarship aid reported to the IRS</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Members should list all of their AC earnings from the previous year and when they submit their FAFSA app, the financial aid office will subtract the amounts listed to adjust their gross income – it helps member get a better financial aid package</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b="1">
                <a:solidFill>
                  <a:srgbClr val="000000"/>
                </a:solidFill>
                <a:highlight>
                  <a:srgbClr val="FFFFFF"/>
                </a:highlight>
                <a:latin typeface="Arial"/>
                <a:ea typeface="Arial"/>
                <a:cs typeface="Arial"/>
                <a:sym typeface="Arial"/>
              </a:rPr>
              <a:t>Cost of Attendance</a:t>
            </a:r>
            <a:endParaRPr sz="1100" b="1">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Difference between COA and EFC is student’s financial need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Avoid losing aid! Beware of overaward status</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If a student receives more aid than their financial need, the result may be an overaward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Overawards are usually the result of student receiving aid that financial aid office was not aware of when it completed the financial aid package or loan app for the student – make an apt with financial counselor | just having the education award doesn’t hurt your financial aid award status – that comes from using it – be forthcoming with the office and say “I may not use it since I have seven years” so what would the package look like then</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1200"/>
              </a:spcAft>
              <a:buNone/>
            </a:pPr>
            <a:r>
              <a:rPr lang="en-US" sz="1100">
                <a:solidFill>
                  <a:srgbClr val="000000"/>
                </a:solidFill>
                <a:highlight>
                  <a:srgbClr val="FFFFFF"/>
                </a:highlight>
                <a:latin typeface="Arial"/>
                <a:ea typeface="Arial"/>
                <a:cs typeface="Arial"/>
                <a:sym typeface="Arial"/>
              </a:rPr>
              <a:t>If you want to, hold onto the ed award – accept the financial aid package – and use the ed award later to pay loans</a:t>
            </a:r>
            <a:endParaRPr/>
          </a:p>
        </p:txBody>
      </p:sp>
      <p:sp>
        <p:nvSpPr>
          <p:cNvPr id="268" name="Google Shape;268;g8bb1c7176b_0_1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Again, you are taxed the year that you USE your education award. When you use more than $600 in a year, CNCS sends a 1099 form and it is considered Misc. income. This will add to your total annual income – which could result in your annual income being high enough to put you in a different tax bracket. So we recommend, if possible, using the ed award to make small monthly payments on your student loans. </a:t>
            </a:r>
            <a:endParaRPr/>
          </a:p>
          <a:p>
            <a:pPr marL="0" lvl="0" indent="0" algn="l" rtl="0">
              <a:spcBef>
                <a:spcPts val="0"/>
              </a:spcBef>
              <a:spcAft>
                <a:spcPts val="0"/>
              </a:spcAft>
              <a:buNone/>
            </a:pPr>
            <a:r>
              <a:rPr lang="en-US"/>
              <a:t>You can download 1040 form to estimate your tax burden.</a:t>
            </a:r>
            <a:endParaRPr/>
          </a:p>
        </p:txBody>
      </p:sp>
      <p:sp>
        <p:nvSpPr>
          <p:cNvPr id="302" name="Google Shape;302;p2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5: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25: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2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2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During your term of service, you have had the ability to put your student loans in to forbearance. </a:t>
            </a:r>
            <a:r>
              <a:rPr lang="en-US" sz="1100">
                <a:solidFill>
                  <a:srgbClr val="000000"/>
                </a:solidFill>
                <a:highlight>
                  <a:srgbClr val="FFFFFF"/>
                </a:highlight>
                <a:latin typeface="Arial"/>
                <a:ea typeface="Arial"/>
                <a:cs typeface="Arial"/>
                <a:sym typeface="Arial"/>
              </a:rPr>
              <a:t>The loan holder decides your eligibility - not us or CNCS. CNCS only verifies that the individual is serving in an approved national service position. If your loan is in default, you may not be eligible for forbearance. </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b="1">
                <a:solidFill>
                  <a:srgbClr val="000000"/>
                </a:solidFill>
                <a:highlight>
                  <a:srgbClr val="FFFFFF"/>
                </a:highlight>
                <a:latin typeface="Arial"/>
                <a:ea typeface="Arial"/>
                <a:cs typeface="Arial"/>
                <a:sym typeface="Arial"/>
              </a:rPr>
              <a:t>Interest accrual payment</a:t>
            </a:r>
            <a:endParaRPr sz="1100" b="1">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If you put a loan into forbearance during your year of service, the national service trust will pay all or portion of interest that accumulated. Only will pay on qualified student loan ( those that are federally backed).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This interest accrual payment is not an automatic payment. You would need to request in MyAmeriCorps. In most cases, the National Service Trust will pay 100% of the accumulated interest. But if you are a half time member or receive a prorated education award, the total amount paid might be less than 100%. The portion that is paid is determined by the slot type </a:t>
            </a:r>
            <a:endParaRPr sz="11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endParaRPr sz="1100">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bb1c7176b_0_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8bb1c7176b_0_2: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100" b="1">
                <a:solidFill>
                  <a:srgbClr val="000000"/>
                </a:solidFill>
                <a:latin typeface="Arial"/>
                <a:ea typeface="Arial"/>
                <a:cs typeface="Arial"/>
                <a:sym typeface="Arial"/>
              </a:rPr>
              <a:t>Interest Accrual Request in MyAmeriCorps</a:t>
            </a:r>
            <a:endParaRPr sz="1100" b="1">
              <a:solidFill>
                <a:srgbClr val="000000"/>
              </a:solidFill>
              <a:latin typeface="Arial"/>
              <a:ea typeface="Arial"/>
              <a:cs typeface="Arial"/>
              <a:sym typeface="Arial"/>
            </a:endParaRPr>
          </a:p>
          <a:p>
            <a:pPr marL="0" lvl="0" indent="0" algn="l" rtl="0">
              <a:spcBef>
                <a:spcPts val="0"/>
              </a:spcBef>
              <a:spcAft>
                <a:spcPts val="0"/>
              </a:spcAft>
              <a:buNone/>
            </a:pPr>
            <a:r>
              <a:rPr lang="en-US" sz="1100">
                <a:solidFill>
                  <a:srgbClr val="000000"/>
                </a:solidFill>
                <a:latin typeface="Arial"/>
                <a:ea typeface="Arial"/>
                <a:cs typeface="Arial"/>
                <a:sym typeface="Arial"/>
              </a:rPr>
              <a:t>Full in the full name of the student loan holder. You will need to repeat the request form multiple times if you are requesting payment on multiple loans. We recommend requesting the interest payment </a:t>
            </a:r>
            <a:r>
              <a:rPr lang="en-US" sz="1100" b="1">
                <a:solidFill>
                  <a:srgbClr val="000000"/>
                </a:solidFill>
                <a:latin typeface="Arial"/>
                <a:ea typeface="Arial"/>
                <a:cs typeface="Arial"/>
                <a:sym typeface="Arial"/>
              </a:rPr>
              <a:t>BEFORE</a:t>
            </a:r>
            <a:r>
              <a:rPr lang="en-US" sz="1100">
                <a:solidFill>
                  <a:srgbClr val="000000"/>
                </a:solidFill>
                <a:latin typeface="Arial"/>
                <a:ea typeface="Arial"/>
                <a:cs typeface="Arial"/>
                <a:sym typeface="Arial"/>
              </a:rPr>
              <a:t> using the education award. This way you have a more accurate payoff amount on the loan when you do use the education award. Unfortunately, the interest accrual paid is considered taxable income</a:t>
            </a:r>
            <a:endParaRPr/>
          </a:p>
        </p:txBody>
      </p:sp>
      <p:sp>
        <p:nvSpPr>
          <p:cNvPr id="342" name="Google Shape;342;g8bb1c7176b_0_2: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30: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30: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1: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31: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You have 7 years from your last day of service to use your education award. </a:t>
            </a:r>
            <a:endParaRPr/>
          </a:p>
          <a:p>
            <a:pPr marL="0" lvl="0" indent="0" algn="l" rtl="0">
              <a:spcBef>
                <a:spcPts val="0"/>
              </a:spcBef>
              <a:spcAft>
                <a:spcPts val="0"/>
              </a:spcAft>
              <a:buNone/>
            </a:pPr>
            <a:endParaRPr/>
          </a:p>
          <a:p>
            <a:pPr marL="0" lvl="0" indent="0" algn="l" rtl="0">
              <a:spcBef>
                <a:spcPts val="0"/>
              </a:spcBef>
              <a:spcAft>
                <a:spcPts val="0"/>
              </a:spcAft>
              <a:buNone/>
            </a:pPr>
            <a:r>
              <a:rPr lang="en-US"/>
              <a:t>You may not transfer your education award to a dependent or family member. There is an exception to this however – You must be 55 years old the day you begin service to be eligible to transfer the ed award </a:t>
            </a:r>
            <a:r>
              <a:rPr lang="en-US" sz="1100">
                <a:solidFill>
                  <a:srgbClr val="000000"/>
                </a:solidFill>
                <a:highlight>
                  <a:srgbClr val="FFFFFF"/>
                </a:highlight>
                <a:latin typeface="Arial"/>
                <a:ea typeface="Arial"/>
                <a:cs typeface="Arial"/>
                <a:sym typeface="Arial"/>
              </a:rPr>
              <a:t>To child, step child, foster child, grand child, or step child</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Individual has to be us citizen, national, or lawful permanent resident alien</a:t>
            </a:r>
            <a:endParaRPr sz="1100">
              <a:solidFill>
                <a:srgbClr val="000000"/>
              </a:solidFill>
              <a:highlight>
                <a:srgbClr val="FFFFFF"/>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Has 10 years from the </a:t>
            </a:r>
            <a:r>
              <a:rPr lang="en-US" sz="1100">
                <a:solidFill>
                  <a:srgbClr val="000000"/>
                </a:solidFill>
                <a:highlight>
                  <a:srgbClr val="00FF00"/>
                </a:highlight>
                <a:latin typeface="Arial"/>
                <a:ea typeface="Arial"/>
                <a:cs typeface="Arial"/>
                <a:sym typeface="Arial"/>
              </a:rPr>
              <a:t>date the award was earned by the service member to use it</a:t>
            </a:r>
            <a:endParaRPr sz="1100">
              <a:solidFill>
                <a:srgbClr val="000000"/>
              </a:solidFill>
              <a:highlight>
                <a:srgbClr val="00FF00"/>
              </a:highlight>
              <a:latin typeface="Arial"/>
              <a:ea typeface="Arial"/>
              <a:cs typeface="Arial"/>
              <a:sym typeface="Arial"/>
            </a:endParaRPr>
          </a:p>
          <a:p>
            <a:pPr marL="0" lvl="0" indent="0" algn="l" rtl="0">
              <a:lnSpc>
                <a:spcPct val="138000"/>
              </a:lnSpc>
              <a:spcBef>
                <a:spcPts val="1200"/>
              </a:spcBef>
              <a:spcAft>
                <a:spcPts val="0"/>
              </a:spcAft>
              <a:buNone/>
            </a:pPr>
            <a:r>
              <a:rPr lang="en-US" sz="1100">
                <a:solidFill>
                  <a:srgbClr val="000000"/>
                </a:solidFill>
                <a:highlight>
                  <a:srgbClr val="FFFFFF"/>
                </a:highlight>
                <a:latin typeface="Arial"/>
                <a:ea typeface="Arial"/>
                <a:cs typeface="Arial"/>
                <a:sym typeface="Arial"/>
              </a:rPr>
              <a:t>**Important to transfer to someone that can use it within ten years</a:t>
            </a:r>
            <a:endParaRPr sz="110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US"/>
              <a:t>You can only transfer the education award one time to one person. People have said “well what if I have two grandchildren?” ---pick a favorite. People do have the ability to reject the education award.</a:t>
            </a:r>
            <a:endParaRPr/>
          </a:p>
          <a:p>
            <a:pPr marL="0" lvl="0" indent="0" algn="l" rtl="0">
              <a:spcBef>
                <a:spcPts val="0"/>
              </a:spcBef>
              <a:spcAft>
                <a:spcPts val="0"/>
              </a:spcAft>
              <a:buNone/>
            </a:pPr>
            <a:endParaRPr/>
          </a:p>
          <a:p>
            <a:pPr marL="0" lvl="0" indent="0" algn="l" rtl="0">
              <a:spcBef>
                <a:spcPts val="0"/>
              </a:spcBef>
              <a:spcAft>
                <a:spcPts val="0"/>
              </a:spcAft>
              <a:buNone/>
            </a:pPr>
            <a:r>
              <a:rPr lang="en-US"/>
              <a:t>You can only receive 2 full Education Awards. This is very important and you must self regulate this! I heard a story of a member who was accidentally awarded 3 full education awards, he either didn’t notice or didn’t tell anyone, and used it all --- 6 years later, he was responsible for paying CNCS back for the education award that was accidentally awarded to him, PLUS interest (which is crazy) So again, this is very important to be aware of how much you are receiving (this year is $6,095), and making sure that you were awarded the correct amount. </a:t>
            </a:r>
            <a:endParaRPr/>
          </a:p>
          <a:p>
            <a:pPr marL="0" lvl="0" indent="0" algn="l" rtl="0">
              <a:spcBef>
                <a:spcPts val="0"/>
              </a:spcBef>
              <a:spcAft>
                <a:spcPts val="0"/>
              </a:spcAft>
              <a:buNone/>
            </a:pPr>
            <a:endParaRPr/>
          </a:p>
          <a:p>
            <a:pPr marL="0" lvl="0" indent="0" algn="l" rtl="0">
              <a:spcBef>
                <a:spcPts val="0"/>
              </a:spcBef>
              <a:spcAft>
                <a:spcPts val="0"/>
              </a:spcAft>
              <a:buNone/>
            </a:pPr>
            <a:r>
              <a:rPr lang="en-US"/>
              <a:t>Also – the education award is counted as TAXABLE income. You will be taxed on it the year that you use it. So it’s very important to remember that. We will go over that later.</a:t>
            </a:r>
            <a:endParaRPr/>
          </a:p>
        </p:txBody>
      </p:sp>
      <p:sp>
        <p:nvSpPr>
          <p:cNvPr id="118" name="Google Shape;118;p4: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33"/>
          <p:cNvSpPr/>
          <p:nvPr/>
        </p:nvSpPr>
        <p:spPr>
          <a:xfrm>
            <a:off x="-6843" y="2059012"/>
            <a:ext cx="12195668" cy="1828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3"/>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lvl1pPr lvl="0" algn="ctr">
              <a:lnSpc>
                <a:spcPct val="80000"/>
              </a:lnSpc>
              <a:spcBef>
                <a:spcPts val="0"/>
              </a:spcBef>
              <a:spcAft>
                <a:spcPts val="0"/>
              </a:spcAft>
              <a:buClr>
                <a:schemeClr val="dk2"/>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3"/>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200"/>
              </a:spcBef>
              <a:spcAft>
                <a:spcPts val="0"/>
              </a:spcAft>
              <a:buSzPts val="2000"/>
              <a:buNone/>
              <a:defRPr sz="20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2000"/>
              <a:buNone/>
              <a:defRPr sz="20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0" name="Google Shape;20;p33"/>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3"/>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3"/>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42"/>
          <p:cNvSpPr txBox="1">
            <a:spLocks noGrp="1"/>
          </p:cNvSpPr>
          <p:nvPr>
            <p:ph type="body" idx="1"/>
          </p:nvPr>
        </p:nvSpPr>
        <p:spPr>
          <a:xfrm rot="5400000">
            <a:off x="3991839" y="-777240"/>
            <a:ext cx="4206240" cy="978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4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3"/>
          <p:cNvSpPr/>
          <p:nvPr/>
        </p:nvSpPr>
        <p:spPr>
          <a:xfrm>
            <a:off x="9019312" y="0"/>
            <a:ext cx="2743200" cy="685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3"/>
          <p:cNvSpPr txBox="1">
            <a:spLocks noGrp="1"/>
          </p:cNvSpPr>
          <p:nvPr>
            <p:ph type="title"/>
          </p:nvPr>
        </p:nvSpPr>
        <p:spPr>
          <a:xfrm rot="5400000">
            <a:off x="7413033" y="2022229"/>
            <a:ext cx="5897562" cy="240238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rot="5400000">
            <a:off x="1876063" y="-763227"/>
            <a:ext cx="5897562" cy="797329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43"/>
          <p:cNvSpPr txBox="1">
            <a:spLocks noGrp="1"/>
          </p:cNvSpPr>
          <p:nvPr>
            <p:ph type="dt" idx="10"/>
          </p:nvPr>
        </p:nvSpPr>
        <p:spPr>
          <a:xfrm>
            <a:off x="838200" y="6422854"/>
            <a:ext cx="2743196"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3776135" y="6422854"/>
            <a:ext cx="427966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073048" y="6422854"/>
            <a:ext cx="879759"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34"/>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4"/>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
        <p:cNvGrpSpPr/>
        <p:nvPr/>
      </p:nvGrpSpPr>
      <p:grpSpPr>
        <a:xfrm>
          <a:off x="0" y="0"/>
          <a:ext cx="0" cy="0"/>
          <a:chOff x="0" y="0"/>
          <a:chExt cx="0" cy="0"/>
        </a:xfrm>
      </p:grpSpPr>
      <p:sp>
        <p:nvSpPr>
          <p:cNvPr id="30" name="Google Shape;30;p3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5"/>
          <p:cNvSpPr txBox="1">
            <a:spLocks noGrp="1"/>
          </p:cNvSpPr>
          <p:nvPr>
            <p:ph type="body" idx="1"/>
          </p:nvPr>
        </p:nvSpPr>
        <p:spPr>
          <a:xfrm>
            <a:off x="1207008"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2" name="Google Shape;32;p35"/>
          <p:cNvSpPr txBox="1">
            <a:spLocks noGrp="1"/>
          </p:cNvSpPr>
          <p:nvPr>
            <p:ph type="body" idx="2"/>
          </p:nvPr>
        </p:nvSpPr>
        <p:spPr>
          <a:xfrm>
            <a:off x="1207008" y="2656566"/>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3" name="Google Shape;33;p35"/>
          <p:cNvSpPr txBox="1">
            <a:spLocks noGrp="1"/>
          </p:cNvSpPr>
          <p:nvPr>
            <p:ph type="body" idx="3"/>
          </p:nvPr>
        </p:nvSpPr>
        <p:spPr>
          <a:xfrm>
            <a:off x="6231230" y="1913470"/>
            <a:ext cx="4754880" cy="7430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100"/>
              <a:buNone/>
              <a:defRPr sz="2100" b="1"/>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4" name="Google Shape;34;p35"/>
          <p:cNvSpPr txBox="1">
            <a:spLocks noGrp="1"/>
          </p:cNvSpPr>
          <p:nvPr>
            <p:ph type="body" idx="4"/>
          </p:nvPr>
        </p:nvSpPr>
        <p:spPr>
          <a:xfrm>
            <a:off x="6231230" y="2656564"/>
            <a:ext cx="4754880" cy="356616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35" name="Google Shape;35;p35"/>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5"/>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5"/>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6"/>
          <p:cNvSpPr txBox="1">
            <a:spLocks noGrp="1"/>
          </p:cNvSpPr>
          <p:nvPr>
            <p:ph type="body" idx="1"/>
          </p:nvPr>
        </p:nvSpPr>
        <p:spPr>
          <a:xfrm>
            <a:off x="1205344"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1" name="Google Shape;41;p36"/>
          <p:cNvSpPr txBox="1">
            <a:spLocks noGrp="1"/>
          </p:cNvSpPr>
          <p:nvPr>
            <p:ph type="body" idx="2"/>
          </p:nvPr>
        </p:nvSpPr>
        <p:spPr>
          <a:xfrm>
            <a:off x="6230391" y="2011680"/>
            <a:ext cx="4754880" cy="4206240"/>
          </a:xfrm>
          <a:prstGeom prst="rect">
            <a:avLst/>
          </a:prstGeom>
          <a:noFill/>
          <a:ln>
            <a:noFill/>
          </a:ln>
        </p:spPr>
        <p:txBody>
          <a:bodyPr spcFirstLastPara="1" wrap="square" lIns="91425" tIns="45700" rIns="91425" bIns="45700" anchor="t" anchorCtr="0">
            <a:normAutofit/>
          </a:bodyPr>
          <a:lstStyle>
            <a:lvl1pPr marL="457200" lvl="0" indent="-368300" algn="l">
              <a:lnSpc>
                <a:spcPct val="90000"/>
              </a:lnSpc>
              <a:spcBef>
                <a:spcPts val="1200"/>
              </a:spcBef>
              <a:spcAft>
                <a:spcPts val="0"/>
              </a:spcAft>
              <a:buSzPts val="2200"/>
              <a:buChar char="▪"/>
              <a:defRPr sz="2200"/>
            </a:lvl1pPr>
            <a:lvl2pPr marL="914400" lvl="1" indent="-355600" algn="l">
              <a:lnSpc>
                <a:spcPct val="90000"/>
              </a:lnSpc>
              <a:spcBef>
                <a:spcPts val="200"/>
              </a:spcBef>
              <a:spcAft>
                <a:spcPts val="0"/>
              </a:spcAft>
              <a:buSzPts val="2000"/>
              <a:buChar char="▪"/>
              <a:defRPr sz="2000"/>
            </a:lvl2pPr>
            <a:lvl3pPr marL="1371600" lvl="2" indent="-342900" algn="l">
              <a:lnSpc>
                <a:spcPct val="90000"/>
              </a:lnSpc>
              <a:spcBef>
                <a:spcPts val="400"/>
              </a:spcBef>
              <a:spcAft>
                <a:spcPts val="0"/>
              </a:spcAft>
              <a:buSzPts val="1800"/>
              <a:buChar char="▪"/>
              <a:defRPr sz="1800"/>
            </a:lvl3pPr>
            <a:lvl4pPr marL="1828800" lvl="3" indent="-330200" algn="l">
              <a:lnSpc>
                <a:spcPct val="90000"/>
              </a:lnSpc>
              <a:spcBef>
                <a:spcPts val="400"/>
              </a:spcBef>
              <a:spcAft>
                <a:spcPts val="0"/>
              </a:spcAft>
              <a:buSzPts val="1600"/>
              <a:buChar char="▪"/>
              <a:defRPr sz="1600"/>
            </a:lvl4pPr>
            <a:lvl5pPr marL="2286000" lvl="4" indent="-330200" algn="l">
              <a:lnSpc>
                <a:spcPct val="90000"/>
              </a:lnSpc>
              <a:spcBef>
                <a:spcPts val="400"/>
              </a:spcBef>
              <a:spcAft>
                <a:spcPts val="0"/>
              </a:spcAft>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42" name="Google Shape;42;p36"/>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6"/>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6"/>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5"/>
        <p:cNvGrpSpPr/>
        <p:nvPr/>
      </p:nvGrpSpPr>
      <p:grpSpPr>
        <a:xfrm>
          <a:off x="0" y="0"/>
          <a:ext cx="0" cy="0"/>
          <a:chOff x="0" y="0"/>
          <a:chExt cx="0" cy="0"/>
        </a:xfrm>
      </p:grpSpPr>
      <p:sp>
        <p:nvSpPr>
          <p:cNvPr id="46" name="Google Shape;46;p37"/>
          <p:cNvSpPr/>
          <p:nvPr/>
        </p:nvSpPr>
        <p:spPr>
          <a:xfrm>
            <a:off x="-6843" y="2059012"/>
            <a:ext cx="12195668" cy="1828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7"/>
          <p:cNvSpPr txBox="1">
            <a:spLocks noGrp="1"/>
          </p:cNvSpPr>
          <p:nvPr>
            <p:ph type="title"/>
          </p:nvPr>
        </p:nvSpPr>
        <p:spPr>
          <a:xfrm>
            <a:off x="833191" y="2208879"/>
            <a:ext cx="10515600" cy="1676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chemeClr val="lt1"/>
              </a:buClr>
              <a:buSzPts val="6000"/>
              <a:buFont typeface="Corbe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7"/>
          <p:cNvSpPr txBox="1">
            <a:spLocks noGrp="1"/>
          </p:cNvSpPr>
          <p:nvPr>
            <p:ph type="body" idx="1"/>
          </p:nvPr>
        </p:nvSpPr>
        <p:spPr>
          <a:xfrm>
            <a:off x="833191" y="4010334"/>
            <a:ext cx="10515600" cy="11746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200"/>
              </a:spcBef>
              <a:spcAft>
                <a:spcPts val="0"/>
              </a:spcAft>
              <a:buSzPts val="2000"/>
              <a:buNone/>
              <a:defRPr sz="2000">
                <a:solidFill>
                  <a:schemeClr val="dk2"/>
                </a:solidFill>
              </a:defRPr>
            </a:lvl1pPr>
            <a:lvl2pPr marL="914400" lvl="1" indent="-228600" algn="l">
              <a:lnSpc>
                <a:spcPct val="90000"/>
              </a:lnSpc>
              <a:spcBef>
                <a:spcPts val="200"/>
              </a:spcBef>
              <a:spcAft>
                <a:spcPts val="0"/>
              </a:spcAft>
              <a:buSzPts val="1800"/>
              <a:buNone/>
              <a:defRPr sz="1800">
                <a:solidFill>
                  <a:srgbClr val="8C8C8C"/>
                </a:solidFill>
              </a:defRPr>
            </a:lvl2pPr>
            <a:lvl3pPr marL="1371600" lvl="2" indent="-228600" algn="l">
              <a:lnSpc>
                <a:spcPct val="90000"/>
              </a:lnSpc>
              <a:spcBef>
                <a:spcPts val="400"/>
              </a:spcBef>
              <a:spcAft>
                <a:spcPts val="0"/>
              </a:spcAft>
              <a:buSzPts val="1600"/>
              <a:buNone/>
              <a:defRPr sz="1600">
                <a:solidFill>
                  <a:srgbClr val="8C8C8C"/>
                </a:solidFill>
              </a:defRPr>
            </a:lvl3pPr>
            <a:lvl4pPr marL="1828800" lvl="3" indent="-228600" algn="l">
              <a:lnSpc>
                <a:spcPct val="90000"/>
              </a:lnSpc>
              <a:spcBef>
                <a:spcPts val="400"/>
              </a:spcBef>
              <a:spcAft>
                <a:spcPts val="0"/>
              </a:spcAft>
              <a:buSzPts val="1400"/>
              <a:buNone/>
              <a:defRPr sz="1400">
                <a:solidFill>
                  <a:srgbClr val="8C8C8C"/>
                </a:solidFill>
              </a:defRPr>
            </a:lvl4pPr>
            <a:lvl5pPr marL="2286000" lvl="4" indent="-228600" algn="l">
              <a:lnSpc>
                <a:spcPct val="90000"/>
              </a:lnSpc>
              <a:spcBef>
                <a:spcPts val="400"/>
              </a:spcBef>
              <a:spcAft>
                <a:spcPts val="0"/>
              </a:spcAft>
              <a:buSzPts val="1400"/>
              <a:buNone/>
              <a:defRPr sz="1400">
                <a:solidFill>
                  <a:srgbClr val="8C8C8C"/>
                </a:solidFill>
              </a:defRPr>
            </a:lvl5pPr>
            <a:lvl6pPr marL="2743200" lvl="5" indent="-228600" algn="l">
              <a:lnSpc>
                <a:spcPct val="90000"/>
              </a:lnSpc>
              <a:spcBef>
                <a:spcPts val="400"/>
              </a:spcBef>
              <a:spcAft>
                <a:spcPts val="0"/>
              </a:spcAft>
              <a:buSzPts val="1400"/>
              <a:buNone/>
              <a:defRPr sz="1400">
                <a:solidFill>
                  <a:srgbClr val="8C8C8C"/>
                </a:solidFill>
              </a:defRPr>
            </a:lvl6pPr>
            <a:lvl7pPr marL="3200400" lvl="6" indent="-228600" algn="l">
              <a:lnSpc>
                <a:spcPct val="90000"/>
              </a:lnSpc>
              <a:spcBef>
                <a:spcPts val="400"/>
              </a:spcBef>
              <a:spcAft>
                <a:spcPts val="0"/>
              </a:spcAft>
              <a:buSzPts val="1400"/>
              <a:buNone/>
              <a:defRPr sz="1400">
                <a:solidFill>
                  <a:srgbClr val="8C8C8C"/>
                </a:solidFill>
              </a:defRPr>
            </a:lvl7pPr>
            <a:lvl8pPr marL="3657600" lvl="7" indent="-228600" algn="l">
              <a:lnSpc>
                <a:spcPct val="90000"/>
              </a:lnSpc>
              <a:spcBef>
                <a:spcPts val="400"/>
              </a:spcBef>
              <a:spcAft>
                <a:spcPts val="0"/>
              </a:spcAft>
              <a:buSzPts val="1400"/>
              <a:buNone/>
              <a:defRPr sz="1400">
                <a:solidFill>
                  <a:srgbClr val="8C8C8C"/>
                </a:solidFill>
              </a:defRPr>
            </a:lvl8pPr>
            <a:lvl9pPr marL="4114800" lvl="8" indent="-228600" algn="l">
              <a:lnSpc>
                <a:spcPct val="90000"/>
              </a:lnSpc>
              <a:spcBef>
                <a:spcPts val="400"/>
              </a:spcBef>
              <a:spcAft>
                <a:spcPts val="400"/>
              </a:spcAft>
              <a:buSzPts val="1400"/>
              <a:buNone/>
              <a:defRPr sz="1400">
                <a:solidFill>
                  <a:srgbClr val="8C8C8C"/>
                </a:solidFill>
              </a:defRPr>
            </a:lvl9pPr>
          </a:lstStyle>
          <a:p>
            <a:endParaRPr/>
          </a:p>
        </p:txBody>
      </p:sp>
      <p:sp>
        <p:nvSpPr>
          <p:cNvPr id="49" name="Google Shape;49;p37"/>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7"/>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7"/>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sz="1200" b="0">
                <a:solidFill>
                  <a:schemeClr val="dk2"/>
                </a:solidFill>
                <a:latin typeface="Corbel"/>
                <a:ea typeface="Corbel"/>
                <a:cs typeface="Corbel"/>
                <a:sym typeface="Corbel"/>
              </a:defRPr>
            </a:lvl1pPr>
            <a:lvl2pPr marL="0" lvl="1" indent="0" algn="l">
              <a:spcBef>
                <a:spcPts val="0"/>
              </a:spcBef>
              <a:buNone/>
              <a:defRPr sz="1200" b="0">
                <a:solidFill>
                  <a:schemeClr val="dk2"/>
                </a:solidFill>
                <a:latin typeface="Corbel"/>
                <a:ea typeface="Corbel"/>
                <a:cs typeface="Corbel"/>
                <a:sym typeface="Corbel"/>
              </a:defRPr>
            </a:lvl2pPr>
            <a:lvl3pPr marL="0" lvl="2" indent="0" algn="l">
              <a:spcBef>
                <a:spcPts val="0"/>
              </a:spcBef>
              <a:buNone/>
              <a:defRPr sz="1200" b="0">
                <a:solidFill>
                  <a:schemeClr val="dk2"/>
                </a:solidFill>
                <a:latin typeface="Corbel"/>
                <a:ea typeface="Corbel"/>
                <a:cs typeface="Corbel"/>
                <a:sym typeface="Corbel"/>
              </a:defRPr>
            </a:lvl3pPr>
            <a:lvl4pPr marL="0" lvl="3" indent="0" algn="l">
              <a:spcBef>
                <a:spcPts val="0"/>
              </a:spcBef>
              <a:buNone/>
              <a:defRPr sz="1200" b="0">
                <a:solidFill>
                  <a:schemeClr val="dk2"/>
                </a:solidFill>
                <a:latin typeface="Corbel"/>
                <a:ea typeface="Corbel"/>
                <a:cs typeface="Corbel"/>
                <a:sym typeface="Corbel"/>
              </a:defRPr>
            </a:lvl4pPr>
            <a:lvl5pPr marL="0" lvl="4" indent="0" algn="l">
              <a:spcBef>
                <a:spcPts val="0"/>
              </a:spcBef>
              <a:buNone/>
              <a:defRPr sz="1200" b="0">
                <a:solidFill>
                  <a:schemeClr val="dk2"/>
                </a:solidFill>
                <a:latin typeface="Corbel"/>
                <a:ea typeface="Corbel"/>
                <a:cs typeface="Corbel"/>
                <a:sym typeface="Corbel"/>
              </a:defRPr>
            </a:lvl5pPr>
            <a:lvl6pPr marL="0" lvl="5" indent="0" algn="l">
              <a:spcBef>
                <a:spcPts val="0"/>
              </a:spcBef>
              <a:buNone/>
              <a:defRPr sz="1200" b="0">
                <a:solidFill>
                  <a:schemeClr val="dk2"/>
                </a:solidFill>
                <a:latin typeface="Corbel"/>
                <a:ea typeface="Corbel"/>
                <a:cs typeface="Corbel"/>
                <a:sym typeface="Corbel"/>
              </a:defRPr>
            </a:lvl6pPr>
            <a:lvl7pPr marL="0" lvl="6" indent="0" algn="l">
              <a:spcBef>
                <a:spcPts val="0"/>
              </a:spcBef>
              <a:buNone/>
              <a:defRPr sz="1200" b="0">
                <a:solidFill>
                  <a:schemeClr val="dk2"/>
                </a:solidFill>
                <a:latin typeface="Corbel"/>
                <a:ea typeface="Corbel"/>
                <a:cs typeface="Corbel"/>
                <a:sym typeface="Corbel"/>
              </a:defRPr>
            </a:lvl7pPr>
            <a:lvl8pPr marL="0" lvl="7" indent="0" algn="l">
              <a:spcBef>
                <a:spcPts val="0"/>
              </a:spcBef>
              <a:buNone/>
              <a:defRPr sz="1200" b="0">
                <a:solidFill>
                  <a:schemeClr val="dk2"/>
                </a:solidFill>
                <a:latin typeface="Corbel"/>
                <a:ea typeface="Corbel"/>
                <a:cs typeface="Corbel"/>
                <a:sym typeface="Corbel"/>
              </a:defRPr>
            </a:lvl8pPr>
            <a:lvl9pPr marL="0" lvl="8" indent="0" algn="l">
              <a:spcBef>
                <a:spcPts val="0"/>
              </a:spcBef>
              <a:buNone/>
              <a:defRPr sz="1200" b="0">
                <a:solidFill>
                  <a:schemeClr val="dk2"/>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8"/>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8"/>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7"/>
        <p:cNvGrpSpPr/>
        <p:nvPr/>
      </p:nvGrpSpPr>
      <p:grpSpPr>
        <a:xfrm>
          <a:off x="0" y="0"/>
          <a:ext cx="0" cy="0"/>
          <a:chOff x="0" y="0"/>
          <a:chExt cx="0" cy="0"/>
        </a:xfrm>
      </p:grpSpPr>
      <p:sp>
        <p:nvSpPr>
          <p:cNvPr id="58" name="Google Shape;58;p39"/>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0"/>
          <p:cNvSpPr txBox="1">
            <a:spLocks noGrp="1"/>
          </p:cNvSpPr>
          <p:nvPr>
            <p:ph type="body" idx="1"/>
          </p:nvPr>
        </p:nvSpPr>
        <p:spPr>
          <a:xfrm>
            <a:off x="1207008" y="2120054"/>
            <a:ext cx="6126480" cy="41148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200"/>
              </a:spcBef>
              <a:spcAft>
                <a:spcPts val="0"/>
              </a:spcAft>
              <a:buSzPts val="3200"/>
              <a:buChar char="▪"/>
              <a:defRPr sz="3200"/>
            </a:lvl1pPr>
            <a:lvl2pPr marL="914400" lvl="1" indent="-406400" algn="l">
              <a:lnSpc>
                <a:spcPct val="90000"/>
              </a:lnSpc>
              <a:spcBef>
                <a:spcPts val="200"/>
              </a:spcBef>
              <a:spcAft>
                <a:spcPts val="0"/>
              </a:spcAft>
              <a:buSzPts val="2800"/>
              <a:buChar char="▪"/>
              <a:defRPr sz="2800"/>
            </a:lvl2pPr>
            <a:lvl3pPr marL="1371600" lvl="2" indent="-381000" algn="l">
              <a:lnSpc>
                <a:spcPct val="90000"/>
              </a:lnSpc>
              <a:spcBef>
                <a:spcPts val="400"/>
              </a:spcBef>
              <a:spcAft>
                <a:spcPts val="0"/>
              </a:spcAft>
              <a:buSzPts val="2400"/>
              <a:buChar char="▪"/>
              <a:defRPr sz="2400"/>
            </a:lvl3pPr>
            <a:lvl4pPr marL="1828800" lvl="3" indent="-355600" algn="l">
              <a:lnSpc>
                <a:spcPct val="90000"/>
              </a:lnSpc>
              <a:spcBef>
                <a:spcPts val="400"/>
              </a:spcBef>
              <a:spcAft>
                <a:spcPts val="0"/>
              </a:spcAft>
              <a:buSzPts val="2000"/>
              <a:buChar char="▪"/>
              <a:defRPr sz="2000"/>
            </a:lvl4pPr>
            <a:lvl5pPr marL="2286000" lvl="4" indent="-355600" algn="l">
              <a:lnSpc>
                <a:spcPct val="90000"/>
              </a:lnSpc>
              <a:spcBef>
                <a:spcPts val="400"/>
              </a:spcBef>
              <a:spcAft>
                <a:spcPts val="0"/>
              </a:spcAft>
              <a:buSzPts val="2000"/>
              <a:buChar char="▪"/>
              <a:defRPr sz="2000"/>
            </a:lvl5pPr>
            <a:lvl6pPr marL="2743200" lvl="5" indent="-355600" algn="l">
              <a:lnSpc>
                <a:spcPct val="90000"/>
              </a:lnSpc>
              <a:spcBef>
                <a:spcPts val="400"/>
              </a:spcBef>
              <a:spcAft>
                <a:spcPts val="0"/>
              </a:spcAft>
              <a:buSzPts val="2000"/>
              <a:buChar char="▪"/>
              <a:defRPr sz="2000"/>
            </a:lvl6pPr>
            <a:lvl7pPr marL="3200400" lvl="6" indent="-355600" algn="l">
              <a:lnSpc>
                <a:spcPct val="90000"/>
              </a:lnSpc>
              <a:spcBef>
                <a:spcPts val="400"/>
              </a:spcBef>
              <a:spcAft>
                <a:spcPts val="0"/>
              </a:spcAft>
              <a:buSzPts val="2000"/>
              <a:buChar char="▪"/>
              <a:defRPr sz="2000"/>
            </a:lvl7pPr>
            <a:lvl8pPr marL="3657600" lvl="7" indent="-355600" algn="l">
              <a:lnSpc>
                <a:spcPct val="90000"/>
              </a:lnSpc>
              <a:spcBef>
                <a:spcPts val="400"/>
              </a:spcBef>
              <a:spcAft>
                <a:spcPts val="0"/>
              </a:spcAft>
              <a:buSzPts val="2000"/>
              <a:buChar char="▪"/>
              <a:defRPr sz="2000"/>
            </a:lvl8pPr>
            <a:lvl9pPr marL="4114800" lvl="8" indent="-355600" algn="l">
              <a:lnSpc>
                <a:spcPct val="90000"/>
              </a:lnSpc>
              <a:spcBef>
                <a:spcPts val="400"/>
              </a:spcBef>
              <a:spcAft>
                <a:spcPts val="400"/>
              </a:spcAft>
              <a:buSzPts val="2000"/>
              <a:buChar char="▪"/>
              <a:defRPr sz="2000"/>
            </a:lvl9pPr>
          </a:lstStyle>
          <a:p>
            <a:endParaRPr/>
          </a:p>
        </p:txBody>
      </p:sp>
      <p:sp>
        <p:nvSpPr>
          <p:cNvPr id="64" name="Google Shape;64;p40"/>
          <p:cNvSpPr txBox="1">
            <a:spLocks noGrp="1"/>
          </p:cNvSpPr>
          <p:nvPr>
            <p:ph type="body" idx="2"/>
          </p:nvPr>
        </p:nvSpPr>
        <p:spPr>
          <a:xfrm>
            <a:off x="7789023" y="2147486"/>
            <a:ext cx="3200400" cy="3432319"/>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65" name="Google Shape;65;p40"/>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1"/>
          <p:cNvSpPr>
            <a:spLocks noGrp="1"/>
          </p:cNvSpPr>
          <p:nvPr>
            <p:ph type="pic" idx="2"/>
          </p:nvPr>
        </p:nvSpPr>
        <p:spPr>
          <a:xfrm>
            <a:off x="1280160" y="2211494"/>
            <a:ext cx="6126480" cy="3931920"/>
          </a:xfrm>
          <a:prstGeom prst="rect">
            <a:avLst/>
          </a:prstGeom>
          <a:solidFill>
            <a:srgbClr val="F7F7F7"/>
          </a:solidFill>
          <a:ln>
            <a:noFill/>
          </a:ln>
        </p:spPr>
        <p:txBody>
          <a:bodyPr spcFirstLastPara="1" wrap="square" lIns="91425" tIns="365750" rIns="91425" bIns="45700" anchor="t" anchorCtr="0">
            <a:normAutofit/>
          </a:bodyPr>
          <a:lstStyle>
            <a:lvl1pPr marR="0" lvl="0" algn="ctr" rtl="0">
              <a:lnSpc>
                <a:spcPct val="90000"/>
              </a:lnSpc>
              <a:spcBef>
                <a:spcPts val="1200"/>
              </a:spcBef>
              <a:spcAft>
                <a:spcPts val="0"/>
              </a:spcAft>
              <a:buClr>
                <a:schemeClr val="lt1"/>
              </a:buClr>
              <a:buSzPts val="3200"/>
              <a:buFont typeface="Noto Sans Symbols"/>
              <a:buNone/>
              <a:defRPr sz="3200" b="0" i="0" u="none" strike="noStrike" cap="none">
                <a:solidFill>
                  <a:srgbClr val="7F7F7F"/>
                </a:solidFill>
                <a:latin typeface="Corbel"/>
                <a:ea typeface="Corbel"/>
                <a:cs typeface="Corbel"/>
                <a:sym typeface="Corbel"/>
              </a:defRPr>
            </a:lvl1pPr>
            <a:lvl2pPr marR="0" lvl="1" algn="l" rtl="0">
              <a:lnSpc>
                <a:spcPct val="90000"/>
              </a:lnSpc>
              <a:spcBef>
                <a:spcPts val="200"/>
              </a:spcBef>
              <a:spcAft>
                <a:spcPts val="0"/>
              </a:spcAft>
              <a:buClr>
                <a:schemeClr val="lt1"/>
              </a:buClr>
              <a:buSzPts val="2800"/>
              <a:buFont typeface="Noto Sans Symbols"/>
              <a:buNone/>
              <a:defRPr sz="2800" b="0" i="0" u="none" strike="noStrike" cap="none">
                <a:solidFill>
                  <a:schemeClr val="lt1"/>
                </a:solidFill>
                <a:latin typeface="Corbel"/>
                <a:ea typeface="Corbel"/>
                <a:cs typeface="Corbel"/>
                <a:sym typeface="Corbel"/>
              </a:defRPr>
            </a:lvl2pPr>
            <a:lvl3pPr marR="0" lvl="2" algn="l" rtl="0">
              <a:lnSpc>
                <a:spcPct val="90000"/>
              </a:lnSpc>
              <a:spcBef>
                <a:spcPts val="400"/>
              </a:spcBef>
              <a:spcAft>
                <a:spcPts val="0"/>
              </a:spcAft>
              <a:buClr>
                <a:schemeClr val="lt1"/>
              </a:buClr>
              <a:buSzPts val="2400"/>
              <a:buFont typeface="Noto Sans Symbols"/>
              <a:buNone/>
              <a:defRPr sz="2400" b="0" i="0" u="none" strike="noStrike" cap="none">
                <a:solidFill>
                  <a:schemeClr val="lt1"/>
                </a:solidFill>
                <a:latin typeface="Corbel"/>
                <a:ea typeface="Corbel"/>
                <a:cs typeface="Corbel"/>
                <a:sym typeface="Corbel"/>
              </a:defRPr>
            </a:lvl3pPr>
            <a:lvl4pPr marR="0" lvl="3"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4pPr>
            <a:lvl5pPr marR="0" lvl="4"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5pPr>
            <a:lvl6pPr marR="0" lvl="5"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6pPr>
            <a:lvl7pPr marR="0" lvl="6"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7pPr>
            <a:lvl8pPr marR="0" lvl="7" algn="l" rtl="0">
              <a:lnSpc>
                <a:spcPct val="90000"/>
              </a:lnSpc>
              <a:spcBef>
                <a:spcPts val="400"/>
              </a:spcBef>
              <a:spcAft>
                <a:spcPts val="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8pPr>
            <a:lvl9pPr marR="0" lvl="8" algn="l" rtl="0">
              <a:lnSpc>
                <a:spcPct val="90000"/>
              </a:lnSpc>
              <a:spcBef>
                <a:spcPts val="400"/>
              </a:spcBef>
              <a:spcAft>
                <a:spcPts val="400"/>
              </a:spcAft>
              <a:buClr>
                <a:schemeClr val="lt1"/>
              </a:buClr>
              <a:buSzPts val="2000"/>
              <a:buFont typeface="Noto Sans Symbols"/>
              <a:buNone/>
              <a:defRPr sz="2000" b="0" i="0" u="none" strike="noStrike" cap="none">
                <a:solidFill>
                  <a:schemeClr val="lt1"/>
                </a:solidFill>
                <a:latin typeface="Corbel"/>
                <a:ea typeface="Corbel"/>
                <a:cs typeface="Corbel"/>
                <a:sym typeface="Corbel"/>
              </a:defRPr>
            </a:lvl9pPr>
          </a:lstStyle>
          <a:p>
            <a:endParaRPr/>
          </a:p>
        </p:txBody>
      </p:sp>
      <p:sp>
        <p:nvSpPr>
          <p:cNvPr id="71" name="Google Shape;71;p41"/>
          <p:cNvSpPr txBox="1">
            <a:spLocks noGrp="1"/>
          </p:cNvSpPr>
          <p:nvPr>
            <p:ph type="body" idx="1"/>
          </p:nvPr>
        </p:nvSpPr>
        <p:spPr>
          <a:xfrm>
            <a:off x="7790688" y="2150621"/>
            <a:ext cx="3200400" cy="3429000"/>
          </a:xfrm>
          <a:prstGeom prst="rect">
            <a:avLst/>
          </a:prstGeom>
          <a:noFill/>
          <a:ln>
            <a:noFill/>
          </a:ln>
        </p:spPr>
        <p:txBody>
          <a:bodyPr spcFirstLastPara="1" wrap="square" lIns="91425" tIns="45700" rIns="91425" bIns="45700" anchor="t" anchorCtr="0">
            <a:normAutofit/>
          </a:bodyPr>
          <a:lstStyle>
            <a:lvl1pPr marL="457200" lvl="0" indent="-228600" algn="l">
              <a:lnSpc>
                <a:spcPct val="95000"/>
              </a:lnSpc>
              <a:spcBef>
                <a:spcPts val="1200"/>
              </a:spcBef>
              <a:spcAft>
                <a:spcPts val="0"/>
              </a:spcAft>
              <a:buSzPts val="1800"/>
              <a:buNone/>
              <a:defRPr sz="18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41"/>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1"/>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32"/>
          <p:cNvSpPr/>
          <p:nvPr/>
        </p:nvSpPr>
        <p:spPr>
          <a:xfrm>
            <a:off x="483" y="176109"/>
            <a:ext cx="12188952" cy="164591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lvl1pPr marR="0" lvl="0" algn="l" rtl="0">
              <a:lnSpc>
                <a:spcPct val="85000"/>
              </a:lnSpc>
              <a:spcBef>
                <a:spcPts val="0"/>
              </a:spcBef>
              <a:spcAft>
                <a:spcPts val="0"/>
              </a:spcAft>
              <a:buClr>
                <a:schemeClr val="dk2"/>
              </a:buClr>
              <a:buSzPts val="4000"/>
              <a:buFont typeface="Corbel"/>
              <a:buNone/>
              <a:defRPr sz="4000" b="0"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90000"/>
              </a:lnSpc>
              <a:spcBef>
                <a:spcPts val="1200"/>
              </a:spcBef>
              <a:spcAft>
                <a:spcPts val="0"/>
              </a:spcAft>
              <a:buClr>
                <a:schemeClr val="lt1"/>
              </a:buClr>
              <a:buSzPts val="2200"/>
              <a:buFont typeface="Noto Sans Symbols"/>
              <a:buChar char="▪"/>
              <a:defRPr sz="2200" b="0" i="0" u="none" strike="noStrike" cap="none">
                <a:solidFill>
                  <a:schemeClr val="lt1"/>
                </a:solidFill>
                <a:latin typeface="Corbel"/>
                <a:ea typeface="Corbel"/>
                <a:cs typeface="Corbel"/>
                <a:sym typeface="Corbel"/>
              </a:defRPr>
            </a:lvl1pPr>
            <a:lvl2pPr marL="914400" marR="0" lvl="1" indent="-355600" algn="l" rtl="0">
              <a:lnSpc>
                <a:spcPct val="90000"/>
              </a:lnSpc>
              <a:spcBef>
                <a:spcPts val="200"/>
              </a:spcBef>
              <a:spcAft>
                <a:spcPts val="0"/>
              </a:spcAft>
              <a:buClr>
                <a:schemeClr val="lt1"/>
              </a:buClr>
              <a:buSzPts val="2000"/>
              <a:buFont typeface="Noto Sans Symbols"/>
              <a:buChar char="▪"/>
              <a:defRPr sz="2000" b="0" i="0" u="none" strike="noStrike" cap="none">
                <a:solidFill>
                  <a:schemeClr val="lt1"/>
                </a:solidFill>
                <a:latin typeface="Corbel"/>
                <a:ea typeface="Corbel"/>
                <a:cs typeface="Corbel"/>
                <a:sym typeface="Corbel"/>
              </a:defRPr>
            </a:lvl2pPr>
            <a:lvl3pPr marL="1371600" marR="0" lvl="2" indent="-342900" algn="l" rtl="0">
              <a:lnSpc>
                <a:spcPct val="90000"/>
              </a:lnSpc>
              <a:spcBef>
                <a:spcPts val="400"/>
              </a:spcBef>
              <a:spcAft>
                <a:spcPts val="0"/>
              </a:spcAft>
              <a:buClr>
                <a:schemeClr val="lt1"/>
              </a:buClr>
              <a:buSzPts val="1800"/>
              <a:buFont typeface="Noto Sans Symbols"/>
              <a:buChar char="▪"/>
              <a:defRPr sz="1800" b="0" i="0" u="none" strike="noStrike" cap="none">
                <a:solidFill>
                  <a:schemeClr val="lt1"/>
                </a:solidFill>
                <a:latin typeface="Corbel"/>
                <a:ea typeface="Corbel"/>
                <a:cs typeface="Corbel"/>
                <a:sym typeface="Corbel"/>
              </a:defRPr>
            </a:lvl3pPr>
            <a:lvl4pPr marL="1828800" marR="0" lvl="3"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4pPr>
            <a:lvl5pPr marL="2286000" marR="0" lvl="4"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5pPr>
            <a:lvl6pPr marL="2743200" marR="0" lvl="5"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6pPr>
            <a:lvl7pPr marL="3200400" marR="0" lvl="6"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7pPr>
            <a:lvl8pPr marL="3657600" marR="0" lvl="7" indent="-330200" algn="l" rtl="0">
              <a:lnSpc>
                <a:spcPct val="90000"/>
              </a:lnSpc>
              <a:spcBef>
                <a:spcPts val="400"/>
              </a:spcBef>
              <a:spcAft>
                <a:spcPts val="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8pPr>
            <a:lvl9pPr marL="4114800" marR="0" lvl="8" indent="-330200" algn="l" rtl="0">
              <a:lnSpc>
                <a:spcPct val="90000"/>
              </a:lnSpc>
              <a:spcBef>
                <a:spcPts val="400"/>
              </a:spcBef>
              <a:spcAft>
                <a:spcPts val="400"/>
              </a:spcAft>
              <a:buClr>
                <a:schemeClr val="lt1"/>
              </a:buClr>
              <a:buSzPts val="1600"/>
              <a:buFont typeface="Noto Sans Symbols"/>
              <a:buChar char="▪"/>
              <a:defRPr sz="1600" b="0" i="0" u="none" strike="noStrike" cap="none">
                <a:solidFill>
                  <a:schemeClr val="lt1"/>
                </a:solidFill>
                <a:latin typeface="Corbel"/>
                <a:ea typeface="Corbel"/>
                <a:cs typeface="Corbel"/>
                <a:sym typeface="Corbel"/>
              </a:defRPr>
            </a:lvl9pPr>
          </a:lstStyle>
          <a:p>
            <a:endParaRPr/>
          </a:p>
        </p:txBody>
      </p:sp>
      <p:sp>
        <p:nvSpPr>
          <p:cNvPr id="13" name="Google Shape;13;p32"/>
          <p:cNvSpPr txBox="1">
            <a:spLocks noGrp="1"/>
          </p:cNvSpPr>
          <p:nvPr>
            <p:ph type="dt" idx="10"/>
          </p:nvPr>
        </p:nvSpPr>
        <p:spPr>
          <a:xfrm>
            <a:off x="1202266" y="6422854"/>
            <a:ext cx="3000894" cy="365125"/>
          </a:xfrm>
          <a:prstGeom prst="rect">
            <a:avLst/>
          </a:prstGeom>
          <a:noFill/>
          <a:ln>
            <a:noFill/>
          </a:ln>
        </p:spPr>
        <p:txBody>
          <a:bodyPr spcFirstLastPara="1" wrap="square" lIns="91425" tIns="45700" rIns="45700"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4" name="Google Shape;14;p32"/>
          <p:cNvSpPr txBox="1">
            <a:spLocks noGrp="1"/>
          </p:cNvSpPr>
          <p:nvPr>
            <p:ph type="ftr" idx="11"/>
          </p:nvPr>
        </p:nvSpPr>
        <p:spPr>
          <a:xfrm>
            <a:off x="5596471" y="6422854"/>
            <a:ext cx="504444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a:p>
        </p:txBody>
      </p:sp>
      <p:sp>
        <p:nvSpPr>
          <p:cNvPr id="15" name="Google Shape;15;p32"/>
          <p:cNvSpPr txBox="1">
            <a:spLocks noGrp="1"/>
          </p:cNvSpPr>
          <p:nvPr>
            <p:ph type="sldNum" idx="12"/>
          </p:nvPr>
        </p:nvSpPr>
        <p:spPr>
          <a:xfrm>
            <a:off x="10658927" y="6422854"/>
            <a:ext cx="946264" cy="365125"/>
          </a:xfrm>
          <a:prstGeom prst="rect">
            <a:avLst/>
          </a:prstGeom>
          <a:noFill/>
          <a:ln>
            <a:noFill/>
          </a:ln>
        </p:spPr>
        <p:txBody>
          <a:bodyPr spcFirstLastPara="1" wrap="square" lIns="45700" tIns="45700" rIns="91425" bIns="45700" anchor="ctr" anchorCtr="0">
            <a:noAutofit/>
          </a:bodyPr>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0" marR="0" lvl="1" indent="0" algn="l" rtl="0">
              <a:spcBef>
                <a:spcPts val="0"/>
              </a:spcBef>
              <a:buNone/>
              <a:defRPr sz="1200" b="0" i="0" u="none" strike="noStrike" cap="none">
                <a:solidFill>
                  <a:schemeClr val="lt1"/>
                </a:solidFill>
                <a:latin typeface="Corbel"/>
                <a:ea typeface="Corbel"/>
                <a:cs typeface="Corbel"/>
                <a:sym typeface="Corbel"/>
              </a:defRPr>
            </a:lvl2pPr>
            <a:lvl3pPr marL="0" marR="0" lvl="2" indent="0" algn="l" rtl="0">
              <a:spcBef>
                <a:spcPts val="0"/>
              </a:spcBef>
              <a:buNone/>
              <a:defRPr sz="1200" b="0" i="0" u="none" strike="noStrike" cap="none">
                <a:solidFill>
                  <a:schemeClr val="lt1"/>
                </a:solidFill>
                <a:latin typeface="Corbel"/>
                <a:ea typeface="Corbel"/>
                <a:cs typeface="Corbel"/>
                <a:sym typeface="Corbel"/>
              </a:defRPr>
            </a:lvl3pPr>
            <a:lvl4pPr marL="0" marR="0" lvl="3" indent="0" algn="l" rtl="0">
              <a:spcBef>
                <a:spcPts val="0"/>
              </a:spcBef>
              <a:buNone/>
              <a:defRPr sz="1200" b="0" i="0" u="none" strike="noStrike" cap="none">
                <a:solidFill>
                  <a:schemeClr val="lt1"/>
                </a:solidFill>
                <a:latin typeface="Corbel"/>
                <a:ea typeface="Corbel"/>
                <a:cs typeface="Corbel"/>
                <a:sym typeface="Corbel"/>
              </a:defRPr>
            </a:lvl4pPr>
            <a:lvl5pPr marL="0" marR="0" lvl="4" indent="0" algn="l" rtl="0">
              <a:spcBef>
                <a:spcPts val="0"/>
              </a:spcBef>
              <a:buNone/>
              <a:defRPr sz="1200" b="0" i="0" u="none" strike="noStrike" cap="none">
                <a:solidFill>
                  <a:schemeClr val="lt1"/>
                </a:solidFill>
                <a:latin typeface="Corbel"/>
                <a:ea typeface="Corbel"/>
                <a:cs typeface="Corbel"/>
                <a:sym typeface="Corbel"/>
              </a:defRPr>
            </a:lvl5pPr>
            <a:lvl6pPr marL="0" marR="0" lvl="5" indent="0" algn="l" rtl="0">
              <a:spcBef>
                <a:spcPts val="0"/>
              </a:spcBef>
              <a:buNone/>
              <a:defRPr sz="1200" b="0" i="0" u="none" strike="noStrike" cap="none">
                <a:solidFill>
                  <a:schemeClr val="lt1"/>
                </a:solidFill>
                <a:latin typeface="Corbel"/>
                <a:ea typeface="Corbel"/>
                <a:cs typeface="Corbel"/>
                <a:sym typeface="Corbel"/>
              </a:defRPr>
            </a:lvl6pPr>
            <a:lvl7pPr marL="0" marR="0" lvl="6" indent="0" algn="l" rtl="0">
              <a:spcBef>
                <a:spcPts val="0"/>
              </a:spcBef>
              <a:buNone/>
              <a:defRPr sz="1200" b="0" i="0" u="none" strike="noStrike" cap="none">
                <a:solidFill>
                  <a:schemeClr val="lt1"/>
                </a:solidFill>
                <a:latin typeface="Corbel"/>
                <a:ea typeface="Corbel"/>
                <a:cs typeface="Corbel"/>
                <a:sym typeface="Corbel"/>
              </a:defRPr>
            </a:lvl7pPr>
            <a:lvl8pPr marL="0" marR="0" lvl="7" indent="0" algn="l" rtl="0">
              <a:spcBef>
                <a:spcPts val="0"/>
              </a:spcBef>
              <a:buNone/>
              <a:defRPr sz="1200" b="0" i="0" u="none" strike="noStrike" cap="none">
                <a:solidFill>
                  <a:schemeClr val="lt1"/>
                </a:solidFill>
                <a:latin typeface="Corbel"/>
                <a:ea typeface="Corbel"/>
                <a:cs typeface="Corbel"/>
                <a:sym typeface="Corbel"/>
              </a:defRPr>
            </a:lvl8pPr>
            <a:lvl9pPr marL="0" marR="0" lvl="8" indent="0" algn="l" rtl="0">
              <a:spcBef>
                <a:spcPts val="0"/>
              </a:spcBef>
              <a:buNone/>
              <a:defRPr sz="1200" b="0" i="0" u="none" strike="noStrike" cap="none">
                <a:solidFill>
                  <a:schemeClr val="lt1"/>
                </a:solidFill>
                <a:latin typeface="Corbel"/>
                <a:ea typeface="Corbel"/>
                <a:cs typeface="Corbel"/>
                <a:sym typeface="Corbe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www.vistacampus.gov/resources/managing-student-loa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ifap.ed.gov/ifap/fedSchoolCodeList.js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rs.gov/pub/irs-pdf/f1040.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tionalservice.gov/programs/americorps/segal-americorps-education-award"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6000"/>
              <a:buFont typeface="Corbel"/>
              <a:buNone/>
            </a:pPr>
            <a:r>
              <a:rPr lang="en-US"/>
              <a:t>USING THE SEGAL AMERICORPS EDUCATION AWARD</a:t>
            </a:r>
            <a:endParaRPr/>
          </a:p>
        </p:txBody>
      </p:sp>
      <p:sp>
        <p:nvSpPr>
          <p:cNvPr id="94" name="Google Shape;94;p1"/>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r>
              <a:rPr lang="en-US" dirty="0">
                <a:effectLst>
                  <a:outerShdw blurRad="38100" dist="38100" dir="2700000" algn="tl">
                    <a:srgbClr val="000000">
                      <a:alpha val="43137"/>
                    </a:srgbClr>
                  </a:outerShdw>
                </a:effectLst>
              </a:rPr>
              <a:t>End of Year </a:t>
            </a:r>
            <a:r>
              <a:rPr lang="en-US" dirty="0" smtClean="0">
                <a:effectLst>
                  <a:outerShdw blurRad="38100" dist="38100" dir="2700000" algn="tl">
                    <a:srgbClr val="000000">
                      <a:alpha val="43137"/>
                    </a:srgbClr>
                  </a:outerShdw>
                </a:effectLst>
              </a:rPr>
              <a:t>2020 - 2021</a:t>
            </a:r>
            <a:endParaRPr dirty="0">
              <a:effectLst>
                <a:outerShdw blurRad="38100" dist="38100" dir="2700000" algn="tl">
                  <a:srgbClr val="000000">
                    <a:alpha val="43137"/>
                  </a:srgbClr>
                </a:outerShdw>
              </a:effectLst>
            </a:endParaRPr>
          </a:p>
        </p:txBody>
      </p:sp>
      <p:pic>
        <p:nvPicPr>
          <p:cNvPr id="95" name="Google Shape;95;p1"/>
          <p:cNvPicPr preferRelativeResize="0"/>
          <p:nvPr/>
        </p:nvPicPr>
        <p:blipFill rotWithShape="1">
          <a:blip r:embed="rId3">
            <a:alphaModFix/>
          </a:blip>
          <a:srcRect/>
          <a:stretch/>
        </p:blipFill>
        <p:spPr>
          <a:xfrm>
            <a:off x="2633179" y="4838418"/>
            <a:ext cx="6925642" cy="20195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ANSWER 2</a:t>
            </a:r>
            <a:endParaRPr/>
          </a:p>
        </p:txBody>
      </p:sp>
      <p:sp>
        <p:nvSpPr>
          <p:cNvPr id="169" name="Google Shape;169;p10"/>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a:t>Q. Can you use your Education Award to pay your private student loans?</a:t>
            </a:r>
            <a:endParaRPr/>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r>
              <a:rPr lang="en-US" sz="2400"/>
              <a:t>No. The award can only pay federally backed student loans.</a:t>
            </a:r>
            <a:endParaRPr sz="2400"/>
          </a:p>
        </p:txBody>
      </p:sp>
      <p:pic>
        <p:nvPicPr>
          <p:cNvPr id="170" name="Google Shape;170;p10" descr="Image result for red x"/>
          <p:cNvPicPr preferRelativeResize="0"/>
          <p:nvPr/>
        </p:nvPicPr>
        <p:blipFill rotWithShape="1">
          <a:blip r:embed="rId3">
            <a:alphaModFix/>
          </a:blip>
          <a:srcRect/>
          <a:stretch/>
        </p:blipFill>
        <p:spPr>
          <a:xfrm>
            <a:off x="5561434" y="2673619"/>
            <a:ext cx="1067049" cy="1067049"/>
          </a:xfrm>
          <a:prstGeom prst="rect">
            <a:avLst/>
          </a:prstGeom>
          <a:noFill/>
          <a:ln>
            <a:noFill/>
          </a:ln>
        </p:spPr>
      </p:pic>
      <p:pic>
        <p:nvPicPr>
          <p:cNvPr id="171" name="Google Shape;171;p10"/>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QUESTION 3</a:t>
            </a:r>
            <a:endParaRPr/>
          </a:p>
        </p:txBody>
      </p:sp>
      <p:sp>
        <p:nvSpPr>
          <p:cNvPr id="178" name="Google Shape;178;p1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800"/>
              <a:buNone/>
            </a:pPr>
            <a:r>
              <a:rPr lang="en-US" sz="4800"/>
              <a:t>Can you use your Education Award to go to cosmetology school?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ANSWER 3</a:t>
            </a:r>
            <a:endParaRPr/>
          </a:p>
        </p:txBody>
      </p:sp>
      <p:sp>
        <p:nvSpPr>
          <p:cNvPr id="185" name="Google Shape;185;p1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2400"/>
              <a:t>Q. Can you use your Education Award to go to cosmetology school?</a:t>
            </a:r>
            <a:endParaRPr/>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r>
              <a:rPr lang="en-US" sz="2400"/>
              <a:t>Yes! As long as the institution is able to receive federal funds.</a:t>
            </a:r>
            <a:endParaRPr sz="2400"/>
          </a:p>
        </p:txBody>
      </p:sp>
      <p:pic>
        <p:nvPicPr>
          <p:cNvPr id="186" name="Google Shape;186;p12" descr="Image result for green check mark"/>
          <p:cNvPicPr preferRelativeResize="0"/>
          <p:nvPr/>
        </p:nvPicPr>
        <p:blipFill rotWithShape="1">
          <a:blip r:embed="rId3">
            <a:alphaModFix/>
          </a:blip>
          <a:srcRect/>
          <a:stretch/>
        </p:blipFill>
        <p:spPr>
          <a:xfrm>
            <a:off x="5147643" y="2864138"/>
            <a:ext cx="1642402" cy="1642402"/>
          </a:xfrm>
          <a:prstGeom prst="rect">
            <a:avLst/>
          </a:prstGeom>
          <a:noFill/>
          <a:ln>
            <a:noFill/>
          </a:ln>
        </p:spPr>
      </p:pic>
      <p:pic>
        <p:nvPicPr>
          <p:cNvPr id="187" name="Google Shape;187;p12"/>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QUESTION 4</a:t>
            </a:r>
            <a:endParaRPr/>
          </a:p>
        </p:txBody>
      </p:sp>
      <p:sp>
        <p:nvSpPr>
          <p:cNvPr id="194" name="Google Shape;194;p13"/>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800"/>
              <a:buNone/>
            </a:pPr>
            <a:r>
              <a:rPr lang="en-US" sz="4800"/>
              <a:t>Can you use your Education Award to travel to Europe?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ANSWER 4</a:t>
            </a:r>
            <a:endParaRPr/>
          </a:p>
        </p:txBody>
      </p:sp>
      <p:sp>
        <p:nvSpPr>
          <p:cNvPr id="201" name="Google Shape;201;p14"/>
          <p:cNvSpPr txBox="1">
            <a:spLocks noGrp="1"/>
          </p:cNvSpPr>
          <p:nvPr>
            <p:ph type="body" idx="1"/>
          </p:nvPr>
        </p:nvSpPr>
        <p:spPr>
          <a:xfrm>
            <a:off x="988423" y="1902017"/>
            <a:ext cx="7729728" cy="380385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sz="2400"/>
              <a:t>Q. Can you use your Education Award to travel to Europe?</a:t>
            </a:r>
            <a:endParaRPr/>
          </a:p>
          <a:p>
            <a:pPr marL="0" lvl="0" indent="0" algn="ctr"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r>
              <a:rPr lang="en-US" sz="2400"/>
              <a:t>Yes and No.  The award can only be used through schools that accept federal funds. Semester’s abroad that are billed through your school would be payable via your Education Award.</a:t>
            </a:r>
            <a:endParaRPr sz="2400"/>
          </a:p>
        </p:txBody>
      </p:sp>
      <p:pic>
        <p:nvPicPr>
          <p:cNvPr id="202" name="Google Shape;202;p14" descr="Image result for red x"/>
          <p:cNvPicPr preferRelativeResize="0"/>
          <p:nvPr/>
        </p:nvPicPr>
        <p:blipFill rotWithShape="1">
          <a:blip r:embed="rId3">
            <a:alphaModFix/>
          </a:blip>
          <a:srcRect/>
          <a:stretch/>
        </p:blipFill>
        <p:spPr>
          <a:xfrm>
            <a:off x="4853287" y="2736895"/>
            <a:ext cx="1067049" cy="1067049"/>
          </a:xfrm>
          <a:prstGeom prst="rect">
            <a:avLst/>
          </a:prstGeom>
          <a:noFill/>
          <a:ln>
            <a:noFill/>
          </a:ln>
        </p:spPr>
      </p:pic>
      <p:pic>
        <p:nvPicPr>
          <p:cNvPr id="203" name="Google Shape;203;p14" descr="Image result for green check mark"/>
          <p:cNvPicPr preferRelativeResize="0"/>
          <p:nvPr/>
        </p:nvPicPr>
        <p:blipFill rotWithShape="1">
          <a:blip r:embed="rId4">
            <a:alphaModFix/>
          </a:blip>
          <a:srcRect/>
          <a:stretch/>
        </p:blipFill>
        <p:spPr>
          <a:xfrm>
            <a:off x="2560816" y="2718067"/>
            <a:ext cx="1573215" cy="1573215"/>
          </a:xfrm>
          <a:prstGeom prst="rect">
            <a:avLst/>
          </a:prstGeom>
          <a:noFill/>
          <a:ln>
            <a:noFill/>
          </a:ln>
        </p:spPr>
      </p:pic>
      <p:pic>
        <p:nvPicPr>
          <p:cNvPr id="204" name="Google Shape;204;p14"/>
          <p:cNvPicPr preferRelativeResize="0"/>
          <p:nvPr/>
        </p:nvPicPr>
        <p:blipFill rotWithShape="1">
          <a:blip r:embed="rId5">
            <a:alphaModFix/>
          </a:blip>
          <a:srcRect/>
          <a:stretch/>
        </p:blipFill>
        <p:spPr>
          <a:xfrm>
            <a:off x="10187215" y="4844929"/>
            <a:ext cx="1818518" cy="18185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WHAT CAN I USE MY EDUCATION AWARD FOR?</a:t>
            </a:r>
            <a:endParaRPr/>
          </a:p>
        </p:txBody>
      </p:sp>
      <p:sp>
        <p:nvSpPr>
          <p:cNvPr id="211" name="Google Shape;211;p15"/>
          <p:cNvSpPr txBox="1">
            <a:spLocks noGrp="1"/>
          </p:cNvSpPr>
          <p:nvPr>
            <p:ph type="body" idx="1"/>
          </p:nvPr>
        </p:nvSpPr>
        <p:spPr>
          <a:xfrm>
            <a:off x="677334" y="1792936"/>
            <a:ext cx="4184035" cy="388077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Char char="▪"/>
            </a:pPr>
            <a:r>
              <a:rPr lang="en-US" sz="2400"/>
              <a:t>Qualifying student loan payments</a:t>
            </a:r>
            <a:endParaRPr/>
          </a:p>
          <a:p>
            <a:pPr marL="411480" lvl="1" indent="-182880" algn="l" rtl="0">
              <a:lnSpc>
                <a:spcPct val="90000"/>
              </a:lnSpc>
              <a:spcBef>
                <a:spcPts val="400"/>
              </a:spcBef>
              <a:spcAft>
                <a:spcPts val="0"/>
              </a:spcAft>
              <a:buSzPts val="2400"/>
              <a:buChar char="▪"/>
            </a:pPr>
            <a:r>
              <a:rPr lang="en-US" sz="2400"/>
              <a:t>Only federally backed loans</a:t>
            </a:r>
            <a:endParaRPr/>
          </a:p>
        </p:txBody>
      </p:sp>
      <p:sp>
        <p:nvSpPr>
          <p:cNvPr id="212" name="Google Shape;212;p15"/>
          <p:cNvSpPr txBox="1">
            <a:spLocks noGrp="1"/>
          </p:cNvSpPr>
          <p:nvPr>
            <p:ph type="body" idx="2"/>
          </p:nvPr>
        </p:nvSpPr>
        <p:spPr>
          <a:xfrm>
            <a:off x="5108440" y="1792935"/>
            <a:ext cx="4184034" cy="3880773"/>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Char char="▪"/>
            </a:pPr>
            <a:r>
              <a:rPr lang="en-US" sz="2400"/>
              <a:t>Eligible education expenses</a:t>
            </a:r>
            <a:endParaRPr/>
          </a:p>
          <a:p>
            <a:pPr marL="411480" lvl="1" indent="-182880" algn="l" rtl="0">
              <a:lnSpc>
                <a:spcPct val="90000"/>
              </a:lnSpc>
              <a:spcBef>
                <a:spcPts val="400"/>
              </a:spcBef>
              <a:spcAft>
                <a:spcPts val="0"/>
              </a:spcAft>
              <a:buSzPts val="2400"/>
              <a:buChar char="▪"/>
            </a:pPr>
            <a:r>
              <a:rPr lang="en-US" sz="2400"/>
              <a:t>Meal Plan</a:t>
            </a:r>
            <a:endParaRPr/>
          </a:p>
          <a:p>
            <a:pPr marL="411480" lvl="1" indent="-182880" algn="l" rtl="0">
              <a:lnSpc>
                <a:spcPct val="90000"/>
              </a:lnSpc>
              <a:spcBef>
                <a:spcPts val="600"/>
              </a:spcBef>
              <a:spcAft>
                <a:spcPts val="0"/>
              </a:spcAft>
              <a:buSzPts val="2400"/>
              <a:buChar char="▪"/>
            </a:pPr>
            <a:r>
              <a:rPr lang="en-US" sz="2400"/>
              <a:t>Tuition</a:t>
            </a:r>
            <a:endParaRPr/>
          </a:p>
          <a:p>
            <a:pPr marL="411480" lvl="1" indent="-182880" algn="l" rtl="0">
              <a:lnSpc>
                <a:spcPct val="90000"/>
              </a:lnSpc>
              <a:spcBef>
                <a:spcPts val="600"/>
              </a:spcBef>
              <a:spcAft>
                <a:spcPts val="0"/>
              </a:spcAft>
              <a:buSzPts val="2400"/>
              <a:buChar char="▪"/>
            </a:pPr>
            <a:r>
              <a:rPr lang="en-US" sz="2400"/>
              <a:t>Supplies (must be billed through school)</a:t>
            </a:r>
            <a:endParaRPr/>
          </a:p>
          <a:p>
            <a:pPr marL="411480" lvl="1" indent="-182880" algn="l" rtl="0">
              <a:lnSpc>
                <a:spcPct val="90000"/>
              </a:lnSpc>
              <a:spcBef>
                <a:spcPts val="600"/>
              </a:spcBef>
              <a:spcAft>
                <a:spcPts val="0"/>
              </a:spcAft>
              <a:buSzPts val="2400"/>
              <a:buChar char="▪"/>
            </a:pPr>
            <a:r>
              <a:rPr lang="en-US" sz="2400"/>
              <a:t>Room and Board</a:t>
            </a:r>
            <a:endParaRPr/>
          </a:p>
          <a:p>
            <a:pPr marL="411480" lvl="1" indent="-30480" algn="l" rtl="0">
              <a:lnSpc>
                <a:spcPct val="90000"/>
              </a:lnSpc>
              <a:spcBef>
                <a:spcPts val="600"/>
              </a:spcBef>
              <a:spcAft>
                <a:spcPts val="0"/>
              </a:spcAft>
              <a:buSzPts val="2400"/>
              <a:buNone/>
            </a:pPr>
            <a:endParaRPr sz="2400"/>
          </a:p>
        </p:txBody>
      </p:sp>
      <p:pic>
        <p:nvPicPr>
          <p:cNvPr id="213" name="Google Shape;213;p15"/>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5400"/>
              <a:buFont typeface="Corbel"/>
              <a:buNone/>
            </a:pPr>
            <a:r>
              <a:rPr lang="en-US" sz="5400"/>
              <a:t>PAYING QUALIFIED STUDENT LOANS</a:t>
            </a:r>
            <a:endParaRPr sz="5400"/>
          </a:p>
        </p:txBody>
      </p:sp>
      <p:sp>
        <p:nvSpPr>
          <p:cNvPr id="220" name="Google Shape;220;p16"/>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pic>
        <p:nvPicPr>
          <p:cNvPr id="221" name="Google Shape;221;p16"/>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264590" y="425515"/>
            <a:ext cx="7729728" cy="118872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REQUESTING A PAYMENT</a:t>
            </a:r>
            <a:endParaRPr/>
          </a:p>
        </p:txBody>
      </p:sp>
      <p:sp>
        <p:nvSpPr>
          <p:cNvPr id="228" name="Google Shape;228;p17"/>
          <p:cNvSpPr txBox="1">
            <a:spLocks noGrp="1"/>
          </p:cNvSpPr>
          <p:nvPr>
            <p:ph type="body" idx="1"/>
          </p:nvPr>
        </p:nvSpPr>
        <p:spPr>
          <a:xfrm>
            <a:off x="264590" y="1288314"/>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100"/>
              <a:buNone/>
            </a:pPr>
            <a:r>
              <a:rPr lang="en-US"/>
              <a:t>Step 1</a:t>
            </a:r>
            <a:endParaRPr/>
          </a:p>
        </p:txBody>
      </p:sp>
      <p:pic>
        <p:nvPicPr>
          <p:cNvPr id="229" name="Google Shape;229;p17"/>
          <p:cNvPicPr preferRelativeResize="0">
            <a:picLocks noGrp="1"/>
          </p:cNvPicPr>
          <p:nvPr>
            <p:ph type="body" idx="2"/>
          </p:nvPr>
        </p:nvPicPr>
        <p:blipFill rotWithShape="1">
          <a:blip r:embed="rId3">
            <a:alphaModFix/>
          </a:blip>
          <a:srcRect t="25823" r="87358" b="48031"/>
          <a:stretch/>
        </p:blipFill>
        <p:spPr>
          <a:xfrm>
            <a:off x="1120574" y="2088520"/>
            <a:ext cx="2742772" cy="3190602"/>
          </a:xfrm>
          <a:prstGeom prst="rect">
            <a:avLst/>
          </a:prstGeom>
          <a:noFill/>
          <a:ln>
            <a:noFill/>
          </a:ln>
        </p:spPr>
      </p:pic>
      <p:sp>
        <p:nvSpPr>
          <p:cNvPr id="230" name="Google Shape;230;p17"/>
          <p:cNvSpPr txBox="1">
            <a:spLocks noGrp="1"/>
          </p:cNvSpPr>
          <p:nvPr>
            <p:ph type="body" idx="3"/>
          </p:nvPr>
        </p:nvSpPr>
        <p:spPr>
          <a:xfrm>
            <a:off x="4727993" y="1293532"/>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100"/>
              <a:buNone/>
            </a:pPr>
            <a:r>
              <a:rPr lang="en-US"/>
              <a:t>Step 2</a:t>
            </a:r>
            <a:endParaRPr/>
          </a:p>
        </p:txBody>
      </p:sp>
      <p:pic>
        <p:nvPicPr>
          <p:cNvPr id="231" name="Google Shape;231;p17"/>
          <p:cNvPicPr preferRelativeResize="0">
            <a:picLocks noGrp="1"/>
          </p:cNvPicPr>
          <p:nvPr>
            <p:ph type="body" idx="4"/>
          </p:nvPr>
        </p:nvPicPr>
        <p:blipFill rotWithShape="1">
          <a:blip r:embed="rId4">
            <a:alphaModFix/>
          </a:blip>
          <a:srcRect l="12806" t="49126" r="62899" b="17190"/>
          <a:stretch/>
        </p:blipFill>
        <p:spPr>
          <a:xfrm>
            <a:off x="4949142" y="2104069"/>
            <a:ext cx="4098151" cy="3190603"/>
          </a:xfrm>
          <a:prstGeom prst="rect">
            <a:avLst/>
          </a:prstGeom>
          <a:noFill/>
          <a:ln>
            <a:noFill/>
          </a:ln>
        </p:spPr>
      </p:pic>
      <p:sp>
        <p:nvSpPr>
          <p:cNvPr id="232" name="Google Shape;232;p17"/>
          <p:cNvSpPr/>
          <p:nvPr/>
        </p:nvSpPr>
        <p:spPr>
          <a:xfrm>
            <a:off x="1338215" y="4172375"/>
            <a:ext cx="2122998" cy="484214"/>
          </a:xfrm>
          <a:prstGeom prst="ellipse">
            <a:avLst/>
          </a:prstGeom>
          <a:noFill/>
          <a:ln w="5715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3" name="Google Shape;233;p17"/>
          <p:cNvSpPr/>
          <p:nvPr/>
        </p:nvSpPr>
        <p:spPr>
          <a:xfrm>
            <a:off x="5778255" y="2438491"/>
            <a:ext cx="1089328" cy="230588"/>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4" name="Google Shape;234;p17"/>
          <p:cNvSpPr/>
          <p:nvPr/>
        </p:nvSpPr>
        <p:spPr>
          <a:xfrm>
            <a:off x="5482711" y="2785274"/>
            <a:ext cx="1390152" cy="264804"/>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5" name="Google Shape;235;p17"/>
          <p:cNvSpPr/>
          <p:nvPr/>
        </p:nvSpPr>
        <p:spPr>
          <a:xfrm>
            <a:off x="4805346" y="3830469"/>
            <a:ext cx="1517573" cy="341906"/>
          </a:xfrm>
          <a:prstGeom prst="ellipse">
            <a:avLst/>
          </a:prstGeom>
          <a:noFill/>
          <a:ln w="2857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6" name="Google Shape;236;p17"/>
          <p:cNvSpPr txBox="1"/>
          <p:nvPr/>
        </p:nvSpPr>
        <p:spPr>
          <a:xfrm>
            <a:off x="827981" y="6075063"/>
            <a:ext cx="574667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orbel"/>
                <a:ea typeface="Corbel"/>
                <a:cs typeface="Corbel"/>
                <a:sym typeface="Corbel"/>
              </a:rPr>
              <a:t>*Payments may NOT be automated </a:t>
            </a:r>
            <a:endParaRPr sz="1800">
              <a:solidFill>
                <a:schemeClr val="lt1"/>
              </a:solidFill>
              <a:latin typeface="Corbel"/>
              <a:ea typeface="Corbel"/>
              <a:cs typeface="Corbel"/>
              <a:sym typeface="Corbel"/>
            </a:endParaRPr>
          </a:p>
        </p:txBody>
      </p:sp>
      <p:pic>
        <p:nvPicPr>
          <p:cNvPr id="237" name="Google Shape;237;p17"/>
          <p:cNvPicPr preferRelativeResize="0"/>
          <p:nvPr/>
        </p:nvPicPr>
        <p:blipFill rotWithShape="1">
          <a:blip r:embed="rId5">
            <a:alphaModFix/>
          </a:blip>
          <a:srcRect/>
          <a:stretch/>
        </p:blipFill>
        <p:spPr>
          <a:xfrm>
            <a:off x="10187215" y="4844929"/>
            <a:ext cx="1818518" cy="18185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NEED MORE INFORMATION?</a:t>
            </a:r>
            <a:endParaRPr/>
          </a:p>
        </p:txBody>
      </p:sp>
      <p:sp>
        <p:nvSpPr>
          <p:cNvPr id="244" name="Google Shape;244;p18"/>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800"/>
              <a:buNone/>
            </a:pPr>
            <a:r>
              <a:rPr lang="en-US" sz="2800"/>
              <a:t>Watch “Managing Student Loans” on VISTA Campus.</a:t>
            </a:r>
            <a:endParaRPr/>
          </a:p>
          <a:p>
            <a:pPr marL="182880" lvl="0" indent="-43179" algn="ctr" rtl="0">
              <a:lnSpc>
                <a:spcPct val="90000"/>
              </a:lnSpc>
              <a:spcBef>
                <a:spcPts val="1400"/>
              </a:spcBef>
              <a:spcAft>
                <a:spcPts val="0"/>
              </a:spcAft>
              <a:buSzPts val="2200"/>
              <a:buNone/>
            </a:pPr>
            <a:endParaRPr/>
          </a:p>
          <a:p>
            <a:pPr marL="0" lvl="0" indent="0" algn="ctr" rtl="0">
              <a:lnSpc>
                <a:spcPct val="90000"/>
              </a:lnSpc>
              <a:spcBef>
                <a:spcPts val="1400"/>
              </a:spcBef>
              <a:spcAft>
                <a:spcPts val="0"/>
              </a:spcAft>
              <a:buSzPts val="2400"/>
              <a:buNone/>
            </a:pPr>
            <a:r>
              <a:rPr lang="en-US" sz="2400" u="sng">
                <a:solidFill>
                  <a:schemeClr val="hlink"/>
                </a:solidFill>
                <a:hlinkClick r:id="rId3"/>
              </a:rPr>
              <a:t>Managing Student Loans on VISTA Campus</a:t>
            </a:r>
            <a:endParaRPr sz="2400"/>
          </a:p>
          <a:p>
            <a:pPr marL="182880" lvl="0" indent="-43179" algn="l" rtl="0">
              <a:lnSpc>
                <a:spcPct val="90000"/>
              </a:lnSpc>
              <a:spcBef>
                <a:spcPts val="1400"/>
              </a:spcBef>
              <a:spcAft>
                <a:spcPts val="0"/>
              </a:spcAft>
              <a:buSzPts val="2200"/>
              <a:buNone/>
            </a:pPr>
            <a:endParaRPr/>
          </a:p>
        </p:txBody>
      </p:sp>
      <p:pic>
        <p:nvPicPr>
          <p:cNvPr id="245" name="Google Shape;245;p18"/>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dk2"/>
              </a:buClr>
              <a:buSzPts val="5400"/>
              <a:buFont typeface="Corbel"/>
              <a:buNone/>
            </a:pPr>
            <a:r>
              <a:rPr lang="en-US" sz="5400"/>
              <a:t>PAYING QUALIFIED STUDENT EXPENSES</a:t>
            </a:r>
            <a:endParaRPr sz="5400"/>
          </a:p>
        </p:txBody>
      </p:sp>
      <p:sp>
        <p:nvSpPr>
          <p:cNvPr id="252" name="Google Shape;252;p19"/>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pic>
        <p:nvPicPr>
          <p:cNvPr id="253" name="Google Shape;253;p19"/>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sz="4000"/>
              <a:t>AGENDA</a:t>
            </a:r>
            <a:endParaRPr sz="4000"/>
          </a:p>
        </p:txBody>
      </p:sp>
      <p:sp>
        <p:nvSpPr>
          <p:cNvPr id="102" name="Google Shape;102;p2"/>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800"/>
              <a:buChar char="▪"/>
            </a:pPr>
            <a:r>
              <a:rPr lang="en-US" sz="2800"/>
              <a:t>Benefits &amp; limitations of the Education Award</a:t>
            </a:r>
            <a:endParaRPr/>
          </a:p>
          <a:p>
            <a:pPr marL="182880" lvl="0" indent="-182880" algn="l" rtl="0">
              <a:lnSpc>
                <a:spcPct val="90000"/>
              </a:lnSpc>
              <a:spcBef>
                <a:spcPts val="1400"/>
              </a:spcBef>
              <a:spcAft>
                <a:spcPts val="0"/>
              </a:spcAft>
              <a:buSzPts val="2800"/>
              <a:buChar char="▪"/>
            </a:pPr>
            <a:r>
              <a:rPr lang="en-US" sz="2800"/>
              <a:t>Requesting a payment</a:t>
            </a:r>
            <a:endParaRPr/>
          </a:p>
          <a:p>
            <a:pPr marL="182880" lvl="0" indent="-182880" algn="l" rtl="0">
              <a:lnSpc>
                <a:spcPct val="90000"/>
              </a:lnSpc>
              <a:spcBef>
                <a:spcPts val="1400"/>
              </a:spcBef>
              <a:spcAft>
                <a:spcPts val="0"/>
              </a:spcAft>
              <a:buSzPts val="2800"/>
              <a:buChar char="▪"/>
            </a:pPr>
            <a:r>
              <a:rPr lang="en-US" sz="2800"/>
              <a:t>Eligible Uses of the Education Award</a:t>
            </a:r>
            <a:endParaRPr/>
          </a:p>
          <a:p>
            <a:pPr marL="182880" lvl="0" indent="-182880" algn="l" rtl="0">
              <a:lnSpc>
                <a:spcPct val="90000"/>
              </a:lnSpc>
              <a:spcBef>
                <a:spcPts val="1400"/>
              </a:spcBef>
              <a:spcAft>
                <a:spcPts val="0"/>
              </a:spcAft>
              <a:buSzPts val="2800"/>
              <a:buChar char="▪"/>
            </a:pPr>
            <a:r>
              <a:rPr lang="en-US" sz="2800"/>
              <a:t>Your Education Award and Taxes</a:t>
            </a:r>
            <a:endParaRPr/>
          </a:p>
          <a:p>
            <a:pPr marL="182880" lvl="0" indent="-182880" algn="l" rtl="0">
              <a:lnSpc>
                <a:spcPct val="90000"/>
              </a:lnSpc>
              <a:spcBef>
                <a:spcPts val="1400"/>
              </a:spcBef>
              <a:spcAft>
                <a:spcPts val="0"/>
              </a:spcAft>
              <a:buSzPts val="2800"/>
              <a:buChar char="▪"/>
            </a:pPr>
            <a:r>
              <a:rPr lang="en-US" sz="2800"/>
              <a:t>Questions &amp; Resources</a:t>
            </a:r>
            <a:endParaRPr/>
          </a:p>
        </p:txBody>
      </p:sp>
      <p:pic>
        <p:nvPicPr>
          <p:cNvPr id="103" name="Google Shape;103;p2"/>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ELIGIBLE EDUCATION EXPENSES</a:t>
            </a:r>
            <a:endParaRPr/>
          </a:p>
        </p:txBody>
      </p:sp>
      <p:sp>
        <p:nvSpPr>
          <p:cNvPr id="260" name="Google Shape;260;p20"/>
          <p:cNvSpPr txBox="1">
            <a:spLocks noGrp="1"/>
          </p:cNvSpPr>
          <p:nvPr>
            <p:ph type="body" idx="1"/>
          </p:nvPr>
        </p:nvSpPr>
        <p:spPr>
          <a:xfrm>
            <a:off x="563528" y="1838649"/>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100"/>
              <a:buNone/>
            </a:pPr>
            <a:r>
              <a:rPr lang="en-US"/>
              <a:t>examples</a:t>
            </a:r>
            <a:endParaRPr/>
          </a:p>
        </p:txBody>
      </p:sp>
      <p:sp>
        <p:nvSpPr>
          <p:cNvPr id="261" name="Google Shape;261;p20"/>
          <p:cNvSpPr txBox="1">
            <a:spLocks noGrp="1"/>
          </p:cNvSpPr>
          <p:nvPr>
            <p:ph type="body" idx="2"/>
          </p:nvPr>
        </p:nvSpPr>
        <p:spPr>
          <a:xfrm>
            <a:off x="563528" y="2668466"/>
            <a:ext cx="4270248" cy="2596776"/>
          </a:xfrm>
          <a:prstGeom prst="rect">
            <a:avLst/>
          </a:prstGeom>
          <a:noFill/>
          <a:ln>
            <a:noFill/>
          </a:ln>
        </p:spPr>
        <p:txBody>
          <a:bodyPr spcFirstLastPara="1" wrap="square" lIns="91425" tIns="45700" rIns="91425" bIns="45700" anchor="t" anchorCtr="0">
            <a:normAutofit lnSpcReduction="10000"/>
          </a:bodyPr>
          <a:lstStyle/>
          <a:p>
            <a:pPr marL="182880" lvl="0" indent="-182880" algn="l" rtl="0">
              <a:lnSpc>
                <a:spcPct val="70000"/>
              </a:lnSpc>
              <a:spcBef>
                <a:spcPts val="0"/>
              </a:spcBef>
              <a:spcAft>
                <a:spcPts val="0"/>
              </a:spcAft>
              <a:buSzPts val="1704"/>
              <a:buChar char="▪"/>
            </a:pPr>
            <a:r>
              <a:rPr lang="en-US" sz="1704"/>
              <a:t>For-credit class at a university</a:t>
            </a:r>
            <a:endParaRPr/>
          </a:p>
          <a:p>
            <a:pPr marL="182880" lvl="0" indent="-182880" algn="l" rtl="0">
              <a:lnSpc>
                <a:spcPct val="70000"/>
              </a:lnSpc>
              <a:spcBef>
                <a:spcPts val="1400"/>
              </a:spcBef>
              <a:spcAft>
                <a:spcPts val="0"/>
              </a:spcAft>
              <a:buSzPts val="1704"/>
              <a:buChar char="▪"/>
            </a:pPr>
            <a:r>
              <a:rPr lang="en-US" sz="1704"/>
              <a:t>Non-credit class at a community college</a:t>
            </a:r>
            <a:endParaRPr/>
          </a:p>
          <a:p>
            <a:pPr marL="182880" lvl="0" indent="-182880" algn="l" rtl="0">
              <a:lnSpc>
                <a:spcPct val="70000"/>
              </a:lnSpc>
              <a:spcBef>
                <a:spcPts val="1400"/>
              </a:spcBef>
              <a:spcAft>
                <a:spcPts val="0"/>
              </a:spcAft>
              <a:buSzPts val="1704"/>
              <a:buChar char="▪"/>
            </a:pPr>
            <a:r>
              <a:rPr lang="en-US" sz="1704"/>
              <a:t>Study abroad</a:t>
            </a:r>
            <a:endParaRPr/>
          </a:p>
          <a:p>
            <a:pPr marL="182880" lvl="0" indent="-182880" algn="l" rtl="0">
              <a:lnSpc>
                <a:spcPct val="70000"/>
              </a:lnSpc>
              <a:spcBef>
                <a:spcPts val="1400"/>
              </a:spcBef>
              <a:spcAft>
                <a:spcPts val="0"/>
              </a:spcAft>
              <a:buSzPts val="1704"/>
              <a:buChar char="▪"/>
            </a:pPr>
            <a:r>
              <a:rPr lang="en-US" sz="1704"/>
              <a:t>GRE test prep course</a:t>
            </a:r>
            <a:endParaRPr/>
          </a:p>
          <a:p>
            <a:pPr marL="182880" lvl="0" indent="-182880" algn="l" rtl="0">
              <a:lnSpc>
                <a:spcPct val="70000"/>
              </a:lnSpc>
              <a:spcBef>
                <a:spcPts val="1400"/>
              </a:spcBef>
              <a:spcAft>
                <a:spcPts val="0"/>
              </a:spcAft>
              <a:buSzPts val="1704"/>
              <a:buChar char="▪"/>
            </a:pPr>
            <a:r>
              <a:rPr lang="en-US" sz="1704"/>
              <a:t>Class supplies </a:t>
            </a:r>
            <a:endParaRPr sz="1704"/>
          </a:p>
          <a:p>
            <a:pPr marL="182880" lvl="0" indent="-182943" algn="l" rtl="0">
              <a:lnSpc>
                <a:spcPct val="70000"/>
              </a:lnSpc>
              <a:spcBef>
                <a:spcPts val="1400"/>
              </a:spcBef>
              <a:spcAft>
                <a:spcPts val="0"/>
              </a:spcAft>
              <a:buSzPts val="1705"/>
              <a:buChar char="▪"/>
            </a:pPr>
            <a:r>
              <a:rPr lang="en-US" sz="1704"/>
              <a:t>180 matching colleges + universities that match education award</a:t>
            </a:r>
            <a:endParaRPr sz="1704"/>
          </a:p>
          <a:p>
            <a:pPr marL="182880" lvl="0" indent="-182880" algn="l" rtl="0">
              <a:lnSpc>
                <a:spcPct val="70000"/>
              </a:lnSpc>
              <a:spcBef>
                <a:spcPts val="1400"/>
              </a:spcBef>
              <a:spcAft>
                <a:spcPts val="0"/>
              </a:spcAft>
              <a:buSzPts val="1704"/>
              <a:buChar char="▪"/>
            </a:pPr>
            <a:r>
              <a:rPr lang="en-US" sz="1704"/>
              <a:t>*IF they are through a Title IV Institution</a:t>
            </a:r>
            <a:endParaRPr sz="1704"/>
          </a:p>
        </p:txBody>
      </p:sp>
      <p:sp>
        <p:nvSpPr>
          <p:cNvPr id="262" name="Google Shape;262;p20"/>
          <p:cNvSpPr txBox="1">
            <a:spLocks noGrp="1"/>
          </p:cNvSpPr>
          <p:nvPr>
            <p:ph type="body" idx="3"/>
          </p:nvPr>
        </p:nvSpPr>
        <p:spPr>
          <a:xfrm>
            <a:off x="5318408" y="1838649"/>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100"/>
              <a:buNone/>
            </a:pPr>
            <a:r>
              <a:rPr lang="en-US"/>
              <a:t>What is a title Iv Institution?</a:t>
            </a:r>
            <a:endParaRPr/>
          </a:p>
        </p:txBody>
      </p:sp>
      <p:sp>
        <p:nvSpPr>
          <p:cNvPr id="263" name="Google Shape;263;p20"/>
          <p:cNvSpPr txBox="1">
            <a:spLocks noGrp="1"/>
          </p:cNvSpPr>
          <p:nvPr>
            <p:ph type="body" idx="4"/>
          </p:nvPr>
        </p:nvSpPr>
        <p:spPr>
          <a:xfrm>
            <a:off x="5318408" y="2668466"/>
            <a:ext cx="4253484" cy="259677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en-US"/>
              <a:t>Institutions that can receive federal student aid. (FAFSA) </a:t>
            </a:r>
            <a:endParaRPr/>
          </a:p>
          <a:p>
            <a:pPr marL="182880" lvl="0" indent="-182880" algn="l" rtl="0">
              <a:lnSpc>
                <a:spcPct val="90000"/>
              </a:lnSpc>
              <a:spcBef>
                <a:spcPts val="1400"/>
              </a:spcBef>
              <a:spcAft>
                <a:spcPts val="0"/>
              </a:spcAft>
              <a:buSzPts val="2200"/>
              <a:buChar char="▪"/>
            </a:pPr>
            <a:r>
              <a:rPr lang="en-US"/>
              <a:t>List of Title IV Institutions:</a:t>
            </a:r>
            <a:endParaRPr/>
          </a:p>
          <a:p>
            <a:pPr marL="411480" lvl="1" indent="-182880" algn="l" rtl="0">
              <a:lnSpc>
                <a:spcPct val="90000"/>
              </a:lnSpc>
              <a:spcBef>
                <a:spcPts val="400"/>
              </a:spcBef>
              <a:spcAft>
                <a:spcPts val="0"/>
              </a:spcAft>
              <a:buSzPts val="1800"/>
              <a:buChar char="▪"/>
            </a:pPr>
            <a:r>
              <a:rPr lang="en-US" sz="1800" u="sng">
                <a:solidFill>
                  <a:schemeClr val="hlink"/>
                </a:solidFill>
                <a:hlinkClick r:id="rId3"/>
              </a:rPr>
              <a:t>https://ifap.ed.gov/ifap/fedSchoolCodeList.jsp</a:t>
            </a:r>
            <a:endParaRPr sz="1800"/>
          </a:p>
          <a:p>
            <a:pPr marL="228600" lvl="1" indent="0" algn="l" rtl="0">
              <a:lnSpc>
                <a:spcPct val="90000"/>
              </a:lnSpc>
              <a:spcBef>
                <a:spcPts val="600"/>
              </a:spcBef>
              <a:spcAft>
                <a:spcPts val="0"/>
              </a:spcAft>
              <a:buSzPts val="2000"/>
              <a:buNone/>
            </a:pPr>
            <a:endParaRPr/>
          </a:p>
        </p:txBody>
      </p:sp>
      <p:pic>
        <p:nvPicPr>
          <p:cNvPr id="264" name="Google Shape;264;p20"/>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8bb1c7176b_0_12"/>
          <p:cNvSpPr txBox="1">
            <a:spLocks noGrp="1"/>
          </p:cNvSpPr>
          <p:nvPr>
            <p:ph type="title"/>
          </p:nvPr>
        </p:nvSpPr>
        <p:spPr>
          <a:xfrm>
            <a:off x="1202919" y="284176"/>
            <a:ext cx="9784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Current Educational Expenses</a:t>
            </a:r>
            <a:endParaRPr/>
          </a:p>
        </p:txBody>
      </p:sp>
      <p:sp>
        <p:nvSpPr>
          <p:cNvPr id="271" name="Google Shape;271;g8bb1c7176b_0_12"/>
          <p:cNvSpPr txBox="1">
            <a:spLocks noGrp="1"/>
          </p:cNvSpPr>
          <p:nvPr>
            <p:ph type="body" idx="1"/>
          </p:nvPr>
        </p:nvSpPr>
        <p:spPr>
          <a:xfrm>
            <a:off x="1202919" y="2011680"/>
            <a:ext cx="9784200" cy="42063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a:t>Cannot be used to cover past due balance on school account.</a:t>
            </a:r>
            <a:endParaRPr/>
          </a:p>
          <a:p>
            <a:pPr marL="457200" lvl="0" indent="-342900" algn="l" rtl="0">
              <a:spcBef>
                <a:spcPts val="0"/>
              </a:spcBef>
              <a:spcAft>
                <a:spcPts val="0"/>
              </a:spcAft>
              <a:buSzPts val="1800"/>
              <a:buChar char="●"/>
            </a:pPr>
            <a:r>
              <a:rPr lang="en-US"/>
              <a:t>FAFSA</a:t>
            </a:r>
            <a:endParaRPr/>
          </a:p>
          <a:p>
            <a:pPr marL="457200" lvl="0" indent="-342900" algn="l" rtl="0">
              <a:spcBef>
                <a:spcPts val="0"/>
              </a:spcBef>
              <a:spcAft>
                <a:spcPts val="0"/>
              </a:spcAft>
              <a:buSzPts val="1800"/>
              <a:buChar char="●"/>
            </a:pPr>
            <a:r>
              <a:rPr lang="en-US"/>
              <a:t>AmeriCorps “income”</a:t>
            </a:r>
            <a:endParaRPr/>
          </a:p>
          <a:p>
            <a:pPr marL="457200" lvl="0" indent="-342900" algn="l" rtl="0">
              <a:spcBef>
                <a:spcPts val="0"/>
              </a:spcBef>
              <a:spcAft>
                <a:spcPts val="0"/>
              </a:spcAft>
              <a:buSzPts val="1800"/>
              <a:buChar char="●"/>
            </a:pPr>
            <a:r>
              <a:rPr lang="en-US"/>
              <a:t>Cost of Attendance</a:t>
            </a:r>
            <a:endParaRPr/>
          </a:p>
        </p:txBody>
      </p:sp>
      <p:pic>
        <p:nvPicPr>
          <p:cNvPr id="272" name="Google Shape;272;g8bb1c7176b_0_12"/>
          <p:cNvPicPr preferRelativeResize="0"/>
          <p:nvPr/>
        </p:nvPicPr>
        <p:blipFill rotWithShape="1">
          <a:blip r:embed="rId3">
            <a:alphaModFix/>
          </a:blip>
          <a:srcRect/>
          <a:stretch/>
        </p:blipFill>
        <p:spPr>
          <a:xfrm>
            <a:off x="10187215" y="4844929"/>
            <a:ext cx="1818518" cy="18185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1147501" y="256467"/>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EXPENSES BEYOND TUITION</a:t>
            </a:r>
            <a:endParaRPr/>
          </a:p>
        </p:txBody>
      </p:sp>
      <p:sp>
        <p:nvSpPr>
          <p:cNvPr id="279" name="Google Shape;279;p21"/>
          <p:cNvSpPr txBox="1">
            <a:spLocks noGrp="1"/>
          </p:cNvSpPr>
          <p:nvPr>
            <p:ph type="body" idx="1"/>
          </p:nvPr>
        </p:nvSpPr>
        <p:spPr>
          <a:xfrm>
            <a:off x="1147501" y="2086526"/>
            <a:ext cx="7729728" cy="3389045"/>
          </a:xfrm>
          <a:prstGeom prst="rect">
            <a:avLst/>
          </a:prstGeom>
          <a:noFill/>
          <a:ln>
            <a:noFill/>
          </a:ln>
        </p:spPr>
        <p:txBody>
          <a:bodyPr spcFirstLastPara="1" wrap="square" lIns="91425" tIns="45700" rIns="91425" bIns="45700" anchor="t" anchorCtr="0">
            <a:normAutofit/>
          </a:bodyPr>
          <a:lstStyle/>
          <a:p>
            <a:pPr marL="182880" lvl="0" indent="-182880" algn="l" rtl="0">
              <a:lnSpc>
                <a:spcPct val="70000"/>
              </a:lnSpc>
              <a:spcBef>
                <a:spcPts val="0"/>
              </a:spcBef>
              <a:spcAft>
                <a:spcPts val="0"/>
              </a:spcAft>
              <a:buSzPts val="2035"/>
              <a:buChar char="▪"/>
            </a:pPr>
            <a:r>
              <a:rPr lang="en-US" sz="2035"/>
              <a:t>Cost of Living </a:t>
            </a:r>
            <a:endParaRPr/>
          </a:p>
          <a:p>
            <a:pPr marL="411480" lvl="1" indent="-182880" algn="l" rtl="0">
              <a:lnSpc>
                <a:spcPct val="70000"/>
              </a:lnSpc>
              <a:spcBef>
                <a:spcPts val="400"/>
              </a:spcBef>
              <a:spcAft>
                <a:spcPts val="0"/>
              </a:spcAft>
              <a:buSzPts val="1850"/>
              <a:buChar char="▪"/>
            </a:pPr>
            <a:r>
              <a:rPr lang="en-US" sz="1850"/>
              <a:t>Room/Board</a:t>
            </a:r>
            <a:endParaRPr/>
          </a:p>
          <a:p>
            <a:pPr marL="411480" lvl="1" indent="-182880" algn="l" rtl="0">
              <a:lnSpc>
                <a:spcPct val="70000"/>
              </a:lnSpc>
              <a:spcBef>
                <a:spcPts val="600"/>
              </a:spcBef>
              <a:spcAft>
                <a:spcPts val="0"/>
              </a:spcAft>
              <a:buSzPts val="1850"/>
              <a:buChar char="▪"/>
            </a:pPr>
            <a:r>
              <a:rPr lang="en-US" sz="1850"/>
              <a:t>Transportation</a:t>
            </a:r>
            <a:endParaRPr/>
          </a:p>
          <a:p>
            <a:pPr marL="182880" lvl="0" indent="-53657" algn="l" rtl="0">
              <a:lnSpc>
                <a:spcPct val="70000"/>
              </a:lnSpc>
              <a:spcBef>
                <a:spcPts val="1600"/>
              </a:spcBef>
              <a:spcAft>
                <a:spcPts val="0"/>
              </a:spcAft>
              <a:buSzPts val="2035"/>
              <a:buNone/>
            </a:pPr>
            <a:endParaRPr sz="2035"/>
          </a:p>
          <a:p>
            <a:pPr marL="182880" lvl="0" indent="-182880" algn="l" rtl="0">
              <a:lnSpc>
                <a:spcPct val="70000"/>
              </a:lnSpc>
              <a:spcBef>
                <a:spcPts val="1400"/>
              </a:spcBef>
              <a:spcAft>
                <a:spcPts val="0"/>
              </a:spcAft>
              <a:buSzPts val="2035"/>
              <a:buChar char="▪"/>
            </a:pPr>
            <a:r>
              <a:rPr lang="en-US" sz="2035"/>
              <a:t>Supplies</a:t>
            </a:r>
            <a:endParaRPr/>
          </a:p>
          <a:p>
            <a:pPr marL="411480" lvl="1" indent="-182880" algn="l" rtl="0">
              <a:lnSpc>
                <a:spcPct val="70000"/>
              </a:lnSpc>
              <a:spcBef>
                <a:spcPts val="400"/>
              </a:spcBef>
              <a:spcAft>
                <a:spcPts val="0"/>
              </a:spcAft>
              <a:buSzPts val="1850"/>
              <a:buChar char="▪"/>
            </a:pPr>
            <a:r>
              <a:rPr lang="en-US" sz="1850"/>
              <a:t>Books</a:t>
            </a:r>
            <a:endParaRPr/>
          </a:p>
          <a:p>
            <a:pPr marL="411480" lvl="1" indent="-182880" algn="l" rtl="0">
              <a:lnSpc>
                <a:spcPct val="70000"/>
              </a:lnSpc>
              <a:spcBef>
                <a:spcPts val="600"/>
              </a:spcBef>
              <a:spcAft>
                <a:spcPts val="0"/>
              </a:spcAft>
              <a:buSzPts val="1850"/>
              <a:buChar char="▪"/>
            </a:pPr>
            <a:r>
              <a:rPr lang="en-US" sz="1850"/>
              <a:t>Equipment</a:t>
            </a:r>
            <a:endParaRPr/>
          </a:p>
          <a:p>
            <a:pPr marL="228600" lvl="1" indent="0" algn="l" rtl="0">
              <a:lnSpc>
                <a:spcPct val="70000"/>
              </a:lnSpc>
              <a:spcBef>
                <a:spcPts val="600"/>
              </a:spcBef>
              <a:spcAft>
                <a:spcPts val="0"/>
              </a:spcAft>
              <a:buSzPts val="1850"/>
              <a:buNone/>
            </a:pPr>
            <a:endParaRPr sz="1850"/>
          </a:p>
          <a:p>
            <a:pPr marL="0" lvl="0" indent="0" algn="l" rtl="0">
              <a:lnSpc>
                <a:spcPct val="70000"/>
              </a:lnSpc>
              <a:spcBef>
                <a:spcPts val="1600"/>
              </a:spcBef>
              <a:spcAft>
                <a:spcPts val="0"/>
              </a:spcAft>
              <a:buClr>
                <a:srgbClr val="9BAFB5"/>
              </a:buClr>
              <a:buSzPts val="2035"/>
              <a:buNone/>
            </a:pPr>
            <a:r>
              <a:rPr lang="en-US" sz="2035">
                <a:solidFill>
                  <a:srgbClr val="262626"/>
                </a:solidFill>
              </a:rPr>
              <a:t>*Non-tuition expenses must be directly attributable to a class and must be billed through the school.</a:t>
            </a:r>
            <a:endParaRPr sz="2035">
              <a:solidFill>
                <a:srgbClr val="262626"/>
              </a:solidFill>
            </a:endParaRPr>
          </a:p>
          <a:p>
            <a:pPr marL="228600" lvl="1" indent="0" algn="l" rtl="0">
              <a:lnSpc>
                <a:spcPct val="70000"/>
              </a:lnSpc>
              <a:spcBef>
                <a:spcPts val="400"/>
              </a:spcBef>
              <a:spcAft>
                <a:spcPts val="0"/>
              </a:spcAft>
              <a:buSzPts val="1850"/>
              <a:buNone/>
            </a:pPr>
            <a:endParaRPr sz="1850"/>
          </a:p>
        </p:txBody>
      </p:sp>
      <p:pic>
        <p:nvPicPr>
          <p:cNvPr id="280" name="Google Shape;280;p21" descr="Image result for books graphic"/>
          <p:cNvPicPr preferRelativeResize="0"/>
          <p:nvPr/>
        </p:nvPicPr>
        <p:blipFill rotWithShape="1">
          <a:blip r:embed="rId3">
            <a:alphaModFix/>
          </a:blip>
          <a:srcRect/>
          <a:stretch/>
        </p:blipFill>
        <p:spPr>
          <a:xfrm>
            <a:off x="5817863" y="1984927"/>
            <a:ext cx="2591135" cy="2538255"/>
          </a:xfrm>
          <a:prstGeom prst="rect">
            <a:avLst/>
          </a:prstGeom>
          <a:noFill/>
          <a:ln>
            <a:noFill/>
          </a:ln>
        </p:spPr>
      </p:pic>
      <p:pic>
        <p:nvPicPr>
          <p:cNvPr id="281" name="Google Shape;281;p21"/>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2"/>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WHEN TO REQUEST PAYMENT </a:t>
            </a:r>
            <a:endParaRPr/>
          </a:p>
        </p:txBody>
      </p:sp>
      <p:sp>
        <p:nvSpPr>
          <p:cNvPr id="288" name="Google Shape;288;p22"/>
          <p:cNvSpPr txBox="1">
            <a:spLocks noGrp="1"/>
          </p:cNvSpPr>
          <p:nvPr>
            <p:ph type="body" idx="1"/>
          </p:nvPr>
        </p:nvSpPr>
        <p:spPr>
          <a:xfrm>
            <a:off x="634261" y="1873415"/>
            <a:ext cx="8596668" cy="3880773"/>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Char char="▪"/>
            </a:pPr>
            <a:r>
              <a:rPr lang="en-US" sz="2400"/>
              <a:t>Start the process early!</a:t>
            </a:r>
            <a:endParaRPr/>
          </a:p>
          <a:p>
            <a:pPr marL="182880" lvl="0" indent="-182880" algn="l" rtl="0">
              <a:lnSpc>
                <a:spcPct val="90000"/>
              </a:lnSpc>
              <a:spcBef>
                <a:spcPts val="1400"/>
              </a:spcBef>
              <a:spcAft>
                <a:spcPts val="0"/>
              </a:spcAft>
              <a:buSzPts val="2400"/>
              <a:buChar char="▪"/>
            </a:pPr>
            <a:r>
              <a:rPr lang="en-US" sz="2400"/>
              <a:t>Talk to the financial aid office first  </a:t>
            </a:r>
            <a:endParaRPr/>
          </a:p>
          <a:p>
            <a:pPr marL="182880" lvl="0" indent="-182880" algn="l" rtl="0">
              <a:lnSpc>
                <a:spcPct val="90000"/>
              </a:lnSpc>
              <a:spcBef>
                <a:spcPts val="1400"/>
              </a:spcBef>
              <a:spcAft>
                <a:spcPts val="0"/>
              </a:spcAft>
              <a:buSzPts val="2400"/>
              <a:buChar char="▪"/>
            </a:pPr>
            <a:r>
              <a:rPr lang="en-US" sz="2400"/>
              <a:t>Research tuition payment deadlines</a:t>
            </a:r>
            <a:endParaRPr/>
          </a:p>
          <a:p>
            <a:pPr marL="411480" lvl="1" indent="-182880" algn="l" rtl="0">
              <a:lnSpc>
                <a:spcPct val="90000"/>
              </a:lnSpc>
              <a:spcBef>
                <a:spcPts val="400"/>
              </a:spcBef>
              <a:spcAft>
                <a:spcPts val="0"/>
              </a:spcAft>
              <a:buSzPts val="2400"/>
              <a:buChar char="▪"/>
            </a:pPr>
            <a:r>
              <a:rPr lang="en-US" sz="2400" i="1"/>
              <a:t>Payments may take a few weeks to process</a:t>
            </a:r>
            <a:endParaRPr sz="2400" i="1"/>
          </a:p>
        </p:txBody>
      </p:sp>
      <p:pic>
        <p:nvPicPr>
          <p:cNvPr id="289" name="Google Shape;289;p22" descr="Image result for important graphic"/>
          <p:cNvPicPr preferRelativeResize="0"/>
          <p:nvPr/>
        </p:nvPicPr>
        <p:blipFill rotWithShape="1">
          <a:blip r:embed="rId3">
            <a:alphaModFix/>
          </a:blip>
          <a:srcRect/>
          <a:stretch/>
        </p:blipFill>
        <p:spPr>
          <a:xfrm>
            <a:off x="3242274" y="4339652"/>
            <a:ext cx="2921580" cy="1969023"/>
          </a:xfrm>
          <a:prstGeom prst="rect">
            <a:avLst/>
          </a:prstGeom>
          <a:noFill/>
          <a:ln>
            <a:noFill/>
          </a:ln>
        </p:spPr>
      </p:pic>
      <p:pic>
        <p:nvPicPr>
          <p:cNvPr id="290" name="Google Shape;290;p22"/>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3"/>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7200"/>
              <a:buFont typeface="Corbel"/>
              <a:buNone/>
            </a:pPr>
            <a:r>
              <a:rPr lang="en-US" sz="7200"/>
              <a:t>TAXES</a:t>
            </a:r>
            <a:endParaRPr sz="7200"/>
          </a:p>
        </p:txBody>
      </p:sp>
      <p:sp>
        <p:nvSpPr>
          <p:cNvPr id="297" name="Google Shape;297;p23"/>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pic>
        <p:nvPicPr>
          <p:cNvPr id="298" name="Google Shape;298;p23"/>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YOUR EDUCATION AWARD AND TAXES</a:t>
            </a:r>
            <a:endParaRPr/>
          </a:p>
        </p:txBody>
      </p:sp>
      <p:sp>
        <p:nvSpPr>
          <p:cNvPr id="305" name="Google Shape;305;p24"/>
          <p:cNvSpPr txBox="1">
            <a:spLocks noGrp="1"/>
          </p:cNvSpPr>
          <p:nvPr>
            <p:ph type="body" idx="1"/>
          </p:nvPr>
        </p:nvSpPr>
        <p:spPr>
          <a:xfrm>
            <a:off x="616231" y="1792936"/>
            <a:ext cx="8596668" cy="3880773"/>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Char char="▪"/>
            </a:pPr>
            <a:r>
              <a:rPr lang="en-US" sz="2400"/>
              <a:t>You are taxed the year that you use the education award</a:t>
            </a:r>
            <a:endParaRPr/>
          </a:p>
          <a:p>
            <a:pPr marL="182880" lvl="0" indent="-182880" algn="l" rtl="0">
              <a:lnSpc>
                <a:spcPct val="90000"/>
              </a:lnSpc>
              <a:spcBef>
                <a:spcPts val="1400"/>
              </a:spcBef>
              <a:spcAft>
                <a:spcPts val="0"/>
              </a:spcAft>
              <a:buSzPts val="2400"/>
              <a:buChar char="▪"/>
            </a:pPr>
            <a:r>
              <a:rPr lang="en-US" sz="2400"/>
              <a:t>It is considered “Misc. Income” </a:t>
            </a:r>
            <a:endParaRPr/>
          </a:p>
          <a:p>
            <a:pPr marL="182880" lvl="0" indent="-182880" algn="l" rtl="0">
              <a:lnSpc>
                <a:spcPct val="90000"/>
              </a:lnSpc>
              <a:spcBef>
                <a:spcPts val="1400"/>
              </a:spcBef>
              <a:spcAft>
                <a:spcPts val="0"/>
              </a:spcAft>
              <a:buSzPts val="2400"/>
              <a:buChar char="▪"/>
            </a:pPr>
            <a:r>
              <a:rPr lang="en-US" sz="2400"/>
              <a:t>Some people recommend to use the education award to make payments on loans each year if possible.</a:t>
            </a:r>
            <a:endParaRPr/>
          </a:p>
          <a:p>
            <a:pPr marL="411480" lvl="1" indent="-182880" algn="l" rtl="0">
              <a:lnSpc>
                <a:spcPct val="90000"/>
              </a:lnSpc>
              <a:spcBef>
                <a:spcPts val="400"/>
              </a:spcBef>
              <a:spcAft>
                <a:spcPts val="0"/>
              </a:spcAft>
              <a:buSzPts val="2400"/>
              <a:buChar char="▪"/>
            </a:pPr>
            <a:r>
              <a:rPr lang="en-US" sz="2400"/>
              <a:t>You will have to manually log in once a year and complete the request. </a:t>
            </a:r>
            <a:endParaRPr/>
          </a:p>
          <a:p>
            <a:pPr marL="0" lvl="0" indent="0" algn="l" rtl="0">
              <a:lnSpc>
                <a:spcPct val="90000"/>
              </a:lnSpc>
              <a:spcBef>
                <a:spcPts val="1600"/>
              </a:spcBef>
              <a:spcAft>
                <a:spcPts val="0"/>
              </a:spcAft>
              <a:buSzPts val="2400"/>
              <a:buNone/>
            </a:pPr>
            <a:endParaRPr sz="2400"/>
          </a:p>
        </p:txBody>
      </p:sp>
      <p:pic>
        <p:nvPicPr>
          <p:cNvPr id="306" name="Google Shape;306;p24"/>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WHAT IS MY TAX LIABILITY DEPENDENT ON?</a:t>
            </a:r>
            <a:endParaRPr/>
          </a:p>
        </p:txBody>
      </p:sp>
      <p:sp>
        <p:nvSpPr>
          <p:cNvPr id="313" name="Google Shape;313;p25"/>
          <p:cNvSpPr txBox="1">
            <a:spLocks noGrp="1"/>
          </p:cNvSpPr>
          <p:nvPr>
            <p:ph type="body" idx="1"/>
          </p:nvPr>
        </p:nvSpPr>
        <p:spPr>
          <a:xfrm>
            <a:off x="658861" y="1903132"/>
            <a:ext cx="7729728" cy="392714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a:t>+ 1.) Your annual income during the year of use</a:t>
            </a:r>
            <a:endParaRPr/>
          </a:p>
          <a:p>
            <a:pPr marL="0" lvl="0" indent="0" algn="l" rtl="0">
              <a:lnSpc>
                <a:spcPct val="90000"/>
              </a:lnSpc>
              <a:spcBef>
                <a:spcPts val="1400"/>
              </a:spcBef>
              <a:spcAft>
                <a:spcPts val="0"/>
              </a:spcAft>
              <a:buSzPts val="2000"/>
              <a:buNone/>
            </a:pPr>
            <a:r>
              <a:rPr lang="en-US" sz="2000"/>
              <a:t>+ 2.) Education Award amount used</a:t>
            </a:r>
            <a:endParaRPr/>
          </a:p>
          <a:p>
            <a:pPr marL="182880" lvl="0" indent="-182880" algn="l" rtl="0">
              <a:lnSpc>
                <a:spcPct val="90000"/>
              </a:lnSpc>
              <a:spcBef>
                <a:spcPts val="1400"/>
              </a:spcBef>
              <a:spcAft>
                <a:spcPts val="0"/>
              </a:spcAft>
              <a:buSzPts val="2000"/>
              <a:buFont typeface="Corbel"/>
              <a:buChar char="-"/>
            </a:pPr>
            <a:r>
              <a:rPr lang="en-US" sz="2000"/>
              <a:t>3.) Your eligible personal tax credits/deductions </a:t>
            </a:r>
            <a:endParaRPr/>
          </a:p>
          <a:p>
            <a:pPr marL="640080" lvl="2" indent="-182880" algn="l" rtl="0">
              <a:lnSpc>
                <a:spcPct val="90000"/>
              </a:lnSpc>
              <a:spcBef>
                <a:spcPts val="400"/>
              </a:spcBef>
              <a:spcAft>
                <a:spcPts val="0"/>
              </a:spcAft>
              <a:buSzPts val="1800"/>
              <a:buFont typeface="Corbel"/>
              <a:buChar char="-"/>
            </a:pPr>
            <a:r>
              <a:rPr lang="en-US" sz="1800"/>
              <a:t>Single or Married?</a:t>
            </a:r>
            <a:endParaRPr sz="1800"/>
          </a:p>
          <a:p>
            <a:pPr marL="640080" lvl="2" indent="-182880" algn="l" rtl="0">
              <a:lnSpc>
                <a:spcPct val="90000"/>
              </a:lnSpc>
              <a:spcBef>
                <a:spcPts val="600"/>
              </a:spcBef>
              <a:spcAft>
                <a:spcPts val="0"/>
              </a:spcAft>
              <a:buSzPts val="1800"/>
              <a:buFont typeface="Corbel"/>
              <a:buChar char="-"/>
            </a:pPr>
            <a:r>
              <a:rPr lang="en-US" sz="1800"/>
              <a:t>Exemptions?</a:t>
            </a:r>
            <a:endParaRPr/>
          </a:p>
          <a:p>
            <a:pPr marL="640080" lvl="2" indent="-182880" algn="l" rtl="0">
              <a:lnSpc>
                <a:spcPct val="90000"/>
              </a:lnSpc>
              <a:spcBef>
                <a:spcPts val="600"/>
              </a:spcBef>
              <a:spcAft>
                <a:spcPts val="0"/>
              </a:spcAft>
              <a:buSzPts val="1800"/>
              <a:buFont typeface="Corbel"/>
              <a:buChar char="-"/>
            </a:pPr>
            <a:r>
              <a:rPr lang="en-US" sz="1800"/>
              <a:t>In school?</a:t>
            </a:r>
            <a:endParaRPr/>
          </a:p>
          <a:p>
            <a:pPr marL="640080" lvl="2" indent="-182880" algn="l" rtl="0">
              <a:lnSpc>
                <a:spcPct val="90000"/>
              </a:lnSpc>
              <a:spcBef>
                <a:spcPts val="600"/>
              </a:spcBef>
              <a:spcAft>
                <a:spcPts val="0"/>
              </a:spcAft>
              <a:buSzPts val="1800"/>
              <a:buFont typeface="Corbel"/>
              <a:buChar char="-"/>
            </a:pPr>
            <a:r>
              <a:rPr lang="en-US" sz="1800"/>
              <a:t>Veteran Status?</a:t>
            </a:r>
            <a:endParaRPr/>
          </a:p>
          <a:p>
            <a:pPr marL="0" lvl="0" indent="0" algn="l" rtl="0">
              <a:lnSpc>
                <a:spcPct val="90000"/>
              </a:lnSpc>
              <a:spcBef>
                <a:spcPts val="1600"/>
              </a:spcBef>
              <a:spcAft>
                <a:spcPts val="0"/>
              </a:spcAft>
              <a:buClr>
                <a:srgbClr val="9BAFB5"/>
              </a:buClr>
              <a:buSzPts val="2000"/>
              <a:buNone/>
            </a:pPr>
            <a:endParaRPr sz="2000">
              <a:solidFill>
                <a:srgbClr val="262626"/>
              </a:solidFill>
            </a:endParaRPr>
          </a:p>
          <a:p>
            <a:pPr marL="0" lvl="0" indent="0" algn="l" rtl="0">
              <a:lnSpc>
                <a:spcPct val="90000"/>
              </a:lnSpc>
              <a:spcBef>
                <a:spcPts val="1400"/>
              </a:spcBef>
              <a:spcAft>
                <a:spcPts val="0"/>
              </a:spcAft>
              <a:buClr>
                <a:srgbClr val="9BAFB5"/>
              </a:buClr>
              <a:buSzPts val="2000"/>
              <a:buNone/>
            </a:pPr>
            <a:r>
              <a:rPr lang="en-US" sz="2000">
                <a:solidFill>
                  <a:srgbClr val="262626"/>
                </a:solidFill>
              </a:rPr>
              <a:t>Taxed at Federal or State Tax Rate*</a:t>
            </a:r>
            <a:endParaRPr sz="2000"/>
          </a:p>
          <a:p>
            <a:pPr marL="457200" lvl="2" indent="0" algn="l" rtl="0">
              <a:lnSpc>
                <a:spcPct val="90000"/>
              </a:lnSpc>
              <a:spcBef>
                <a:spcPts val="400"/>
              </a:spcBef>
              <a:spcAft>
                <a:spcPts val="0"/>
              </a:spcAft>
              <a:buSzPts val="1800"/>
              <a:buNone/>
            </a:pPr>
            <a:endParaRPr/>
          </a:p>
        </p:txBody>
      </p:sp>
      <p:pic>
        <p:nvPicPr>
          <p:cNvPr id="314" name="Google Shape;314;p25"/>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6"/>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NEED MORE INFO?</a:t>
            </a:r>
            <a:endParaRPr/>
          </a:p>
        </p:txBody>
      </p:sp>
      <p:sp>
        <p:nvSpPr>
          <p:cNvPr id="321" name="Google Shape;321;p26"/>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203200" algn="ctr" rtl="0">
              <a:lnSpc>
                <a:spcPct val="90000"/>
              </a:lnSpc>
              <a:spcBef>
                <a:spcPts val="0"/>
              </a:spcBef>
              <a:spcAft>
                <a:spcPts val="0"/>
              </a:spcAft>
              <a:buSzPts val="3200"/>
              <a:buChar char="▪"/>
            </a:pPr>
            <a:r>
              <a:rPr lang="en-US" sz="3200"/>
              <a:t>Download a 1040 Form and estimate your liability</a:t>
            </a:r>
            <a:endParaRPr/>
          </a:p>
          <a:p>
            <a:pPr marL="182880" lvl="0" indent="0" algn="ctr" rtl="0">
              <a:lnSpc>
                <a:spcPct val="90000"/>
              </a:lnSpc>
              <a:spcBef>
                <a:spcPts val="1400"/>
              </a:spcBef>
              <a:spcAft>
                <a:spcPts val="0"/>
              </a:spcAft>
              <a:buSzPts val="3200"/>
              <a:buNone/>
            </a:pPr>
            <a:endParaRPr sz="3200"/>
          </a:p>
          <a:p>
            <a:pPr marL="0" lvl="0" indent="0" algn="ctr" rtl="0">
              <a:lnSpc>
                <a:spcPct val="90000"/>
              </a:lnSpc>
              <a:spcBef>
                <a:spcPts val="1400"/>
              </a:spcBef>
              <a:spcAft>
                <a:spcPts val="0"/>
              </a:spcAft>
              <a:buSzPts val="3200"/>
              <a:buNone/>
            </a:pPr>
            <a:r>
              <a:rPr lang="en-US" sz="3200" u="sng">
                <a:solidFill>
                  <a:schemeClr val="hlink"/>
                </a:solidFill>
                <a:hlinkClick r:id="rId3"/>
              </a:rPr>
              <a:t>IRS Website </a:t>
            </a:r>
            <a:endParaRPr sz="3200"/>
          </a:p>
          <a:p>
            <a:pPr marL="0" lvl="0" indent="0" algn="l" rtl="0">
              <a:lnSpc>
                <a:spcPct val="90000"/>
              </a:lnSpc>
              <a:spcBef>
                <a:spcPts val="1400"/>
              </a:spcBef>
              <a:spcAft>
                <a:spcPts val="0"/>
              </a:spcAft>
              <a:buSzPts val="2200"/>
              <a:buNone/>
            </a:pPr>
            <a:endParaRPr/>
          </a:p>
        </p:txBody>
      </p:sp>
      <p:pic>
        <p:nvPicPr>
          <p:cNvPr id="322" name="Google Shape;322;p26"/>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FREE TAX RESOURCES</a:t>
            </a:r>
            <a:endParaRPr/>
          </a:p>
        </p:txBody>
      </p:sp>
      <p:sp>
        <p:nvSpPr>
          <p:cNvPr id="329" name="Google Shape;329;p2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800"/>
              <a:buChar char="▪"/>
            </a:pPr>
            <a:r>
              <a:rPr lang="en-US" sz="2800"/>
              <a:t>Volunteer Income Tax Assistance – In person tax prep for income below $53,000</a:t>
            </a:r>
            <a:endParaRPr/>
          </a:p>
          <a:p>
            <a:pPr marL="182880" lvl="0" indent="-182880" algn="l" rtl="0">
              <a:lnSpc>
                <a:spcPct val="90000"/>
              </a:lnSpc>
              <a:spcBef>
                <a:spcPts val="1400"/>
              </a:spcBef>
              <a:spcAft>
                <a:spcPts val="0"/>
              </a:spcAft>
              <a:buSzPts val="2800"/>
              <a:buChar char="▪"/>
            </a:pPr>
            <a:r>
              <a:rPr lang="en-US" sz="2800"/>
              <a:t>Free File – Online tax prep for incomes below $60,000</a:t>
            </a:r>
            <a:endParaRPr/>
          </a:p>
          <a:p>
            <a:pPr marL="182880" lvl="0" indent="-182880" algn="l" rtl="0">
              <a:lnSpc>
                <a:spcPct val="90000"/>
              </a:lnSpc>
              <a:spcBef>
                <a:spcPts val="1400"/>
              </a:spcBef>
              <a:spcAft>
                <a:spcPts val="0"/>
              </a:spcAft>
              <a:buSzPts val="2800"/>
              <a:buChar char="▪"/>
            </a:pPr>
            <a:r>
              <a:rPr lang="en-US" sz="2800"/>
              <a:t>IRS – Best place to ask questions! </a:t>
            </a:r>
            <a:endParaRPr sz="2800"/>
          </a:p>
        </p:txBody>
      </p:sp>
      <p:pic>
        <p:nvPicPr>
          <p:cNvPr id="330" name="Google Shape;330;p27"/>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8"/>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4400"/>
              <a:buFont typeface="Corbel"/>
              <a:buNone/>
            </a:pPr>
            <a:r>
              <a:rPr lang="en-US" sz="4400"/>
              <a:t>INTEREST ACCRUAL REPAYMENT</a:t>
            </a:r>
            <a:endParaRPr sz="4400"/>
          </a:p>
        </p:txBody>
      </p:sp>
      <p:sp>
        <p:nvSpPr>
          <p:cNvPr id="337" name="Google Shape;337;p28"/>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pic>
        <p:nvPicPr>
          <p:cNvPr id="338" name="Google Shape;338;p28"/>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sz="4000"/>
              <a:t>BENEFITS</a:t>
            </a:r>
            <a:endParaRPr sz="4000"/>
          </a:p>
        </p:txBody>
      </p:sp>
      <p:sp>
        <p:nvSpPr>
          <p:cNvPr id="110" name="Google Shape;110;p3"/>
          <p:cNvSpPr txBox="1">
            <a:spLocks noGrp="1"/>
          </p:cNvSpPr>
          <p:nvPr>
            <p:ph type="body" idx="1"/>
          </p:nvPr>
        </p:nvSpPr>
        <p:spPr>
          <a:xfrm>
            <a:off x="447810" y="1735424"/>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SzPts val="1040"/>
              <a:buNone/>
            </a:pPr>
            <a:endParaRPr sz="1040"/>
          </a:p>
          <a:p>
            <a:pPr marL="0" lvl="0" indent="0" algn="l" rtl="0">
              <a:lnSpc>
                <a:spcPct val="70000"/>
              </a:lnSpc>
              <a:spcBef>
                <a:spcPts val="1400"/>
              </a:spcBef>
              <a:spcAft>
                <a:spcPts val="0"/>
              </a:spcAft>
              <a:buSzPts val="2600"/>
              <a:buNone/>
            </a:pPr>
            <a:r>
              <a:rPr lang="en-US" sz="2600"/>
              <a:t>During Service</a:t>
            </a:r>
            <a:endParaRPr sz="2600"/>
          </a:p>
        </p:txBody>
      </p:sp>
      <p:sp>
        <p:nvSpPr>
          <p:cNvPr id="111" name="Google Shape;111;p3"/>
          <p:cNvSpPr txBox="1">
            <a:spLocks noGrp="1"/>
          </p:cNvSpPr>
          <p:nvPr>
            <p:ph type="body" idx="2"/>
          </p:nvPr>
        </p:nvSpPr>
        <p:spPr>
          <a:xfrm>
            <a:off x="447810" y="2408173"/>
            <a:ext cx="4270248" cy="259677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800"/>
              <a:buChar char="▪"/>
            </a:pPr>
            <a:r>
              <a:rPr lang="en-US" sz="2800"/>
              <a:t>National Service Members may put their student loans into forbearance during their term of service.</a:t>
            </a:r>
            <a:endParaRPr sz="2800"/>
          </a:p>
        </p:txBody>
      </p:sp>
      <p:sp>
        <p:nvSpPr>
          <p:cNvPr id="112" name="Google Shape;112;p3"/>
          <p:cNvSpPr txBox="1">
            <a:spLocks noGrp="1"/>
          </p:cNvSpPr>
          <p:nvPr>
            <p:ph type="body" idx="3"/>
          </p:nvPr>
        </p:nvSpPr>
        <p:spPr>
          <a:xfrm>
            <a:off x="5202690" y="1792936"/>
            <a:ext cx="4270248" cy="7040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en-US" sz="3200"/>
              <a:t>After Service</a:t>
            </a:r>
            <a:endParaRPr sz="3200"/>
          </a:p>
        </p:txBody>
      </p:sp>
      <p:sp>
        <p:nvSpPr>
          <p:cNvPr id="113" name="Google Shape;113;p3"/>
          <p:cNvSpPr txBox="1">
            <a:spLocks noGrp="1"/>
          </p:cNvSpPr>
          <p:nvPr>
            <p:ph type="body" idx="4"/>
          </p:nvPr>
        </p:nvSpPr>
        <p:spPr>
          <a:xfrm>
            <a:off x="5219454" y="2440573"/>
            <a:ext cx="4253484" cy="2596776"/>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800"/>
              <a:buChar char="▪"/>
            </a:pPr>
            <a:r>
              <a:rPr lang="en-US" sz="2800"/>
              <a:t>Interest Accrual Payment</a:t>
            </a:r>
            <a:endParaRPr/>
          </a:p>
          <a:p>
            <a:pPr marL="182880" lvl="0" indent="-182880" algn="l" rtl="0">
              <a:lnSpc>
                <a:spcPct val="90000"/>
              </a:lnSpc>
              <a:spcBef>
                <a:spcPts val="1400"/>
              </a:spcBef>
              <a:spcAft>
                <a:spcPts val="0"/>
              </a:spcAft>
              <a:buSzPts val="2800"/>
              <a:buChar char="▪"/>
            </a:pPr>
            <a:r>
              <a:rPr lang="en-US" sz="2800"/>
              <a:t>Segal AmeriCorps Education Award</a:t>
            </a:r>
            <a:endParaRPr sz="2800"/>
          </a:p>
        </p:txBody>
      </p:sp>
      <p:pic>
        <p:nvPicPr>
          <p:cNvPr id="114" name="Google Shape;114;p3"/>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8bb1c7176b_0_2"/>
          <p:cNvSpPr txBox="1">
            <a:spLocks noGrp="1"/>
          </p:cNvSpPr>
          <p:nvPr>
            <p:ph type="title"/>
          </p:nvPr>
        </p:nvSpPr>
        <p:spPr>
          <a:xfrm>
            <a:off x="1202919" y="284176"/>
            <a:ext cx="9784200" cy="1508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Interest Accrual Payment</a:t>
            </a:r>
            <a:endParaRPr/>
          </a:p>
        </p:txBody>
      </p:sp>
      <p:sp>
        <p:nvSpPr>
          <p:cNvPr id="345" name="Google Shape;345;g8bb1c7176b_0_2"/>
          <p:cNvSpPr txBox="1">
            <a:spLocks noGrp="1"/>
          </p:cNvSpPr>
          <p:nvPr>
            <p:ph type="body" idx="1"/>
          </p:nvPr>
        </p:nvSpPr>
        <p:spPr>
          <a:xfrm>
            <a:off x="1202919" y="2011680"/>
            <a:ext cx="9784200" cy="4206300"/>
          </a:xfrm>
          <a:prstGeom prst="rect">
            <a:avLst/>
          </a:prstGeom>
        </p:spPr>
        <p:txBody>
          <a:bodyPr spcFirstLastPara="1" wrap="square" lIns="91425" tIns="45700" rIns="91425" bIns="45700" anchor="t" anchorCtr="0">
            <a:noAutofit/>
          </a:bodyPr>
          <a:lstStyle/>
          <a:p>
            <a:pPr marL="457200" lvl="0" indent="-342900" algn="l" rtl="0">
              <a:spcBef>
                <a:spcPts val="1200"/>
              </a:spcBef>
              <a:spcAft>
                <a:spcPts val="0"/>
              </a:spcAft>
              <a:buSzPts val="1800"/>
              <a:buChar char="●"/>
            </a:pPr>
            <a:r>
              <a:rPr lang="en-US"/>
              <a:t>The National Trust will pay a portion of interest accumulated. </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en-US"/>
              <a:t>Will only pay on qualified student loan - federally backed.</a:t>
            </a:r>
            <a:endParaRPr/>
          </a:p>
        </p:txBody>
      </p:sp>
      <p:pic>
        <p:nvPicPr>
          <p:cNvPr id="346" name="Google Shape;346;g8bb1c7176b_0_2"/>
          <p:cNvPicPr preferRelativeResize="0"/>
          <p:nvPr/>
        </p:nvPicPr>
        <p:blipFill rotWithShape="1">
          <a:blip r:embed="rId3">
            <a:alphaModFix/>
          </a:blip>
          <a:srcRect/>
          <a:stretch/>
        </p:blipFill>
        <p:spPr>
          <a:xfrm>
            <a:off x="10187215" y="4844929"/>
            <a:ext cx="1818518" cy="18185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WHAT IS INTEREST ACCRUAL REPAYMENT? </a:t>
            </a:r>
            <a:endParaRPr/>
          </a:p>
        </p:txBody>
      </p:sp>
      <p:sp>
        <p:nvSpPr>
          <p:cNvPr id="353" name="Google Shape;353;p29"/>
          <p:cNvSpPr txBox="1">
            <a:spLocks noGrp="1"/>
          </p:cNvSpPr>
          <p:nvPr>
            <p:ph type="body" idx="1"/>
          </p:nvPr>
        </p:nvSpPr>
        <p:spPr>
          <a:xfrm>
            <a:off x="677334" y="1849436"/>
            <a:ext cx="7729728" cy="3382612"/>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400"/>
              <a:buChar char="▪"/>
            </a:pPr>
            <a:r>
              <a:rPr lang="en-US" sz="2400"/>
              <a:t>What?</a:t>
            </a:r>
            <a:endParaRPr/>
          </a:p>
          <a:p>
            <a:pPr marL="411480" lvl="1" indent="-182880" algn="l" rtl="0">
              <a:lnSpc>
                <a:spcPct val="90000"/>
              </a:lnSpc>
              <a:spcBef>
                <a:spcPts val="400"/>
              </a:spcBef>
              <a:spcAft>
                <a:spcPts val="0"/>
              </a:spcAft>
              <a:buSzPts val="2000"/>
              <a:buChar char="▪"/>
            </a:pPr>
            <a:r>
              <a:rPr lang="en-US" sz="2000"/>
              <a:t>Repayment of the interest that was accrued on your student loans while they were placed in forbearance</a:t>
            </a:r>
            <a:endParaRPr/>
          </a:p>
          <a:p>
            <a:pPr marL="411480" lvl="1" indent="-55880" algn="l" rtl="0">
              <a:lnSpc>
                <a:spcPct val="90000"/>
              </a:lnSpc>
              <a:spcBef>
                <a:spcPts val="600"/>
              </a:spcBef>
              <a:spcAft>
                <a:spcPts val="0"/>
              </a:spcAft>
              <a:buSzPts val="2000"/>
              <a:buNone/>
            </a:pPr>
            <a:endParaRPr sz="2000"/>
          </a:p>
          <a:p>
            <a:pPr marL="182880" lvl="0" indent="-182880" algn="l" rtl="0">
              <a:lnSpc>
                <a:spcPct val="90000"/>
              </a:lnSpc>
              <a:spcBef>
                <a:spcPts val="1600"/>
              </a:spcBef>
              <a:spcAft>
                <a:spcPts val="0"/>
              </a:spcAft>
              <a:buClr>
                <a:srgbClr val="9BAFB5"/>
              </a:buClr>
              <a:buSzPts val="2400"/>
              <a:buChar char="▪"/>
            </a:pPr>
            <a:r>
              <a:rPr lang="en-US" sz="2400">
                <a:solidFill>
                  <a:srgbClr val="262626"/>
                </a:solidFill>
              </a:rPr>
              <a:t>How do I request a payment?</a:t>
            </a:r>
            <a:endParaRPr sz="2400">
              <a:solidFill>
                <a:srgbClr val="262626"/>
              </a:solidFill>
            </a:endParaRPr>
          </a:p>
          <a:p>
            <a:pPr marL="411480" lvl="1" indent="-182880" algn="l" rtl="0">
              <a:lnSpc>
                <a:spcPct val="90000"/>
              </a:lnSpc>
              <a:spcBef>
                <a:spcPts val="400"/>
              </a:spcBef>
              <a:spcAft>
                <a:spcPts val="0"/>
              </a:spcAft>
              <a:buSzPts val="2000"/>
              <a:buChar char="▪"/>
            </a:pPr>
            <a:r>
              <a:rPr lang="en-US" sz="2000"/>
              <a:t>Your MyAmeriCorps portal</a:t>
            </a:r>
            <a:endParaRPr/>
          </a:p>
          <a:p>
            <a:pPr marL="411480" lvl="1" indent="-182880" algn="l" rtl="0">
              <a:lnSpc>
                <a:spcPct val="90000"/>
              </a:lnSpc>
              <a:spcBef>
                <a:spcPts val="600"/>
              </a:spcBef>
              <a:spcAft>
                <a:spcPts val="0"/>
              </a:spcAft>
              <a:buSzPts val="2000"/>
              <a:buChar char="▪"/>
            </a:pPr>
            <a:r>
              <a:rPr lang="en-US" sz="2000"/>
              <a:t>National Service Hotline: 1(800)942-2677</a:t>
            </a:r>
            <a:endParaRPr/>
          </a:p>
          <a:p>
            <a:pPr marL="411480" lvl="1" indent="-55880" algn="l" rtl="0">
              <a:lnSpc>
                <a:spcPct val="90000"/>
              </a:lnSpc>
              <a:spcBef>
                <a:spcPts val="600"/>
              </a:spcBef>
              <a:spcAft>
                <a:spcPts val="0"/>
              </a:spcAft>
              <a:buSzPts val="2000"/>
              <a:buNone/>
            </a:pPr>
            <a:endParaRPr/>
          </a:p>
          <a:p>
            <a:pPr marL="228600" lvl="1" indent="0" algn="l" rtl="0">
              <a:lnSpc>
                <a:spcPct val="90000"/>
              </a:lnSpc>
              <a:spcBef>
                <a:spcPts val="600"/>
              </a:spcBef>
              <a:spcAft>
                <a:spcPts val="0"/>
              </a:spcAft>
              <a:buSzPts val="2000"/>
              <a:buNone/>
            </a:pPr>
            <a:endParaRPr/>
          </a:p>
        </p:txBody>
      </p:sp>
      <p:sp>
        <p:nvSpPr>
          <p:cNvPr id="354" name="Google Shape;354;p29"/>
          <p:cNvSpPr txBox="1"/>
          <p:nvPr/>
        </p:nvSpPr>
        <p:spPr>
          <a:xfrm>
            <a:off x="986419" y="5511730"/>
            <a:ext cx="94419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lt1"/>
                </a:solidFill>
                <a:latin typeface="Corbel"/>
                <a:ea typeface="Corbel"/>
                <a:cs typeface="Corbel"/>
                <a:sym typeface="Corbel"/>
              </a:rPr>
              <a:t>*See handout for step by step instructions on how to request a payment*</a:t>
            </a:r>
            <a:endParaRPr sz="1800" i="1">
              <a:solidFill>
                <a:schemeClr val="lt1"/>
              </a:solidFill>
              <a:latin typeface="Corbel"/>
              <a:ea typeface="Corbel"/>
              <a:cs typeface="Corbel"/>
              <a:sym typeface="Corbel"/>
            </a:endParaRPr>
          </a:p>
        </p:txBody>
      </p:sp>
      <p:pic>
        <p:nvPicPr>
          <p:cNvPr id="355" name="Google Shape;355;p29"/>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0"/>
          <p:cNvSpPr txBox="1">
            <a:spLocks noGrp="1"/>
          </p:cNvSpPr>
          <p:nvPr>
            <p:ph type="title"/>
          </p:nvPr>
        </p:nvSpPr>
        <p:spPr>
          <a:xfrm>
            <a:off x="466319" y="416169"/>
            <a:ext cx="8596668" cy="13208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REVIEW</a:t>
            </a:r>
            <a:endParaRPr/>
          </a:p>
        </p:txBody>
      </p:sp>
      <p:sp>
        <p:nvSpPr>
          <p:cNvPr id="362" name="Google Shape;362;p30"/>
          <p:cNvSpPr txBox="1">
            <a:spLocks noGrp="1"/>
          </p:cNvSpPr>
          <p:nvPr>
            <p:ph type="body" idx="1"/>
          </p:nvPr>
        </p:nvSpPr>
        <p:spPr>
          <a:xfrm>
            <a:off x="630935" y="1345278"/>
            <a:ext cx="8935095" cy="5512722"/>
          </a:xfrm>
          <a:prstGeom prst="rect">
            <a:avLst/>
          </a:prstGeom>
          <a:noFill/>
          <a:ln>
            <a:noFill/>
          </a:ln>
        </p:spPr>
        <p:txBody>
          <a:bodyPr spcFirstLastPara="1" wrap="square" lIns="91425" tIns="45700" rIns="91425" bIns="45700" anchor="t" anchorCtr="0">
            <a:noAutofit/>
          </a:bodyPr>
          <a:lstStyle/>
          <a:p>
            <a:pPr marL="182880" lvl="0" indent="-182880" algn="l" rtl="0">
              <a:lnSpc>
                <a:spcPct val="90000"/>
              </a:lnSpc>
              <a:spcBef>
                <a:spcPts val="0"/>
              </a:spcBef>
              <a:spcAft>
                <a:spcPts val="0"/>
              </a:spcAft>
              <a:buSzPts val="2400"/>
              <a:buChar char="▪"/>
            </a:pPr>
            <a:r>
              <a:rPr lang="en-US" sz="2400"/>
              <a:t>Qualifying student loans are Federal Student Loans.</a:t>
            </a:r>
            <a:endParaRPr/>
          </a:p>
          <a:p>
            <a:pPr marL="182880" lvl="0" indent="-182880" algn="l" rtl="0">
              <a:lnSpc>
                <a:spcPct val="90000"/>
              </a:lnSpc>
              <a:spcBef>
                <a:spcPts val="1400"/>
              </a:spcBef>
              <a:spcAft>
                <a:spcPts val="0"/>
              </a:spcAft>
              <a:buSzPts val="2400"/>
              <a:buChar char="▪"/>
            </a:pPr>
            <a:r>
              <a:rPr lang="en-US" sz="2400"/>
              <a:t>Eligible education expenses are made through Title IV institutions.</a:t>
            </a:r>
            <a:endParaRPr/>
          </a:p>
          <a:p>
            <a:pPr marL="182880" lvl="0" indent="-182880" algn="l" rtl="0">
              <a:lnSpc>
                <a:spcPct val="90000"/>
              </a:lnSpc>
              <a:spcBef>
                <a:spcPts val="1400"/>
              </a:spcBef>
              <a:spcAft>
                <a:spcPts val="0"/>
              </a:spcAft>
              <a:buSzPts val="2400"/>
              <a:buChar char="▪"/>
            </a:pPr>
            <a:r>
              <a:rPr lang="en-US" sz="2400"/>
              <a:t>Education Award Payments can NOT be automated! </a:t>
            </a:r>
            <a:endParaRPr/>
          </a:p>
          <a:p>
            <a:pPr marL="182880" lvl="0" indent="-182880" algn="l" rtl="0">
              <a:lnSpc>
                <a:spcPct val="90000"/>
              </a:lnSpc>
              <a:spcBef>
                <a:spcPts val="1400"/>
              </a:spcBef>
              <a:spcAft>
                <a:spcPts val="0"/>
              </a:spcAft>
              <a:buSzPts val="2400"/>
              <a:buChar char="▪"/>
            </a:pPr>
            <a:r>
              <a:rPr lang="en-US" sz="2400"/>
              <a:t>The Education Award is taxed the year it was used, on the amount it was used.</a:t>
            </a:r>
            <a:endParaRPr/>
          </a:p>
          <a:p>
            <a:pPr marL="182880" lvl="0" indent="-182880" algn="l" rtl="0">
              <a:lnSpc>
                <a:spcPct val="90000"/>
              </a:lnSpc>
              <a:spcBef>
                <a:spcPts val="1400"/>
              </a:spcBef>
              <a:spcAft>
                <a:spcPts val="0"/>
              </a:spcAft>
              <a:buSzPts val="2400"/>
              <a:buChar char="▪"/>
            </a:pPr>
            <a:r>
              <a:rPr lang="en-US" sz="2400"/>
              <a:t>Eligibility for Education Award only available after all requirements are met (including reports). </a:t>
            </a:r>
            <a:endParaRPr/>
          </a:p>
          <a:p>
            <a:pPr marL="0" lvl="0" indent="0" algn="l"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r>
              <a:rPr lang="en-US" sz="2400"/>
              <a:t>Your New BFF - 1(800)942-2677</a:t>
            </a:r>
            <a:endParaRPr sz="2400"/>
          </a:p>
          <a:p>
            <a:pPr marL="0" lvl="0" indent="0" algn="ctr" rtl="0">
              <a:lnSpc>
                <a:spcPct val="90000"/>
              </a:lnSpc>
              <a:spcBef>
                <a:spcPts val="1400"/>
              </a:spcBef>
              <a:spcAft>
                <a:spcPts val="0"/>
              </a:spcAft>
              <a:buSzPts val="2400"/>
              <a:buNone/>
            </a:pPr>
            <a:endParaRPr sz="2400"/>
          </a:p>
        </p:txBody>
      </p:sp>
      <p:pic>
        <p:nvPicPr>
          <p:cNvPr id="363" name="Google Shape;363;p30"/>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1"/>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FOR MORE INFORMATION -</a:t>
            </a:r>
            <a:endParaRPr/>
          </a:p>
        </p:txBody>
      </p:sp>
      <p:sp>
        <p:nvSpPr>
          <p:cNvPr id="370" name="Google Shape;370;p31"/>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200"/>
              <a:buChar char="▪"/>
            </a:pPr>
            <a:r>
              <a:rPr lang="en-US"/>
              <a:t>Contact the National Service Help Desk at: 1-800-942-2677</a:t>
            </a:r>
            <a:endParaRPr/>
          </a:p>
          <a:p>
            <a:pPr marL="182880" lvl="0" indent="-182880" algn="l" rtl="0">
              <a:lnSpc>
                <a:spcPct val="90000"/>
              </a:lnSpc>
              <a:spcBef>
                <a:spcPts val="1400"/>
              </a:spcBef>
              <a:spcAft>
                <a:spcPts val="0"/>
              </a:spcAft>
              <a:buSzPts val="2200"/>
              <a:buChar char="▪"/>
            </a:pPr>
            <a:r>
              <a:rPr lang="en-US"/>
              <a:t>Visit: </a:t>
            </a:r>
            <a:r>
              <a:rPr lang="en-US" u="sng">
                <a:solidFill>
                  <a:schemeClr val="hlink"/>
                </a:solidFill>
                <a:hlinkClick r:id="rId3"/>
              </a:rPr>
              <a:t>Segal Education Award @ NationalService.Gov</a:t>
            </a:r>
            <a:endParaRPr/>
          </a:p>
        </p:txBody>
      </p:sp>
      <p:pic>
        <p:nvPicPr>
          <p:cNvPr id="371" name="Google Shape;371;p31"/>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sz="4000"/>
              <a:t>LIMITATIONS</a:t>
            </a:r>
            <a:endParaRPr sz="4000"/>
          </a:p>
        </p:txBody>
      </p:sp>
      <p:sp>
        <p:nvSpPr>
          <p:cNvPr id="121" name="Google Shape;121;p4"/>
          <p:cNvSpPr txBox="1">
            <a:spLocks noGrp="1"/>
          </p:cNvSpPr>
          <p:nvPr>
            <p:ph type="body" idx="1"/>
          </p:nvPr>
        </p:nvSpPr>
        <p:spPr>
          <a:xfrm>
            <a:off x="511489" y="2019336"/>
            <a:ext cx="4280982" cy="3405049"/>
          </a:xfrm>
          <a:prstGeom prst="rect">
            <a:avLst/>
          </a:prstGeom>
          <a:noFill/>
          <a:ln>
            <a:noFill/>
          </a:ln>
        </p:spPr>
        <p:txBody>
          <a:bodyPr spcFirstLastPara="1" wrap="square" lIns="91425" tIns="45700" rIns="91425" bIns="45700" anchor="t" anchorCtr="0">
            <a:normAutofit/>
          </a:bodyPr>
          <a:lstStyle/>
          <a:p>
            <a:pPr marL="182880" lvl="0" indent="-182880" algn="l" rtl="0">
              <a:lnSpc>
                <a:spcPct val="90000"/>
              </a:lnSpc>
              <a:spcBef>
                <a:spcPts val="0"/>
              </a:spcBef>
              <a:spcAft>
                <a:spcPts val="0"/>
              </a:spcAft>
              <a:buSzPts val="2000"/>
              <a:buChar char="▪"/>
            </a:pPr>
            <a:r>
              <a:rPr lang="en-US" sz="2000"/>
              <a:t>Available for 7 calendar years from last day in service</a:t>
            </a:r>
            <a:endParaRPr/>
          </a:p>
          <a:p>
            <a:pPr marL="182880" lvl="0" indent="-182880" algn="l" rtl="0">
              <a:lnSpc>
                <a:spcPct val="90000"/>
              </a:lnSpc>
              <a:spcBef>
                <a:spcPts val="1400"/>
              </a:spcBef>
              <a:spcAft>
                <a:spcPts val="0"/>
              </a:spcAft>
              <a:buSzPts val="2000"/>
              <a:buChar char="▪"/>
            </a:pPr>
            <a:r>
              <a:rPr lang="en-US" sz="2000"/>
              <a:t>Not transferable to dependents</a:t>
            </a:r>
            <a:endParaRPr/>
          </a:p>
          <a:p>
            <a:pPr marL="182880" lvl="0" indent="-182880" algn="l" rtl="0">
              <a:lnSpc>
                <a:spcPct val="90000"/>
              </a:lnSpc>
              <a:spcBef>
                <a:spcPts val="1400"/>
              </a:spcBef>
              <a:spcAft>
                <a:spcPts val="0"/>
              </a:spcAft>
              <a:buSzPts val="2000"/>
              <a:buChar char="▪"/>
            </a:pPr>
            <a:r>
              <a:rPr lang="en-US" sz="2000"/>
              <a:t>Lifetime limit of 2 full Education Awards (to check your value or total dollar amount, visit your MyAmeriCorps portal)</a:t>
            </a:r>
            <a:endParaRPr/>
          </a:p>
          <a:p>
            <a:pPr marL="182880" lvl="0" indent="-182880" algn="l" rtl="0">
              <a:lnSpc>
                <a:spcPct val="90000"/>
              </a:lnSpc>
              <a:spcBef>
                <a:spcPts val="1400"/>
              </a:spcBef>
              <a:spcAft>
                <a:spcPts val="0"/>
              </a:spcAft>
              <a:buSzPts val="2000"/>
              <a:buChar char="▪"/>
            </a:pPr>
            <a:r>
              <a:rPr lang="en-US" sz="2000"/>
              <a:t>Counted as taxable income</a:t>
            </a:r>
            <a:endParaRPr/>
          </a:p>
        </p:txBody>
      </p:sp>
      <p:pic>
        <p:nvPicPr>
          <p:cNvPr id="122" name="Google Shape;122;p4" descr="Image result for stop graphic"/>
          <p:cNvPicPr preferRelativeResize="0"/>
          <p:nvPr/>
        </p:nvPicPr>
        <p:blipFill rotWithShape="1">
          <a:blip r:embed="rId3">
            <a:alphaModFix/>
          </a:blip>
          <a:srcRect/>
          <a:stretch/>
        </p:blipFill>
        <p:spPr>
          <a:xfrm>
            <a:off x="3898331" y="1519270"/>
            <a:ext cx="6897232" cy="3609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2019 EDUCATION AWARD AMOUNTS</a:t>
            </a:r>
            <a:endParaRPr/>
          </a:p>
        </p:txBody>
      </p:sp>
      <p:graphicFrame>
        <p:nvGraphicFramePr>
          <p:cNvPr id="128" name="Google Shape;128;p5"/>
          <p:cNvGraphicFramePr/>
          <p:nvPr/>
        </p:nvGraphicFramePr>
        <p:xfrm>
          <a:off x="2074872" y="1794017"/>
          <a:ext cx="7696450" cy="4548575"/>
        </p:xfrm>
        <a:graphic>
          <a:graphicData uri="http://schemas.openxmlformats.org/drawingml/2006/table">
            <a:tbl>
              <a:tblPr>
                <a:noFill/>
                <a:tableStyleId>{B9596A10-2D6F-40BC-AC64-32C870AF9825}</a:tableStyleId>
              </a:tblPr>
              <a:tblGrid>
                <a:gridCol w="3078575">
                  <a:extLst>
                    <a:ext uri="{9D8B030D-6E8A-4147-A177-3AD203B41FA5}">
                      <a16:colId xmlns:a16="http://schemas.microsoft.com/office/drawing/2014/main" val="20000"/>
                    </a:ext>
                  </a:extLst>
                </a:gridCol>
                <a:gridCol w="3078575">
                  <a:extLst>
                    <a:ext uri="{9D8B030D-6E8A-4147-A177-3AD203B41FA5}">
                      <a16:colId xmlns:a16="http://schemas.microsoft.com/office/drawing/2014/main" val="20001"/>
                    </a:ext>
                  </a:extLst>
                </a:gridCol>
                <a:gridCol w="1539300">
                  <a:extLst>
                    <a:ext uri="{9D8B030D-6E8A-4147-A177-3AD203B41FA5}">
                      <a16:colId xmlns:a16="http://schemas.microsoft.com/office/drawing/2014/main" val="20002"/>
                    </a:ext>
                  </a:extLst>
                </a:gridCol>
              </a:tblGrid>
              <a:tr h="684650">
                <a:tc gridSpan="3">
                  <a:txBody>
                    <a:bodyPr/>
                    <a:lstStyle/>
                    <a:p>
                      <a:pPr marL="0" marR="0" lvl="0" indent="0" algn="l" rtl="0">
                        <a:spcBef>
                          <a:spcPts val="0"/>
                        </a:spcBef>
                        <a:spcAft>
                          <a:spcPts val="0"/>
                        </a:spcAft>
                        <a:buNone/>
                      </a:pPr>
                      <a:r>
                        <a:rPr lang="en-US" sz="1700" b="1" u="sng" strike="noStrike" cap="none">
                          <a:solidFill>
                            <a:srgbClr val="333333"/>
                          </a:solidFill>
                          <a:latin typeface="Raleway"/>
                          <a:ea typeface="Raleway"/>
                          <a:cs typeface="Raleway"/>
                          <a:sym typeface="Raleway"/>
                        </a:rPr>
                        <a:t>Participation Types</a:t>
                      </a:r>
                      <a:r>
                        <a:rPr lang="en-US" sz="1700" b="1" u="none" strike="noStrike" cap="none">
                          <a:solidFill>
                            <a:srgbClr val="333333"/>
                          </a:solidFill>
                          <a:latin typeface="Raleway"/>
                          <a:ea typeface="Raleway"/>
                          <a:cs typeface="Raleway"/>
                          <a:sym typeface="Raleway"/>
                        </a:rPr>
                        <a:t>                 </a:t>
                      </a:r>
                      <a:r>
                        <a:rPr lang="en-US" sz="1700" b="1" u="sng" strike="noStrike" cap="none">
                          <a:solidFill>
                            <a:srgbClr val="333333"/>
                          </a:solidFill>
                          <a:latin typeface="Raleway"/>
                          <a:ea typeface="Raleway"/>
                          <a:cs typeface="Raleway"/>
                          <a:sym typeface="Raleway"/>
                        </a:rPr>
                        <a:t>Minimum # of  hours</a:t>
                      </a:r>
                      <a:r>
                        <a:rPr lang="en-US" sz="1700" b="1" u="none" strike="noStrike" cap="none">
                          <a:solidFill>
                            <a:srgbClr val="333333"/>
                          </a:solidFill>
                          <a:latin typeface="Raleway"/>
                          <a:ea typeface="Raleway"/>
                          <a:cs typeface="Raleway"/>
                          <a:sym typeface="Raleway"/>
                        </a:rPr>
                        <a:t>                </a:t>
                      </a:r>
                      <a:r>
                        <a:rPr lang="en-US" sz="1700" b="1" u="sng" strike="noStrike" cap="none">
                          <a:solidFill>
                            <a:srgbClr val="333333"/>
                          </a:solidFill>
                          <a:latin typeface="Raleway"/>
                          <a:ea typeface="Raleway"/>
                          <a:cs typeface="Raleway"/>
                          <a:sym typeface="Raleway"/>
                        </a:rPr>
                        <a:t>Amounts</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15725">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Full-time (FT)</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1,700</a:t>
                      </a:r>
                      <a:br>
                        <a:rPr lang="en-US" sz="1700" b="1" i="1">
                          <a:solidFill>
                            <a:srgbClr val="333333"/>
                          </a:solidFill>
                          <a:latin typeface="Raleway"/>
                          <a:ea typeface="Raleway"/>
                          <a:cs typeface="Raleway"/>
                          <a:sym typeface="Raleway"/>
                        </a:rPr>
                      </a:br>
                      <a:r>
                        <a:rPr lang="en-US" sz="1700" b="1" i="1">
                          <a:solidFill>
                            <a:srgbClr val="333333"/>
                          </a:solidFill>
                          <a:latin typeface="Raleway"/>
                          <a:ea typeface="Raleway"/>
                          <a:cs typeface="Raleway"/>
                          <a:sym typeface="Raleway"/>
                        </a:rPr>
                        <a:t>(365 days for VISTA)</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$ 6,095.00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12050">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Reduced Full-Time (RFT)</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1,200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$ 4.266.50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712050">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Half-Time (HT)</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900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$ 3,047.50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712050">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Reduced Half-Time (RHT)</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675</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$ 2,321.90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712050">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Quarter-Time (QT)</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450</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1700" b="1" i="1">
                          <a:solidFill>
                            <a:srgbClr val="333333"/>
                          </a:solidFill>
                          <a:latin typeface="Raleway"/>
                          <a:ea typeface="Raleway"/>
                          <a:cs typeface="Raleway"/>
                          <a:sym typeface="Raleway"/>
                        </a:rPr>
                        <a:t>$ 1,612.43</a:t>
                      </a:r>
                      <a:endParaRPr sz="1700" b="0">
                        <a:solidFill>
                          <a:srgbClr val="333333"/>
                        </a:solidFill>
                        <a:latin typeface="Raleway"/>
                        <a:ea typeface="Raleway"/>
                        <a:cs typeface="Raleway"/>
                        <a:sym typeface="Raleway"/>
                      </a:endParaRPr>
                    </a:p>
                  </a:txBody>
                  <a:tcPr marL="44675" marR="44675" marT="44675" marB="44675" anchor="ctr">
                    <a:lnL w="9525" cap="flat" cmpd="sng">
                      <a:solidFill>
                        <a:srgbClr val="E5E5E5"/>
                      </a:solidFill>
                      <a:prstDash val="solid"/>
                      <a:round/>
                      <a:headEnd type="none" w="sm" len="sm"/>
                      <a:tailEnd type="none" w="sm" len="sm"/>
                    </a:lnL>
                    <a:lnR w="9525" cap="flat" cmpd="sng">
                      <a:solidFill>
                        <a:srgbClr val="E5E5E5"/>
                      </a:solidFill>
                      <a:prstDash val="solid"/>
                      <a:round/>
                      <a:headEnd type="none" w="sm" len="sm"/>
                      <a:tailEnd type="none" w="sm" len="sm"/>
                    </a:lnR>
                    <a:lnT w="9525" cap="flat" cmpd="sng">
                      <a:solidFill>
                        <a:srgbClr val="E5E5E5"/>
                      </a:solidFill>
                      <a:prstDash val="solid"/>
                      <a:round/>
                      <a:headEnd type="none" w="sm" len="sm"/>
                      <a:tailEnd type="none" w="sm" len="sm"/>
                    </a:lnT>
                    <a:lnB w="9525" cap="flat" cmpd="sng">
                      <a:solidFill>
                        <a:srgbClr val="E5E5E5"/>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129" name="Google Shape;129;p5"/>
          <p:cNvSpPr/>
          <p:nvPr/>
        </p:nvSpPr>
        <p:spPr>
          <a:xfrm>
            <a:off x="3411538" y="2160588"/>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
            </a:r>
            <a:br>
              <a:rPr lang="en-US" sz="1800" b="0" i="0" u="none" strike="noStrike" cap="none">
                <a:solidFill>
                  <a:schemeClr val="lt1"/>
                </a:solidFill>
                <a:latin typeface="Arial"/>
                <a:ea typeface="Arial"/>
                <a:cs typeface="Arial"/>
                <a:sym typeface="Arial"/>
              </a:rPr>
            </a:br>
            <a:endParaRPr sz="1800" b="0" i="0" u="none" strike="noStrike" cap="none">
              <a:solidFill>
                <a:schemeClr val="lt1"/>
              </a:solidFill>
              <a:latin typeface="Arial"/>
              <a:ea typeface="Arial"/>
              <a:cs typeface="Arial"/>
              <a:sym typeface="Arial"/>
            </a:endParaRPr>
          </a:p>
        </p:txBody>
      </p:sp>
      <p:pic>
        <p:nvPicPr>
          <p:cNvPr id="130" name="Google Shape;130;p5"/>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ctrTitle"/>
          </p:nvPr>
        </p:nvSpPr>
        <p:spPr>
          <a:xfrm>
            <a:off x="365759" y="2166364"/>
            <a:ext cx="11471565" cy="1739347"/>
          </a:xfrm>
          <a:prstGeom prst="rect">
            <a:avLst/>
          </a:prstGeom>
          <a:noFill/>
          <a:ln>
            <a:noFill/>
          </a:ln>
        </p:spPr>
        <p:txBody>
          <a:bodyPr spcFirstLastPara="1" wrap="square" lIns="91425" tIns="45700" rIns="91425" bIns="45700" anchor="ctr" anchorCtr="0">
            <a:normAutofit/>
          </a:bodyPr>
          <a:lstStyle/>
          <a:p>
            <a:pPr marL="0" lvl="0" indent="0" algn="ctr" rtl="0">
              <a:lnSpc>
                <a:spcPct val="80000"/>
              </a:lnSpc>
              <a:spcBef>
                <a:spcPts val="0"/>
              </a:spcBef>
              <a:spcAft>
                <a:spcPts val="0"/>
              </a:spcAft>
              <a:buClr>
                <a:schemeClr val="dk2"/>
              </a:buClr>
              <a:buSzPts val="6000"/>
              <a:buFont typeface="Corbel"/>
              <a:buNone/>
            </a:pPr>
            <a:r>
              <a:rPr lang="en-US" sz="6000"/>
              <a:t>TRIVIA</a:t>
            </a:r>
            <a:endParaRPr sz="6000"/>
          </a:p>
        </p:txBody>
      </p:sp>
      <p:sp>
        <p:nvSpPr>
          <p:cNvPr id="137" name="Google Shape;137;p6"/>
          <p:cNvSpPr txBox="1">
            <a:spLocks noGrp="1"/>
          </p:cNvSpPr>
          <p:nvPr>
            <p:ph type="subTitle" idx="1"/>
          </p:nvPr>
        </p:nvSpPr>
        <p:spPr>
          <a:xfrm>
            <a:off x="1524000" y="3996250"/>
            <a:ext cx="9144000" cy="130925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a:p>
        </p:txBody>
      </p:sp>
      <p:pic>
        <p:nvPicPr>
          <p:cNvPr id="138" name="Google Shape;138;p6"/>
          <p:cNvPicPr preferRelativeResize="0"/>
          <p:nvPr/>
        </p:nvPicPr>
        <p:blipFill rotWithShape="1">
          <a:blip r:embed="rId3">
            <a:alphaModFix/>
          </a:blip>
          <a:srcRect/>
          <a:stretch/>
        </p:blipFill>
        <p:spPr>
          <a:xfrm>
            <a:off x="10187215" y="4844929"/>
            <a:ext cx="1818518" cy="18185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QUESTION 1</a:t>
            </a:r>
            <a:endParaRPr/>
          </a:p>
        </p:txBody>
      </p:sp>
      <p:sp>
        <p:nvSpPr>
          <p:cNvPr id="145" name="Google Shape;145;p7"/>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800"/>
              <a:buNone/>
            </a:pPr>
            <a:r>
              <a:rPr lang="en-US" sz="4800"/>
              <a:t>Can you use your Education Award to purchase dinner while in college?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ANSWER 1</a:t>
            </a:r>
            <a:endParaRPr/>
          </a:p>
        </p:txBody>
      </p:sp>
      <p:sp>
        <p:nvSpPr>
          <p:cNvPr id="152" name="Google Shape;152;p8"/>
          <p:cNvSpPr txBox="1">
            <a:spLocks noGrp="1"/>
          </p:cNvSpPr>
          <p:nvPr>
            <p:ph type="body" idx="1"/>
          </p:nvPr>
        </p:nvSpPr>
        <p:spPr>
          <a:xfrm>
            <a:off x="677334" y="1930400"/>
            <a:ext cx="7729727" cy="3315326"/>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US" sz="2400"/>
              <a:t>Q. Can you use your Education Award to purchase dinner while in college?</a:t>
            </a:r>
            <a:endParaRPr/>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182880" lvl="0" indent="-30479" algn="l" rtl="0">
              <a:lnSpc>
                <a:spcPct val="90000"/>
              </a:lnSpc>
              <a:spcBef>
                <a:spcPts val="1400"/>
              </a:spcBef>
              <a:spcAft>
                <a:spcPts val="0"/>
              </a:spcAft>
              <a:buSzPts val="2400"/>
              <a:buNone/>
            </a:pPr>
            <a:endParaRPr sz="2400"/>
          </a:p>
          <a:p>
            <a:pPr marL="0" lvl="0" indent="0" algn="ctr" rtl="0">
              <a:lnSpc>
                <a:spcPct val="90000"/>
              </a:lnSpc>
              <a:spcBef>
                <a:spcPts val="1400"/>
              </a:spcBef>
              <a:spcAft>
                <a:spcPts val="0"/>
              </a:spcAft>
              <a:buSzPts val="2400"/>
              <a:buNone/>
            </a:pPr>
            <a:r>
              <a:rPr lang="en-US" sz="2400"/>
              <a:t>No. However, the award may be used to pay for your meal plan at a qualified institution.</a:t>
            </a:r>
            <a:endParaRPr sz="2400"/>
          </a:p>
        </p:txBody>
      </p:sp>
      <p:pic>
        <p:nvPicPr>
          <p:cNvPr id="153" name="Google Shape;153;p8" descr="Image result for red x"/>
          <p:cNvPicPr preferRelativeResize="0"/>
          <p:nvPr/>
        </p:nvPicPr>
        <p:blipFill rotWithShape="1">
          <a:blip r:embed="rId3">
            <a:alphaModFix/>
          </a:blip>
          <a:srcRect/>
          <a:stretch/>
        </p:blipFill>
        <p:spPr>
          <a:xfrm>
            <a:off x="-5730876" y="-16246928"/>
            <a:ext cx="3260393" cy="3260393"/>
          </a:xfrm>
          <a:prstGeom prst="rect">
            <a:avLst/>
          </a:prstGeom>
          <a:noFill/>
          <a:ln>
            <a:noFill/>
          </a:ln>
        </p:spPr>
      </p:pic>
      <p:pic>
        <p:nvPicPr>
          <p:cNvPr id="154" name="Google Shape;154;p8" descr="Image result for red x"/>
          <p:cNvPicPr preferRelativeResize="0"/>
          <p:nvPr/>
        </p:nvPicPr>
        <p:blipFill rotWithShape="1">
          <a:blip r:embed="rId3">
            <a:alphaModFix/>
          </a:blip>
          <a:srcRect/>
          <a:stretch/>
        </p:blipFill>
        <p:spPr>
          <a:xfrm>
            <a:off x="4008672" y="3251200"/>
            <a:ext cx="1067049" cy="1067049"/>
          </a:xfrm>
          <a:prstGeom prst="rect">
            <a:avLst/>
          </a:prstGeom>
          <a:noFill/>
          <a:ln>
            <a:noFill/>
          </a:ln>
        </p:spPr>
      </p:pic>
      <p:pic>
        <p:nvPicPr>
          <p:cNvPr id="155" name="Google Shape;155;p8"/>
          <p:cNvPicPr preferRelativeResize="0"/>
          <p:nvPr/>
        </p:nvPicPr>
        <p:blipFill rotWithShape="1">
          <a:blip r:embed="rId4">
            <a:alphaModFix/>
          </a:blip>
          <a:srcRect/>
          <a:stretch/>
        </p:blipFill>
        <p:spPr>
          <a:xfrm>
            <a:off x="10187215" y="4844929"/>
            <a:ext cx="1818518" cy="18185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1202919" y="284176"/>
            <a:ext cx="9784080" cy="150876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chemeClr val="dk2"/>
              </a:buClr>
              <a:buSzPts val="4000"/>
              <a:buFont typeface="Corbel"/>
              <a:buNone/>
            </a:pPr>
            <a:r>
              <a:rPr lang="en-US"/>
              <a:t>QUESTION 2</a:t>
            </a:r>
            <a:endParaRPr/>
          </a:p>
        </p:txBody>
      </p:sp>
      <p:sp>
        <p:nvSpPr>
          <p:cNvPr id="162" name="Google Shape;162;p9"/>
          <p:cNvSpPr txBox="1">
            <a:spLocks noGrp="1"/>
          </p:cNvSpPr>
          <p:nvPr>
            <p:ph type="body" idx="1"/>
          </p:nvPr>
        </p:nvSpPr>
        <p:spPr>
          <a:xfrm>
            <a:off x="1202919" y="2011680"/>
            <a:ext cx="9784080" cy="420624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800"/>
              <a:buNone/>
            </a:pPr>
            <a:r>
              <a:rPr lang="en-US" sz="4800"/>
              <a:t>Can you use your Education Award to pay your private student loans?</a:t>
            </a:r>
            <a:endParaRPr/>
          </a:p>
        </p:txBody>
      </p:sp>
    </p:spTree>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2332</Words>
  <Application>Microsoft Office PowerPoint</Application>
  <PresentationFormat>Widescreen</PresentationFormat>
  <Paragraphs>253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Raleway</vt:lpstr>
      <vt:lpstr>Calibri</vt:lpstr>
      <vt:lpstr>Corbel</vt:lpstr>
      <vt:lpstr>Noto Sans Symbols</vt:lpstr>
      <vt:lpstr>Arial</vt:lpstr>
      <vt:lpstr>Banded</vt:lpstr>
      <vt:lpstr>USING THE SEGAL AMERICORPS EDUCATION AWARD</vt:lpstr>
      <vt:lpstr>AGENDA</vt:lpstr>
      <vt:lpstr>BENEFITS</vt:lpstr>
      <vt:lpstr>LIMITATIONS</vt:lpstr>
      <vt:lpstr>2019 EDUCATION AWARD AMOUNTS</vt:lpstr>
      <vt:lpstr>TRIVIA</vt:lpstr>
      <vt:lpstr>QUESTION 1</vt:lpstr>
      <vt:lpstr>ANSWER 1</vt:lpstr>
      <vt:lpstr>QUESTION 2</vt:lpstr>
      <vt:lpstr>ANSWER 2</vt:lpstr>
      <vt:lpstr>QUESTION 3</vt:lpstr>
      <vt:lpstr>ANSWER 3</vt:lpstr>
      <vt:lpstr>QUESTION 4</vt:lpstr>
      <vt:lpstr>ANSWER 4</vt:lpstr>
      <vt:lpstr>WHAT CAN I USE MY EDUCATION AWARD FOR?</vt:lpstr>
      <vt:lpstr>PAYING QUALIFIED STUDENT LOANS</vt:lpstr>
      <vt:lpstr>REQUESTING A PAYMENT</vt:lpstr>
      <vt:lpstr>NEED MORE INFORMATION?</vt:lpstr>
      <vt:lpstr>PAYING QUALIFIED STUDENT EXPENSES</vt:lpstr>
      <vt:lpstr>ELIGIBLE EDUCATION EXPENSES</vt:lpstr>
      <vt:lpstr>Current Educational Expenses</vt:lpstr>
      <vt:lpstr>EXPENSES BEYOND TUITION</vt:lpstr>
      <vt:lpstr>WHEN TO REQUEST PAYMENT </vt:lpstr>
      <vt:lpstr>TAXES</vt:lpstr>
      <vt:lpstr>YOUR EDUCATION AWARD AND TAXES</vt:lpstr>
      <vt:lpstr>WHAT IS MY TAX LIABILITY DEPENDENT ON?</vt:lpstr>
      <vt:lpstr>NEED MORE INFO?</vt:lpstr>
      <vt:lpstr>FREE TAX RESOURCES</vt:lpstr>
      <vt:lpstr>INTEREST ACCRUAL REPAYMENT</vt:lpstr>
      <vt:lpstr>Interest Accrual Payment</vt:lpstr>
      <vt:lpstr>WHAT IS INTEREST ACCRUAL REPAYMENT? </vt:lpstr>
      <vt:lpstr>REVIEW</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SEGAL AMERICORPS EDUCATION AWARD</dc:title>
  <dc:creator>Madison Newton</dc:creator>
  <cp:lastModifiedBy>Holly Whitaker</cp:lastModifiedBy>
  <cp:revision>1</cp:revision>
  <dcterms:created xsi:type="dcterms:W3CDTF">2018-05-01T13:00:19Z</dcterms:created>
  <dcterms:modified xsi:type="dcterms:W3CDTF">2021-07-06T15:26:27Z</dcterms:modified>
</cp:coreProperties>
</file>