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89" r:id="rId3"/>
    <p:sldId id="260" r:id="rId4"/>
    <p:sldId id="285" r:id="rId5"/>
    <p:sldId id="282" r:id="rId6"/>
    <p:sldId id="263" r:id="rId7"/>
    <p:sldId id="290" r:id="rId8"/>
    <p:sldId id="261" r:id="rId9"/>
    <p:sldId id="264" r:id="rId10"/>
    <p:sldId id="299" r:id="rId11"/>
    <p:sldId id="267" r:id="rId12"/>
    <p:sldId id="268" r:id="rId13"/>
    <p:sldId id="265" r:id="rId14"/>
    <p:sldId id="266" r:id="rId15"/>
    <p:sldId id="288" r:id="rId16"/>
    <p:sldId id="271" r:id="rId17"/>
    <p:sldId id="272" r:id="rId18"/>
    <p:sldId id="273" r:id="rId19"/>
    <p:sldId id="274" r:id="rId20"/>
    <p:sldId id="275" r:id="rId21"/>
    <p:sldId id="270" r:id="rId22"/>
    <p:sldId id="291" r:id="rId23"/>
    <p:sldId id="286" r:id="rId24"/>
    <p:sldId id="287" r:id="rId25"/>
    <p:sldId id="276" r:id="rId26"/>
    <p:sldId id="278" r:id="rId27"/>
    <p:sldId id="279" r:id="rId28"/>
    <p:sldId id="258" r:id="rId29"/>
    <p:sldId id="298" r:id="rId30"/>
    <p:sldId id="280" r:id="rId31"/>
    <p:sldId id="281" r:id="rId32"/>
    <p:sldId id="284" r:id="rId33"/>
    <p:sldId id="297" r:id="rId34"/>
    <p:sldId id="262" r:id="rId35"/>
    <p:sldId id="293" r:id="rId36"/>
    <p:sldId id="300" r:id="rId37"/>
    <p:sldId id="296" r:id="rId38"/>
  </p:sldIdLst>
  <p:sldSz cx="12192000" cy="6858000"/>
  <p:notesSz cx="7011988" cy="9297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5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49272" autoAdjust="0"/>
  </p:normalViewPr>
  <p:slideViewPr>
    <p:cSldViewPr snapToGrid="0">
      <p:cViewPr varScale="1">
        <p:scale>
          <a:sx n="35" d="100"/>
          <a:sy n="35" d="100"/>
        </p:scale>
        <p:origin x="1656" y="54"/>
      </p:cViewPr>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528" cy="466514"/>
          </a:xfrm>
          <a:prstGeom prst="rect">
            <a:avLst/>
          </a:prstGeom>
        </p:spPr>
        <p:txBody>
          <a:bodyPr vert="horz" lIns="93196" tIns="46598" rIns="93196" bIns="46598" rtlCol="0"/>
          <a:lstStyle>
            <a:lvl1pPr algn="l">
              <a:defRPr sz="1200"/>
            </a:lvl1pPr>
          </a:lstStyle>
          <a:p>
            <a:endParaRPr lang="en-US"/>
          </a:p>
        </p:txBody>
      </p:sp>
      <p:sp>
        <p:nvSpPr>
          <p:cNvPr id="3" name="Date Placeholder 2"/>
          <p:cNvSpPr>
            <a:spLocks noGrp="1"/>
          </p:cNvSpPr>
          <p:nvPr>
            <p:ph type="dt" idx="1"/>
          </p:nvPr>
        </p:nvSpPr>
        <p:spPr>
          <a:xfrm>
            <a:off x="3971837" y="0"/>
            <a:ext cx="3038528" cy="466514"/>
          </a:xfrm>
          <a:prstGeom prst="rect">
            <a:avLst/>
          </a:prstGeom>
        </p:spPr>
        <p:txBody>
          <a:bodyPr vert="horz" lIns="93196" tIns="46598" rIns="93196" bIns="46598" rtlCol="0"/>
          <a:lstStyle>
            <a:lvl1pPr algn="r">
              <a:defRPr sz="1200"/>
            </a:lvl1pPr>
          </a:lstStyle>
          <a:p>
            <a:fld id="{77776493-58A1-48E2-BC6B-66457548E783}" type="datetimeFigureOut">
              <a:rPr lang="en-US" smtClean="0"/>
              <a:t>7/11/2022</a:t>
            </a:fld>
            <a:endParaRPr lang="en-US"/>
          </a:p>
        </p:txBody>
      </p:sp>
      <p:sp>
        <p:nvSpPr>
          <p:cNvPr id="4" name="Slide Image Placeholder 3"/>
          <p:cNvSpPr>
            <a:spLocks noGrp="1" noRot="1" noChangeAspect="1"/>
          </p:cNvSpPr>
          <p:nvPr>
            <p:ph type="sldImg" idx="2"/>
          </p:nvPr>
        </p:nvSpPr>
        <p:spPr>
          <a:xfrm>
            <a:off x="715963" y="1162050"/>
            <a:ext cx="5580062" cy="3138488"/>
          </a:xfrm>
          <a:prstGeom prst="rect">
            <a:avLst/>
          </a:prstGeom>
          <a:noFill/>
          <a:ln w="12700">
            <a:solidFill>
              <a:prstClr val="black"/>
            </a:solidFill>
          </a:ln>
        </p:spPr>
        <p:txBody>
          <a:bodyPr vert="horz" lIns="93196" tIns="46598" rIns="93196" bIns="46598" rtlCol="0" anchor="ctr"/>
          <a:lstStyle/>
          <a:p>
            <a:endParaRPr lang="en-US"/>
          </a:p>
        </p:txBody>
      </p:sp>
      <p:sp>
        <p:nvSpPr>
          <p:cNvPr id="5" name="Notes Placeholder 4"/>
          <p:cNvSpPr>
            <a:spLocks noGrp="1"/>
          </p:cNvSpPr>
          <p:nvPr>
            <p:ph type="body" sz="quarter" idx="3"/>
          </p:nvPr>
        </p:nvSpPr>
        <p:spPr>
          <a:xfrm>
            <a:off x="701199" y="4474657"/>
            <a:ext cx="5609590" cy="3661083"/>
          </a:xfrm>
          <a:prstGeom prst="rect">
            <a:avLst/>
          </a:prstGeom>
        </p:spPr>
        <p:txBody>
          <a:bodyPr vert="horz" lIns="93196" tIns="46598" rIns="93196" bIns="46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475"/>
            <a:ext cx="3038528" cy="466513"/>
          </a:xfrm>
          <a:prstGeom prst="rect">
            <a:avLst/>
          </a:prstGeom>
        </p:spPr>
        <p:txBody>
          <a:bodyPr vert="horz" lIns="93196" tIns="46598" rIns="93196" bIns="46598" rtlCol="0" anchor="b"/>
          <a:lstStyle>
            <a:lvl1pPr algn="l">
              <a:defRPr sz="1200"/>
            </a:lvl1pPr>
          </a:lstStyle>
          <a:p>
            <a:endParaRPr lang="en-US"/>
          </a:p>
        </p:txBody>
      </p:sp>
      <p:sp>
        <p:nvSpPr>
          <p:cNvPr id="7" name="Slide Number Placeholder 6"/>
          <p:cNvSpPr>
            <a:spLocks noGrp="1"/>
          </p:cNvSpPr>
          <p:nvPr>
            <p:ph type="sldNum" sz="quarter" idx="5"/>
          </p:nvPr>
        </p:nvSpPr>
        <p:spPr>
          <a:xfrm>
            <a:off x="3971837" y="8831475"/>
            <a:ext cx="3038528" cy="466513"/>
          </a:xfrm>
          <a:prstGeom prst="rect">
            <a:avLst/>
          </a:prstGeom>
        </p:spPr>
        <p:txBody>
          <a:bodyPr vert="horz" lIns="93196" tIns="46598" rIns="93196" bIns="46598" rtlCol="0" anchor="b"/>
          <a:lstStyle>
            <a:lvl1pPr algn="r">
              <a:defRPr sz="1200"/>
            </a:lvl1pPr>
          </a:lstStyle>
          <a:p>
            <a:fld id="{9D554CFF-ACCE-4212-BDA7-3638AB3540F4}" type="slidenum">
              <a:rPr lang="en-US" smtClean="0"/>
              <a:t>‹#›</a:t>
            </a:fld>
            <a:endParaRPr lang="en-US"/>
          </a:p>
        </p:txBody>
      </p:sp>
    </p:spTree>
    <p:extLst>
      <p:ext uri="{BB962C8B-B14F-4D97-AF65-F5344CB8AC3E}">
        <p14:creationId xmlns:p14="http://schemas.microsoft.com/office/powerpoint/2010/main" val="145009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1</a:t>
            </a:fld>
            <a:endParaRPr lang="en-US"/>
          </a:p>
        </p:txBody>
      </p:sp>
    </p:spTree>
    <p:extLst>
      <p:ext uri="{BB962C8B-B14F-4D97-AF65-F5344CB8AC3E}">
        <p14:creationId xmlns:p14="http://schemas.microsoft.com/office/powerpoint/2010/main" val="3440239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10</a:t>
            </a:fld>
            <a:endParaRPr lang="en-US"/>
          </a:p>
        </p:txBody>
      </p:sp>
    </p:spTree>
    <p:extLst>
      <p:ext uri="{BB962C8B-B14F-4D97-AF65-F5344CB8AC3E}">
        <p14:creationId xmlns:p14="http://schemas.microsoft.com/office/powerpoint/2010/main" val="112591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i="1" dirty="0"/>
              <a:t>Sample VISTA activities</a:t>
            </a:r>
            <a:endParaRPr lang="en-US" dirty="0">
              <a:effectLst/>
            </a:endParaRPr>
          </a:p>
          <a:p>
            <a:pPr marL="174742" indent="-174742" fontAlgn="base">
              <a:buFont typeface="Arial" panose="020B0604020202020204" pitchFamily="34" charset="0"/>
              <a:buChar char="•"/>
            </a:pPr>
            <a:r>
              <a:rPr lang="en-US" i="1" dirty="0"/>
              <a:t>Research and apply for new funding sources, including grants</a:t>
            </a:r>
          </a:p>
          <a:p>
            <a:pPr marL="174742" indent="-174742" fontAlgn="base">
              <a:buFont typeface="Arial" panose="020B0604020202020204" pitchFamily="34" charset="0"/>
              <a:buChar char="•"/>
            </a:pPr>
            <a:r>
              <a:rPr lang="en-US" i="1" dirty="0"/>
              <a:t>Recruit and train long-term community volunteers</a:t>
            </a:r>
          </a:p>
          <a:p>
            <a:pPr marL="174742" indent="-174742" fontAlgn="base">
              <a:buFont typeface="Arial" panose="020B0604020202020204" pitchFamily="34" charset="0"/>
              <a:buChar char="•"/>
            </a:pPr>
            <a:r>
              <a:rPr lang="en-US" i="1" dirty="0"/>
              <a:t>Establish and cultivate new partnerships with donors, media, and community stakeholders</a:t>
            </a:r>
          </a:p>
          <a:p>
            <a:pPr marL="174742" indent="-174742" fontAlgn="base">
              <a:buFont typeface="Arial" panose="020B0604020202020204" pitchFamily="34" charset="0"/>
              <a:buChar char="•"/>
            </a:pPr>
            <a:r>
              <a:rPr lang="en-US" i="1" dirty="0"/>
              <a:t>Design and implement databases to track donors and volunteers</a:t>
            </a:r>
          </a:p>
          <a:p>
            <a:pPr marL="174742" indent="-174742" fontAlgn="base">
              <a:buFont typeface="Arial" panose="020B0604020202020204" pitchFamily="34" charset="0"/>
              <a:buChar char="•"/>
            </a:pPr>
            <a:r>
              <a:rPr lang="en-US" i="1" dirty="0"/>
              <a:t>Create templates for outreach and event planning</a:t>
            </a:r>
            <a:br>
              <a:rPr lang="en-US" i="1" dirty="0"/>
            </a:br>
            <a:r>
              <a:rPr lang="en-US" i="1" dirty="0"/>
              <a:t>Three E’s of direct service regarding VISTAs: Is it for Education? Is it an Emergency? Is Everyone doing it?</a:t>
            </a:r>
          </a:p>
          <a:p>
            <a:pPr marL="174742" indent="-174742" fontAlgn="base">
              <a:buFont typeface="Arial" panose="020B0604020202020204" pitchFamily="34" charset="0"/>
              <a:buChar char="•"/>
            </a:pPr>
            <a:r>
              <a:rPr lang="en-US" i="1" dirty="0"/>
              <a:t>Many more</a:t>
            </a:r>
          </a:p>
          <a:p>
            <a:pPr marL="174742" indent="-174742" fontAlgn="base">
              <a:buFont typeface="Arial" panose="020B0604020202020204" pitchFamily="34" charset="0"/>
              <a:buChar char="•"/>
            </a:pPr>
            <a:endParaRPr lang="en-US" i="1" dirty="0"/>
          </a:p>
          <a:p>
            <a:pPr marL="174742" indent="-174742" fontAlgn="base">
              <a:buFont typeface="Arial" panose="020B0604020202020204" pitchFamily="34" charset="0"/>
              <a:buChar char="•"/>
            </a:pPr>
            <a:r>
              <a:rPr lang="en-US" i="1" dirty="0"/>
              <a:t>V ISTAS MAY experience MINIMAL direct service if it relates to accomplishing objectives in the VAD. Example:  </a:t>
            </a:r>
            <a:r>
              <a:rPr lang="en-US" i="1" dirty="0" err="1"/>
              <a:t>RedBud</a:t>
            </a:r>
            <a:r>
              <a:rPr lang="en-US" i="1" dirty="0"/>
              <a:t> Financial Alternatives – VISTA is talking to clients, learning their needs and challenges, in order to better develop the programs and procedures that will be implemented. </a:t>
            </a:r>
          </a:p>
          <a:p>
            <a:pPr marL="174742" indent="-174742">
              <a:buFont typeface="Arial" panose="020B0604020202020204" pitchFamily="34" charset="0"/>
              <a:buChar char="•"/>
            </a:pPr>
            <a:endParaRPr lang="en-US" altLang="en-US"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11</a:t>
            </a:fld>
            <a:endParaRPr lang="en-US"/>
          </a:p>
        </p:txBody>
      </p:sp>
    </p:spTree>
    <p:extLst>
      <p:ext uri="{BB962C8B-B14F-4D97-AF65-F5344CB8AC3E}">
        <p14:creationId xmlns:p14="http://schemas.microsoft.com/office/powerpoint/2010/main" val="87352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i="1" dirty="0"/>
              <a:t>The VAD is the “position description” for each VISTA member. In addition to the fact that the VAD is a CNCS requirement, it is a powerful guide for planning and implementing most major responsibilities including selecting a VISTA candidate, guiding and supporting members and assessing performance. </a:t>
            </a:r>
            <a:endParaRPr lang="en-US" dirty="0">
              <a:effectLst/>
            </a:endParaRPr>
          </a:p>
          <a:p>
            <a:pPr rtl="0"/>
            <a:br>
              <a:rPr lang="en-US" dirty="0"/>
            </a:br>
            <a:r>
              <a:rPr lang="en-US" i="1" dirty="0"/>
              <a:t>key points about VADs:</a:t>
            </a:r>
            <a:endParaRPr lang="en-US" dirty="0">
              <a:effectLst/>
            </a:endParaRPr>
          </a:p>
          <a:p>
            <a:pPr rtl="0" fontAlgn="base"/>
            <a:br>
              <a:rPr lang="en-US" dirty="0"/>
            </a:br>
            <a:r>
              <a:rPr lang="en-US" i="1" dirty="0"/>
              <a:t>VADs help focus our expectations for VISTAs and define what is realistic for one person to accomplish in a year.</a:t>
            </a:r>
          </a:p>
          <a:p>
            <a:pPr rtl="0" fontAlgn="base"/>
            <a:br>
              <a:rPr lang="en-US" dirty="0"/>
            </a:br>
            <a:r>
              <a:rPr lang="en-US" i="1" dirty="0"/>
              <a:t>Members need to bring their VADs to PSO. The goal of PSO is to prepare VISTAs so that they arrive on site with a clear picture of their service responsibilities and ready to serve.</a:t>
            </a:r>
          </a:p>
          <a:p>
            <a:pPr rtl="0" fontAlgn="base"/>
            <a:br>
              <a:rPr lang="en-US" dirty="0"/>
            </a:br>
            <a:r>
              <a:rPr lang="en-US" i="1" dirty="0"/>
              <a:t>The VAD is a supervision and coaching tool. It informs how the supervisor works with the members.</a:t>
            </a:r>
          </a:p>
          <a:p>
            <a:pPr rtl="0" fontAlgn="base"/>
            <a:br>
              <a:rPr lang="en-US" dirty="0"/>
            </a:br>
            <a:r>
              <a:rPr lang="en-US" i="1" dirty="0"/>
              <a:t>The VAD can serve as a training needs assessment tool. Clearly-written activities will allow VISTAs to identify the additional skills, knowledge and resources they’ll need to accomplish expected activities, and communicate these to their supervisors.</a:t>
            </a:r>
          </a:p>
          <a:p>
            <a:pPr rtl="0" fontAlgn="base"/>
            <a:br>
              <a:rPr lang="en-US" dirty="0"/>
            </a:br>
            <a:r>
              <a:rPr lang="en-US" i="1" dirty="0"/>
              <a:t>At PSO, VISTAs will use their VADs to identify where they might need additional training, which they’ll record in their Individual Development Plans (IDPs.)</a:t>
            </a:r>
          </a:p>
          <a:p>
            <a:endParaRPr lang="en-US" dirty="0"/>
          </a:p>
          <a:p>
            <a:endParaRPr lang="en-US" dirty="0"/>
          </a:p>
        </p:txBody>
      </p:sp>
      <p:sp>
        <p:nvSpPr>
          <p:cNvPr id="4" name="Slide Number Placeholder 3"/>
          <p:cNvSpPr>
            <a:spLocks noGrp="1"/>
          </p:cNvSpPr>
          <p:nvPr>
            <p:ph type="sldNum" sz="quarter" idx="10"/>
          </p:nvPr>
        </p:nvSpPr>
        <p:spPr/>
        <p:txBody>
          <a:bodyPr/>
          <a:lstStyle/>
          <a:p>
            <a:fld id="{A9EA7215-417E-4BC9-802C-1D4157E84B69}" type="slidenum">
              <a:rPr lang="en-US" smtClean="0"/>
              <a:t>12</a:t>
            </a:fld>
            <a:endParaRPr lang="en-US"/>
          </a:p>
        </p:txBody>
      </p:sp>
    </p:spTree>
    <p:extLst>
      <p:ext uri="{BB962C8B-B14F-4D97-AF65-F5344CB8AC3E}">
        <p14:creationId xmlns:p14="http://schemas.microsoft.com/office/powerpoint/2010/main" val="2301364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 FOR THE NEW YEAR!</a:t>
            </a:r>
          </a:p>
        </p:txBody>
      </p:sp>
      <p:sp>
        <p:nvSpPr>
          <p:cNvPr id="4" name="Slide Number Placeholder 3"/>
          <p:cNvSpPr>
            <a:spLocks noGrp="1"/>
          </p:cNvSpPr>
          <p:nvPr>
            <p:ph type="sldNum" sz="quarter" idx="10"/>
          </p:nvPr>
        </p:nvSpPr>
        <p:spPr/>
        <p:txBody>
          <a:bodyPr/>
          <a:lstStyle/>
          <a:p>
            <a:fld id="{460E96BF-EF65-422C-8D3C-F6C228F4405A}" type="slidenum">
              <a:rPr lang="en-US" smtClean="0"/>
              <a:t>13</a:t>
            </a:fld>
            <a:endParaRPr lang="en-US"/>
          </a:p>
        </p:txBody>
      </p:sp>
    </p:spTree>
    <p:extLst>
      <p:ext uri="{BB962C8B-B14F-4D97-AF65-F5344CB8AC3E}">
        <p14:creationId xmlns:p14="http://schemas.microsoft.com/office/powerpoint/2010/main" val="3624106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14</a:t>
            </a:fld>
            <a:endParaRPr lang="en-US"/>
          </a:p>
        </p:txBody>
      </p:sp>
    </p:spTree>
    <p:extLst>
      <p:ext uri="{BB962C8B-B14F-4D97-AF65-F5344CB8AC3E}">
        <p14:creationId xmlns:p14="http://schemas.microsoft.com/office/powerpoint/2010/main" val="2536743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15</a:t>
            </a:fld>
            <a:endParaRPr lang="en-US"/>
          </a:p>
        </p:txBody>
      </p:sp>
    </p:spTree>
    <p:extLst>
      <p:ext uri="{BB962C8B-B14F-4D97-AF65-F5344CB8AC3E}">
        <p14:creationId xmlns:p14="http://schemas.microsoft.com/office/powerpoint/2010/main" val="1641835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present (on-site or virtually) to meet the candidate and begin orienting them to the project.</a:t>
            </a:r>
          </a:p>
          <a:p>
            <a:pPr lvl="1"/>
            <a:r>
              <a:rPr lang="en-US" dirty="0"/>
              <a:t>If you cannot be present on the first day of service, designate another staff person to meet with the VISTA candidate and ensure participation in the VMO.</a:t>
            </a:r>
          </a:p>
          <a:p>
            <a:pPr lvl="1"/>
            <a:r>
              <a:rPr lang="en-US" dirty="0"/>
              <a:t>Communicate any changes to the VISTA candidate in advance.</a:t>
            </a:r>
          </a:p>
          <a:p>
            <a:r>
              <a:rPr lang="en-US" dirty="0"/>
              <a:t>Ensure the candidate participates in the VMO webinar on their start date (i.e. July 19th, August 2nd, August 16, August 30, etc.) </a:t>
            </a:r>
          </a:p>
          <a:p>
            <a:pPr lvl="1"/>
            <a:r>
              <a:rPr lang="en-US" dirty="0"/>
              <a:t>Participation in this live webinar is required for a candidate to become a VISTA member. It is offered only once, on the date of the VMO event, so it is imperative you ensure your candidate can attend (computer and phone are available; determine the webinar start time in the time zone where the site is located; remind the candidate 10 minutes prior to start time; etc.).</a:t>
            </a:r>
          </a:p>
          <a:p>
            <a:pPr lvl="1"/>
            <a:r>
              <a:rPr lang="en-US" dirty="0"/>
              <a:t>You are encouraged to attend the webinar with your candidate to be present for the induction and VISTA Oath</a:t>
            </a:r>
          </a:p>
          <a:p>
            <a:pPr lvl="1"/>
            <a:r>
              <a:rPr lang="en-US" dirty="0"/>
              <a:t>The most common reason candidates miss the webinar is </a:t>
            </a:r>
            <a:r>
              <a:rPr lang="en-US" b="1" dirty="0"/>
              <a:t>they did not know how to adjust for time zones</a:t>
            </a:r>
            <a:r>
              <a:rPr lang="en-US" dirty="0"/>
              <a:t>. The VMO will occur at 3:00 p.m. Eastern Time; please confirm the webinar start time with your candidate.</a:t>
            </a:r>
          </a:p>
          <a:p>
            <a:endParaRPr lang="en-US" dirty="0"/>
          </a:p>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16</a:t>
            </a:fld>
            <a:endParaRPr lang="en-US"/>
          </a:p>
        </p:txBody>
      </p:sp>
    </p:spTree>
    <p:extLst>
      <p:ext uri="{BB962C8B-B14F-4D97-AF65-F5344CB8AC3E}">
        <p14:creationId xmlns:p14="http://schemas.microsoft.com/office/powerpoint/2010/main" val="1691007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well crafted OSOT will ensure that your VISTA feels confident in their new environment and make space for feedback and questions. Please supplement the following guidelines with info and trainings relevant to your organization and your VISTA!</a:t>
            </a:r>
          </a:p>
        </p:txBody>
      </p:sp>
      <p:sp>
        <p:nvSpPr>
          <p:cNvPr id="4" name="Slide Number Placeholder 3"/>
          <p:cNvSpPr>
            <a:spLocks noGrp="1"/>
          </p:cNvSpPr>
          <p:nvPr>
            <p:ph type="sldNum" sz="quarter" idx="10"/>
          </p:nvPr>
        </p:nvSpPr>
        <p:spPr/>
        <p:txBody>
          <a:bodyPr/>
          <a:lstStyle/>
          <a:p>
            <a:fld id="{90FCC2C2-9AC5-41D3-B988-8D49BB16665F}" type="slidenum">
              <a:rPr lang="en-US" smtClean="0"/>
              <a:t>17</a:t>
            </a:fld>
            <a:endParaRPr lang="en-US"/>
          </a:p>
        </p:txBody>
      </p:sp>
    </p:spTree>
    <p:extLst>
      <p:ext uri="{BB962C8B-B14F-4D97-AF65-F5344CB8AC3E}">
        <p14:creationId xmlns:p14="http://schemas.microsoft.com/office/powerpoint/2010/main" val="3453534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18</a:t>
            </a:fld>
            <a:endParaRPr lang="en-US"/>
          </a:p>
        </p:txBody>
      </p:sp>
    </p:spTree>
    <p:extLst>
      <p:ext uri="{BB962C8B-B14F-4D97-AF65-F5344CB8AC3E}">
        <p14:creationId xmlns:p14="http://schemas.microsoft.com/office/powerpoint/2010/main" val="171461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19</a:t>
            </a:fld>
            <a:endParaRPr lang="en-US"/>
          </a:p>
        </p:txBody>
      </p:sp>
    </p:spTree>
    <p:extLst>
      <p:ext uri="{BB962C8B-B14F-4D97-AF65-F5344CB8AC3E}">
        <p14:creationId xmlns:p14="http://schemas.microsoft.com/office/powerpoint/2010/main" val="25491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a:t>
            </a:fld>
            <a:endParaRPr lang="en-US"/>
          </a:p>
        </p:txBody>
      </p:sp>
    </p:spTree>
    <p:extLst>
      <p:ext uri="{BB962C8B-B14F-4D97-AF65-F5344CB8AC3E}">
        <p14:creationId xmlns:p14="http://schemas.microsoft.com/office/powerpoint/2010/main" val="2249197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20</a:t>
            </a:fld>
            <a:endParaRPr lang="en-US"/>
          </a:p>
        </p:txBody>
      </p:sp>
    </p:spTree>
    <p:extLst>
      <p:ext uri="{BB962C8B-B14F-4D97-AF65-F5344CB8AC3E}">
        <p14:creationId xmlns:p14="http://schemas.microsoft.com/office/powerpoint/2010/main" val="407820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21</a:t>
            </a:fld>
            <a:endParaRPr lang="en-US"/>
          </a:p>
        </p:txBody>
      </p:sp>
    </p:spTree>
    <p:extLst>
      <p:ext uri="{BB962C8B-B14F-4D97-AF65-F5344CB8AC3E}">
        <p14:creationId xmlns:p14="http://schemas.microsoft.com/office/powerpoint/2010/main" val="2998353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22</a:t>
            </a:fld>
            <a:endParaRPr lang="en-US"/>
          </a:p>
        </p:txBody>
      </p:sp>
    </p:spTree>
    <p:extLst>
      <p:ext uri="{BB962C8B-B14F-4D97-AF65-F5344CB8AC3E}">
        <p14:creationId xmlns:p14="http://schemas.microsoft.com/office/powerpoint/2010/main" val="3932930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E96BF-EF65-422C-8D3C-F6C228F4405A}" type="slidenum">
              <a:rPr lang="en-US" smtClean="0"/>
              <a:t>23</a:t>
            </a:fld>
            <a:endParaRPr lang="en-US"/>
          </a:p>
        </p:txBody>
      </p:sp>
    </p:spTree>
    <p:extLst>
      <p:ext uri="{BB962C8B-B14F-4D97-AF65-F5344CB8AC3E}">
        <p14:creationId xmlns:p14="http://schemas.microsoft.com/office/powerpoint/2010/main" val="834136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E96BF-EF65-422C-8D3C-F6C228F4405A}" type="slidenum">
              <a:rPr lang="en-US" smtClean="0"/>
              <a:t>24</a:t>
            </a:fld>
            <a:endParaRPr lang="en-US"/>
          </a:p>
        </p:txBody>
      </p:sp>
    </p:spTree>
    <p:extLst>
      <p:ext uri="{BB962C8B-B14F-4D97-AF65-F5344CB8AC3E}">
        <p14:creationId xmlns:p14="http://schemas.microsoft.com/office/powerpoint/2010/main" val="1282102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i="1" dirty="0"/>
              <a:t>All support must be offered and available equally to all VISTA members at a site. You may not give cash or checks (unless for reimbursable expenses) directly to the member. VISTA members should be making a commitment to live at and among the economic level of the people served - the support you offer should not undermine this.. IT is also not required or expected, but appreciated when possible. </a:t>
            </a:r>
            <a:endParaRPr lang="en-US" dirty="0">
              <a:effectLst/>
            </a:endParaRPr>
          </a:p>
          <a:p>
            <a:pPr rtl="0"/>
            <a:br>
              <a:rPr lang="en-US" dirty="0"/>
            </a:br>
            <a:r>
              <a:rPr lang="en-US" i="1" dirty="0"/>
              <a:t>Review In-Kind list </a:t>
            </a:r>
            <a:endParaRPr lang="en-US" dirty="0">
              <a:effectLst/>
            </a:endParaRPr>
          </a:p>
          <a:p>
            <a:endParaRPr lang="en-US" dirty="0"/>
          </a:p>
        </p:txBody>
      </p:sp>
      <p:sp>
        <p:nvSpPr>
          <p:cNvPr id="4" name="Date Placeholder 3"/>
          <p:cNvSpPr>
            <a:spLocks noGrp="1"/>
          </p:cNvSpPr>
          <p:nvPr>
            <p:ph type="dt" idx="10"/>
          </p:nvPr>
        </p:nvSpPr>
        <p:spPr/>
        <p:txBody>
          <a:bodyPr/>
          <a:lstStyle/>
          <a:p>
            <a:r>
              <a:rPr lang="en-US"/>
              <a:t>Summer 2014</a:t>
            </a:r>
          </a:p>
        </p:txBody>
      </p:sp>
      <p:sp>
        <p:nvSpPr>
          <p:cNvPr id="5" name="Slide Number Placeholder 4"/>
          <p:cNvSpPr>
            <a:spLocks noGrp="1"/>
          </p:cNvSpPr>
          <p:nvPr>
            <p:ph type="sldNum" sz="quarter" idx="11"/>
          </p:nvPr>
        </p:nvSpPr>
        <p:spPr/>
        <p:txBody>
          <a:bodyPr/>
          <a:lstStyle/>
          <a:p>
            <a:fld id="{0DFD5594-6354-F84E-9BA8-DFA2856BCCD5}" type="slidenum">
              <a:rPr lang="en-US" smtClean="0"/>
              <a:t>25</a:t>
            </a:fld>
            <a:endParaRPr lang="en-US"/>
          </a:p>
        </p:txBody>
      </p:sp>
    </p:spTree>
    <p:extLst>
      <p:ext uri="{BB962C8B-B14F-4D97-AF65-F5344CB8AC3E}">
        <p14:creationId xmlns:p14="http://schemas.microsoft.com/office/powerpoint/2010/main" val="135797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a reporting</a:t>
            </a:r>
            <a:r>
              <a:rPr lang="en-US" baseline="0" dirty="0"/>
              <a:t> system called America learns. Members will receive an account to submit their timesheets, project reports, and other reports/surveys to us. You will also receive an account as the supervisor. Instructions on how to use the system, along with your account information will be sent out prior to your VISTA starting. </a:t>
            </a:r>
          </a:p>
          <a:p>
            <a:endParaRPr lang="en-US" baseline="0" dirty="0"/>
          </a:p>
          <a:p>
            <a:r>
              <a:rPr lang="en-US" baseline="0" dirty="0"/>
              <a:t>Important note: members receive 10 days of sick and 10 days of personal leave. They are also entitled to the holidays observed by the sponsoring organization at HHCK. There are 11 holidays. we want to reiterate that members are given this leave policy multiple times throughout their onboarding and during their service, so there shouldn't be any confusion on their part. Members also not allowed to take time off during the first three months or last month of their service term. Again, their term of service is 365 days and is not tied to a specific number of hours of service. </a:t>
            </a:r>
          </a:p>
          <a:p>
            <a:endParaRPr lang="en-US" baseline="0" dirty="0"/>
          </a:p>
          <a:p>
            <a:r>
              <a:rPr lang="en-US" baseline="0" dirty="0"/>
              <a:t>We ask that supervisors approve timesheets on at least a monthly basis. You’ll receive a notification at the end of the period when a member submits their time to approve. </a:t>
            </a:r>
            <a:endParaRPr lang="en-US" dirty="0"/>
          </a:p>
        </p:txBody>
      </p:sp>
      <p:sp>
        <p:nvSpPr>
          <p:cNvPr id="4" name="Slide Number Placeholder 3"/>
          <p:cNvSpPr>
            <a:spLocks noGrp="1"/>
          </p:cNvSpPr>
          <p:nvPr>
            <p:ph type="sldNum" sz="quarter" idx="10"/>
          </p:nvPr>
        </p:nvSpPr>
        <p:spPr/>
        <p:txBody>
          <a:bodyPr/>
          <a:lstStyle/>
          <a:p>
            <a:fld id="{460E96BF-EF65-422C-8D3C-F6C228F4405A}" type="slidenum">
              <a:rPr lang="en-US" smtClean="0"/>
              <a:t>26</a:t>
            </a:fld>
            <a:endParaRPr lang="en-US"/>
          </a:p>
        </p:txBody>
      </p:sp>
    </p:spTree>
    <p:extLst>
      <p:ext uri="{BB962C8B-B14F-4D97-AF65-F5344CB8AC3E}">
        <p14:creationId xmlns:p14="http://schemas.microsoft.com/office/powerpoint/2010/main" val="1570236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27</a:t>
            </a:fld>
            <a:endParaRPr lang="en-US"/>
          </a:p>
        </p:txBody>
      </p:sp>
    </p:spTree>
    <p:extLst>
      <p:ext uri="{BB962C8B-B14F-4D97-AF65-F5344CB8AC3E}">
        <p14:creationId xmlns:p14="http://schemas.microsoft.com/office/powerpoint/2010/main" val="1047746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28</a:t>
            </a:fld>
            <a:endParaRPr lang="en-US"/>
          </a:p>
        </p:txBody>
      </p:sp>
    </p:spTree>
    <p:extLst>
      <p:ext uri="{BB962C8B-B14F-4D97-AF65-F5344CB8AC3E}">
        <p14:creationId xmlns:p14="http://schemas.microsoft.com/office/powerpoint/2010/main" val="8991705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29</a:t>
            </a:fld>
            <a:endParaRPr lang="en-US"/>
          </a:p>
        </p:txBody>
      </p:sp>
    </p:spTree>
    <p:extLst>
      <p:ext uri="{BB962C8B-B14F-4D97-AF65-F5344CB8AC3E}">
        <p14:creationId xmlns:p14="http://schemas.microsoft.com/office/powerpoint/2010/main" val="412128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3</a:t>
            </a:fld>
            <a:endParaRPr lang="en-US"/>
          </a:p>
        </p:txBody>
      </p:sp>
    </p:spTree>
    <p:extLst>
      <p:ext uri="{BB962C8B-B14F-4D97-AF65-F5344CB8AC3E}">
        <p14:creationId xmlns:p14="http://schemas.microsoft.com/office/powerpoint/2010/main" val="3400666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30</a:t>
            </a:fld>
            <a:endParaRPr lang="en-US"/>
          </a:p>
        </p:txBody>
      </p:sp>
    </p:spTree>
    <p:extLst>
      <p:ext uri="{BB962C8B-B14F-4D97-AF65-F5344CB8AC3E}">
        <p14:creationId xmlns:p14="http://schemas.microsoft.com/office/powerpoint/2010/main" val="3459360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31</a:t>
            </a:fld>
            <a:endParaRPr lang="en-US"/>
          </a:p>
        </p:txBody>
      </p:sp>
    </p:spTree>
    <p:extLst>
      <p:ext uri="{BB962C8B-B14F-4D97-AF65-F5344CB8AC3E}">
        <p14:creationId xmlns:p14="http://schemas.microsoft.com/office/powerpoint/2010/main" val="27568765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32</a:t>
            </a:fld>
            <a:endParaRPr lang="en-US"/>
          </a:p>
        </p:txBody>
      </p:sp>
    </p:spTree>
    <p:extLst>
      <p:ext uri="{BB962C8B-B14F-4D97-AF65-F5344CB8AC3E}">
        <p14:creationId xmlns:p14="http://schemas.microsoft.com/office/powerpoint/2010/main" val="225773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Hatch Act applies to VISTA members at all times during their service, including certain activities during their off-duty hours. Your VISTA member can’t engage in any political activity (either partisan or nonpartisan) that would result in identifying the VISTA program 2 with the activity. While on duty or perceived to be identified with the VISTA program, VISTA members cannot show partisanship or work to direct resources (financial or human) to influence elections or legislation (e.g., lobby), engage in voter registration, or provide transportation to the polls. Specific examples of activities your VISTA member CANNOT participate in, either on or off duty: • Soliciting or accepting from others monetary contributions for a partisan political candidate • Pro-labor or anti-labor organizing • Running for a partisan elected office Participating in prohibited political activities during the VISTA term of service is cause for termination. Refer to the VISTA Member Handbook for more information and a full list of prohibited political activities. VIST</a:t>
            </a:r>
          </a:p>
        </p:txBody>
      </p:sp>
      <p:sp>
        <p:nvSpPr>
          <p:cNvPr id="4" name="Slide Number Placeholder 3"/>
          <p:cNvSpPr>
            <a:spLocks noGrp="1"/>
          </p:cNvSpPr>
          <p:nvPr>
            <p:ph type="sldNum" sz="quarter" idx="5"/>
          </p:nvPr>
        </p:nvSpPr>
        <p:spPr/>
        <p:txBody>
          <a:bodyPr/>
          <a:lstStyle/>
          <a:p>
            <a:fld id="{9D554CFF-ACCE-4212-BDA7-3638AB3540F4}" type="slidenum">
              <a:rPr lang="en-US" smtClean="0"/>
              <a:t>33</a:t>
            </a:fld>
            <a:endParaRPr lang="en-US"/>
          </a:p>
        </p:txBody>
      </p:sp>
    </p:spTree>
    <p:extLst>
      <p:ext uri="{BB962C8B-B14F-4D97-AF65-F5344CB8AC3E}">
        <p14:creationId xmlns:p14="http://schemas.microsoft.com/office/powerpoint/2010/main" val="1652154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34</a:t>
            </a:fld>
            <a:endParaRPr lang="en-US"/>
          </a:p>
        </p:txBody>
      </p:sp>
    </p:spTree>
    <p:extLst>
      <p:ext uri="{BB962C8B-B14F-4D97-AF65-F5344CB8AC3E}">
        <p14:creationId xmlns:p14="http://schemas.microsoft.com/office/powerpoint/2010/main" val="38570070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35</a:t>
            </a:fld>
            <a:endParaRPr lang="en-US"/>
          </a:p>
        </p:txBody>
      </p:sp>
    </p:spTree>
    <p:extLst>
      <p:ext uri="{BB962C8B-B14F-4D97-AF65-F5344CB8AC3E}">
        <p14:creationId xmlns:p14="http://schemas.microsoft.com/office/powerpoint/2010/main" val="9291684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36</a:t>
            </a:fld>
            <a:endParaRPr lang="en-US"/>
          </a:p>
        </p:txBody>
      </p:sp>
    </p:spTree>
    <p:extLst>
      <p:ext uri="{BB962C8B-B14F-4D97-AF65-F5344CB8AC3E}">
        <p14:creationId xmlns:p14="http://schemas.microsoft.com/office/powerpoint/2010/main" val="41555096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E96BF-EF65-422C-8D3C-F6C228F4405A}" type="slidenum">
              <a:rPr lang="en-US" smtClean="0"/>
              <a:t>37</a:t>
            </a:fld>
            <a:endParaRPr lang="en-US"/>
          </a:p>
        </p:txBody>
      </p:sp>
    </p:spTree>
    <p:extLst>
      <p:ext uri="{BB962C8B-B14F-4D97-AF65-F5344CB8AC3E}">
        <p14:creationId xmlns:p14="http://schemas.microsoft.com/office/powerpoint/2010/main" val="325509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Covers basic needs – housing, food, utilities • Varies in amount, depending on location – the rate is based on poverty guidelines for a single individual in your area • Is paid every two weeks via direct deposit • Is taxable; federal taxes are withheld, though state and local are not – VISTA members are responsible for paying state and local taxes • Does not qualify VISTA members to collect unemployment compensation after service</a:t>
            </a:r>
          </a:p>
          <a:p>
            <a:endParaRPr lang="en-US" dirty="0"/>
          </a:p>
          <a:p>
            <a:endParaRPr lang="en-US" dirty="0"/>
          </a:p>
        </p:txBody>
      </p:sp>
      <p:sp>
        <p:nvSpPr>
          <p:cNvPr id="4" name="Slide Number Placeholder 3"/>
          <p:cNvSpPr>
            <a:spLocks noGrp="1"/>
          </p:cNvSpPr>
          <p:nvPr>
            <p:ph type="sldNum" sz="quarter" idx="5"/>
          </p:nvPr>
        </p:nvSpPr>
        <p:spPr/>
        <p:txBody>
          <a:bodyPr/>
          <a:lstStyle/>
          <a:p>
            <a:fld id="{9D554CFF-ACCE-4212-BDA7-3638AB3540F4}" type="slidenum">
              <a:rPr lang="en-US" smtClean="0"/>
              <a:t>4</a:t>
            </a:fld>
            <a:endParaRPr lang="en-US"/>
          </a:p>
        </p:txBody>
      </p:sp>
    </p:spTree>
    <p:extLst>
      <p:ext uri="{BB962C8B-B14F-4D97-AF65-F5344CB8AC3E}">
        <p14:creationId xmlns:p14="http://schemas.microsoft.com/office/powerpoint/2010/main" val="202872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5</a:t>
            </a:fld>
            <a:endParaRPr lang="en-US"/>
          </a:p>
        </p:txBody>
      </p:sp>
    </p:spTree>
    <p:extLst>
      <p:ext uri="{BB962C8B-B14F-4D97-AF65-F5344CB8AC3E}">
        <p14:creationId xmlns:p14="http://schemas.microsoft.com/office/powerpoint/2010/main" val="3713117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6</a:t>
            </a:fld>
            <a:endParaRPr lang="en-US"/>
          </a:p>
        </p:txBody>
      </p:sp>
    </p:spTree>
    <p:extLst>
      <p:ext uri="{BB962C8B-B14F-4D97-AF65-F5344CB8AC3E}">
        <p14:creationId xmlns:p14="http://schemas.microsoft.com/office/powerpoint/2010/main" val="328095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54CFF-ACCE-4212-BDA7-3638AB3540F4}" type="slidenum">
              <a:rPr lang="en-US" smtClean="0"/>
              <a:t>7</a:t>
            </a:fld>
            <a:endParaRPr lang="en-US"/>
          </a:p>
        </p:txBody>
      </p:sp>
    </p:spTree>
    <p:extLst>
      <p:ext uri="{BB962C8B-B14F-4D97-AF65-F5344CB8AC3E}">
        <p14:creationId xmlns:p14="http://schemas.microsoft.com/office/powerpoint/2010/main" val="278973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8</a:t>
            </a:fld>
            <a:endParaRPr lang="en-US"/>
          </a:p>
        </p:txBody>
      </p:sp>
    </p:spTree>
    <p:extLst>
      <p:ext uri="{BB962C8B-B14F-4D97-AF65-F5344CB8AC3E}">
        <p14:creationId xmlns:p14="http://schemas.microsoft.com/office/powerpoint/2010/main" val="581810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Develop project: includes goals, metrics, activities</a:t>
            </a:r>
            <a:r>
              <a:rPr lang="en-US" baseline="0" dirty="0"/>
              <a:t> found in the VISTA Assignment Description and the narratives you provide and the performance measure target numbers. Your organization is also ultimately responsible for gathering and ensuring the data submitted on behalf of your VISTA project is accurate and verifiable. Your member plays an important role in this process, but they do not hold that responsibility entirely to themselves.</a:t>
            </a:r>
          </a:p>
          <a:p>
            <a:endParaRPr lang="en-US" baseline="0" dirty="0"/>
          </a:p>
          <a:p>
            <a:endParaRPr lang="en-US" baseline="0" dirty="0"/>
          </a:p>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0FCC2C2-9AC5-41D3-B988-8D49BB16665F}" type="slidenum">
              <a:rPr lang="en-US" smtClean="0"/>
              <a:t>9</a:t>
            </a:fld>
            <a:endParaRPr lang="en-US"/>
          </a:p>
        </p:txBody>
      </p:sp>
    </p:spTree>
    <p:extLst>
      <p:ext uri="{BB962C8B-B14F-4D97-AF65-F5344CB8AC3E}">
        <p14:creationId xmlns:p14="http://schemas.microsoft.com/office/powerpoint/2010/main" val="226950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1125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5C875-7474-D9A5-547C-766DECED5B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27F2DC-064A-84D4-0BAE-64A7773AF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5467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A9CB-F82A-FC6F-7BB7-B78E0EC2B6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9783D9-79FB-0CE5-4EC9-BF2440DB60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05BC3-9C02-E868-C0C2-691BE481B132}"/>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5" name="Footer Placeholder 4">
            <a:extLst>
              <a:ext uri="{FF2B5EF4-FFF2-40B4-BE49-F238E27FC236}">
                <a16:creationId xmlns:a16="http://schemas.microsoft.com/office/drawing/2014/main" id="{643250AE-0E38-6E98-CD55-62754C4A5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45A50-FAAD-B110-D5EF-58B463A8066C}"/>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126647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5E566-EFD0-8C91-D992-EE1363646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BC5C67-A1B0-468C-440F-E638BBC86A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0C871-FBD5-B68E-23AD-1BD9099E617F}"/>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5" name="Footer Placeholder 4">
            <a:extLst>
              <a:ext uri="{FF2B5EF4-FFF2-40B4-BE49-F238E27FC236}">
                <a16:creationId xmlns:a16="http://schemas.microsoft.com/office/drawing/2014/main" id="{2BC67DC5-5744-E451-DF4B-FC99C0B96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C12B3-3481-FBF2-2711-0921EB6FCE80}"/>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366952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9A5FF-88E3-CB61-0849-7B88B85745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80415-D747-F071-1D1C-F188982AD0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A225DB-BDF1-59CB-85AA-C2468AB1AA29}"/>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5" name="Footer Placeholder 4">
            <a:extLst>
              <a:ext uri="{FF2B5EF4-FFF2-40B4-BE49-F238E27FC236}">
                <a16:creationId xmlns:a16="http://schemas.microsoft.com/office/drawing/2014/main" id="{89F14723-7B9F-4398-EB2D-EC53EA49D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EE0F9-217C-DE15-2075-E324EC575149}"/>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70718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C457F-B258-A045-E573-5257CA525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0DFC49-AA36-D084-7AC8-032F665703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49559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CDC2-A490-DD30-A96A-4566FCBDC9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C5DF19-4A6B-1B88-1A85-9A0140A7695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1EA15-2B38-DF9C-CBC9-182B6C1E9A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735D45-039B-8D92-DD6B-32FE8A533F3A}"/>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6" name="Footer Placeholder 5">
            <a:extLst>
              <a:ext uri="{FF2B5EF4-FFF2-40B4-BE49-F238E27FC236}">
                <a16:creationId xmlns:a16="http://schemas.microsoft.com/office/drawing/2014/main" id="{DE47400F-EF65-A81C-827B-EA9485F01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02E190-E97D-6096-760A-B925DECE5511}"/>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206120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F752-05F2-87B5-8B1C-518056583A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AA95E5-0052-2326-4370-1DB993431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DAB1B-01A3-0C76-6C23-55DCD14542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883BD7-24BA-889B-231F-CBB747F7B0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8B4792-701A-4472-22CC-B7D919CC57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658F06-2099-4890-24BE-01AF1153DCCF}"/>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8" name="Footer Placeholder 7">
            <a:extLst>
              <a:ext uri="{FF2B5EF4-FFF2-40B4-BE49-F238E27FC236}">
                <a16:creationId xmlns:a16="http://schemas.microsoft.com/office/drawing/2014/main" id="{ECE66598-CF87-044B-BA87-8A46B47828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D25335-C080-30AA-8EFF-97AFC6042AD3}"/>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79241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4D5C-6229-BCE5-1116-6F7D2D42E1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43F8FB-ED40-077C-3EBA-E66B0E9170DA}"/>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4" name="Footer Placeholder 3">
            <a:extLst>
              <a:ext uri="{FF2B5EF4-FFF2-40B4-BE49-F238E27FC236}">
                <a16:creationId xmlns:a16="http://schemas.microsoft.com/office/drawing/2014/main" id="{751ACE53-B2FF-4012-4C47-56D91E9ED6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AAA893-6A48-ED58-B6D2-157B30822A10}"/>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320903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711423-A95C-B68F-9314-996AB96407D1}"/>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3" name="Footer Placeholder 2">
            <a:extLst>
              <a:ext uri="{FF2B5EF4-FFF2-40B4-BE49-F238E27FC236}">
                <a16:creationId xmlns:a16="http://schemas.microsoft.com/office/drawing/2014/main" id="{4A4B5CBA-B9EA-9822-F4D8-D7B55264B7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825FC-B297-BD82-775E-6A5E5E14BDBF}"/>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223874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B906-6CF6-690A-A3D4-05A62AB1D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53B9AD-E3CA-C91A-E48D-8F0C582D1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48B165-7031-6D78-08F6-9B94A847C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713315-6F72-3DB7-0784-3A31666E38DE}"/>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6" name="Footer Placeholder 5">
            <a:extLst>
              <a:ext uri="{FF2B5EF4-FFF2-40B4-BE49-F238E27FC236}">
                <a16:creationId xmlns:a16="http://schemas.microsoft.com/office/drawing/2014/main" id="{D86CAEF0-0E69-2C35-53D0-019DA9A82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B7DD04-7EDB-962F-9912-FB0A00133BB7}"/>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20991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1673-DE4E-843F-4E84-7F5B61A780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2EBC12-2DCC-C10D-7D8F-579E188377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936032F-1937-47AC-7703-2879E166F5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D2B552-921B-BE20-F24F-B54AFD5014DE}"/>
              </a:ext>
            </a:extLst>
          </p:cNvPr>
          <p:cNvSpPr>
            <a:spLocks noGrp="1"/>
          </p:cNvSpPr>
          <p:nvPr>
            <p:ph type="dt" sz="half" idx="10"/>
          </p:nvPr>
        </p:nvSpPr>
        <p:spPr/>
        <p:txBody>
          <a:bodyPr/>
          <a:lstStyle/>
          <a:p>
            <a:fld id="{BF36CA16-565B-48D3-8CAA-514E190A03AE}" type="datetimeFigureOut">
              <a:rPr lang="en-US" smtClean="0"/>
              <a:t>7/11/2022</a:t>
            </a:fld>
            <a:endParaRPr lang="en-US"/>
          </a:p>
        </p:txBody>
      </p:sp>
      <p:sp>
        <p:nvSpPr>
          <p:cNvPr id="6" name="Footer Placeholder 5">
            <a:extLst>
              <a:ext uri="{FF2B5EF4-FFF2-40B4-BE49-F238E27FC236}">
                <a16:creationId xmlns:a16="http://schemas.microsoft.com/office/drawing/2014/main" id="{92B5D95C-407D-9F77-CCA5-9E2995413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7FFC47-EE38-80DF-74E4-6D9748F98CDF}"/>
              </a:ext>
            </a:extLst>
          </p:cNvPr>
          <p:cNvSpPr>
            <a:spLocks noGrp="1"/>
          </p:cNvSpPr>
          <p:nvPr>
            <p:ph type="sldNum" sz="quarter" idx="12"/>
          </p:nvPr>
        </p:nvSpPr>
        <p:spPr/>
        <p:txBody>
          <a:bodyPr/>
          <a:lstStyle/>
          <a:p>
            <a:fld id="{0D19C896-9F28-4642-9C0B-8400E60F140C}" type="slidenum">
              <a:rPr lang="en-US" smtClean="0"/>
              <a:t>‹#›</a:t>
            </a:fld>
            <a:endParaRPr lang="en-US"/>
          </a:p>
        </p:txBody>
      </p:sp>
    </p:spTree>
    <p:extLst>
      <p:ext uri="{BB962C8B-B14F-4D97-AF65-F5344CB8AC3E}">
        <p14:creationId xmlns:p14="http://schemas.microsoft.com/office/powerpoint/2010/main" val="213955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254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DA6BF-9465-C9E2-B8F7-AC0C3829C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42BBDE-B6D4-9874-B0B7-2A5505551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1743C4-F67A-0F68-6A01-F5AAAC0330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6CA16-565B-48D3-8CAA-514E190A03AE}" type="datetimeFigureOut">
              <a:rPr lang="en-US" smtClean="0"/>
              <a:t>7/11/2022</a:t>
            </a:fld>
            <a:endParaRPr lang="en-US"/>
          </a:p>
        </p:txBody>
      </p:sp>
      <p:sp>
        <p:nvSpPr>
          <p:cNvPr id="5" name="Footer Placeholder 4">
            <a:extLst>
              <a:ext uri="{FF2B5EF4-FFF2-40B4-BE49-F238E27FC236}">
                <a16:creationId xmlns:a16="http://schemas.microsoft.com/office/drawing/2014/main" id="{220417AD-A92C-8F14-04B1-4FF29BD09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2F68D4-B2E9-8B01-23E1-3B439C797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9C896-9F28-4642-9C0B-8400E60F140C}" type="slidenum">
              <a:rPr lang="en-US" smtClean="0"/>
              <a:t>‹#›</a:t>
            </a:fld>
            <a:endParaRPr lang="en-US"/>
          </a:p>
        </p:txBody>
      </p:sp>
    </p:spTree>
    <p:extLst>
      <p:ext uri="{BB962C8B-B14F-4D97-AF65-F5344CB8AC3E}">
        <p14:creationId xmlns:p14="http://schemas.microsoft.com/office/powerpoint/2010/main" val="2270510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cbottoms@hhck.org" TargetMode="External"/><Relationship Id="rId7" Type="http://schemas.openxmlformats.org/officeDocument/2006/relationships/hyperlink" Target="https://www.hhck.org/site-and-supervisor-resource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www.hhck.org/" TargetMode="External"/><Relationship Id="rId5" Type="http://schemas.openxmlformats.org/officeDocument/2006/relationships/hyperlink" Target="mailto:wtucker@hhck.org" TargetMode="External"/><Relationship Id="rId4" Type="http://schemas.openxmlformats.org/officeDocument/2006/relationships/hyperlink" Target="mailto:hdennis@hhck.org"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3658348-DAB3-E726-DB55-E23F7DAE7B0B}"/>
              </a:ext>
            </a:extLst>
          </p:cNvPr>
          <p:cNvSpPr>
            <a:spLocks noGrp="1"/>
          </p:cNvSpPr>
          <p:nvPr>
            <p:ph type="subTitle" idx="1"/>
          </p:nvPr>
        </p:nvSpPr>
        <p:spPr>
          <a:xfrm>
            <a:off x="1524000" y="2934184"/>
            <a:ext cx="9144000" cy="1655762"/>
          </a:xfrm>
        </p:spPr>
        <p:txBody>
          <a:bodyPr/>
          <a:lstStyle/>
          <a:p>
            <a:r>
              <a:rPr lang="en-US" b="1" dirty="0">
                <a:latin typeface="Century Gothic" panose="020B0502020202020204" pitchFamily="34" charset="0"/>
              </a:rPr>
              <a:t>Homes for All</a:t>
            </a:r>
            <a:br>
              <a:rPr lang="en-US" b="1" dirty="0">
                <a:latin typeface="Century Gothic" panose="020B0502020202020204" pitchFamily="34" charset="0"/>
              </a:rPr>
            </a:br>
            <a:r>
              <a:rPr lang="en-US" b="1" dirty="0">
                <a:latin typeface="Century Gothic" panose="020B0502020202020204" pitchFamily="34" charset="0"/>
              </a:rPr>
              <a:t>AmeriCorps VISTA Site Supervisor Training</a:t>
            </a:r>
          </a:p>
          <a:p>
            <a:r>
              <a:rPr lang="en-US" b="1" dirty="0">
                <a:latin typeface="Century Gothic" panose="020B0502020202020204" pitchFamily="34" charset="0"/>
              </a:rPr>
              <a:t>2022-2023</a:t>
            </a:r>
          </a:p>
        </p:txBody>
      </p:sp>
      <p:pic>
        <p:nvPicPr>
          <p:cNvPr id="7" name="Picture 6" descr="A picture containing text, clipart&#10;&#10;Description automatically generated">
            <a:extLst>
              <a:ext uri="{FF2B5EF4-FFF2-40B4-BE49-F238E27FC236}">
                <a16:creationId xmlns:a16="http://schemas.microsoft.com/office/drawing/2014/main" id="{25D5CACC-37B1-4ED6-E71D-C77C133C14B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40173" y="750278"/>
            <a:ext cx="5911654" cy="1337474"/>
          </a:xfrm>
          <a:prstGeom prst="rect">
            <a:avLst/>
          </a:prstGeom>
        </p:spPr>
      </p:pic>
      <p:pic>
        <p:nvPicPr>
          <p:cNvPr id="13" name="Picture 12" descr="Background pattern&#10;&#10;Description automatically generated">
            <a:extLst>
              <a:ext uri="{FF2B5EF4-FFF2-40B4-BE49-F238E27FC236}">
                <a16:creationId xmlns:a16="http://schemas.microsoft.com/office/drawing/2014/main" id="{D99C5DB7-979B-F012-625A-FEF1DA0552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864524"/>
            <a:ext cx="12192000" cy="1684824"/>
          </a:xfrm>
          <a:prstGeom prst="rect">
            <a:avLst/>
          </a:prstGeom>
        </p:spPr>
      </p:pic>
    </p:spTree>
    <p:extLst>
      <p:ext uri="{BB962C8B-B14F-4D97-AF65-F5344CB8AC3E}">
        <p14:creationId xmlns:p14="http://schemas.microsoft.com/office/powerpoint/2010/main" val="403990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Role of the Community</a:t>
            </a:r>
          </a:p>
        </p:txBody>
      </p:sp>
      <p:sp>
        <p:nvSpPr>
          <p:cNvPr id="3" name="Content Placeholder 2"/>
          <p:cNvSpPr>
            <a:spLocks noGrp="1"/>
          </p:cNvSpPr>
          <p:nvPr>
            <p:ph idx="1"/>
          </p:nvPr>
        </p:nvSpPr>
        <p:spPr>
          <a:xfrm>
            <a:off x="677333" y="1512196"/>
            <a:ext cx="9281313" cy="4755600"/>
          </a:xfrm>
        </p:spPr>
        <p:txBody>
          <a:bodyPr>
            <a:normAutofit/>
          </a:bodyPr>
          <a:lstStyle/>
          <a:p>
            <a:r>
              <a:rPr lang="en-US" dirty="0"/>
              <a:t>Community needs, desires, and priorities should shape the project’s goals and objectives</a:t>
            </a:r>
          </a:p>
          <a:p>
            <a:r>
              <a:rPr lang="en-US" dirty="0"/>
              <a:t>What is the community?</a:t>
            </a:r>
          </a:p>
          <a:p>
            <a:pPr lvl="1"/>
            <a:r>
              <a:rPr lang="en-US" dirty="0"/>
              <a:t>Broad definition </a:t>
            </a:r>
          </a:p>
          <a:p>
            <a:pPr lvl="1"/>
            <a:r>
              <a:rPr lang="en-US" dirty="0"/>
              <a:t>i.e. geographic community or beneficiaries</a:t>
            </a:r>
          </a:p>
          <a:p>
            <a:r>
              <a:rPr lang="en-US" dirty="0"/>
              <a:t>Project implementation:</a:t>
            </a:r>
          </a:p>
          <a:p>
            <a:pPr lvl="1"/>
            <a:r>
              <a:rPr lang="en-US" dirty="0"/>
              <a:t>Advisor </a:t>
            </a:r>
          </a:p>
          <a:p>
            <a:pPr lvl="1"/>
            <a:r>
              <a:rPr lang="en-US" dirty="0"/>
              <a:t>Member works with the community </a:t>
            </a:r>
          </a:p>
        </p:txBody>
      </p:sp>
      <p:pic>
        <p:nvPicPr>
          <p:cNvPr id="5" name="Picture 4" descr="Logo&#10;&#10;Description automatically generated">
            <a:extLst>
              <a:ext uri="{FF2B5EF4-FFF2-40B4-BE49-F238E27FC236}">
                <a16:creationId xmlns:a16="http://schemas.microsoft.com/office/drawing/2014/main" id="{94986ADE-0BE8-2E8A-2AC9-A766BDB7AC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pic>
        <p:nvPicPr>
          <p:cNvPr id="6"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29829"/>
            <a:ext cx="12192000" cy="482710"/>
          </a:xfrm>
          <a:prstGeom prst="rect">
            <a:avLst/>
          </a:prstGeom>
        </p:spPr>
      </p:pic>
    </p:spTree>
    <p:extLst>
      <p:ext uri="{BB962C8B-B14F-4D97-AF65-F5344CB8AC3E}">
        <p14:creationId xmlns:p14="http://schemas.microsoft.com/office/powerpoint/2010/main" val="287315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a:xfrm>
            <a:off x="946725" y="1402272"/>
            <a:ext cx="3338512" cy="81793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altLang="en-US" b="1" dirty="0"/>
              <a:t>Capacity Building</a:t>
            </a:r>
          </a:p>
        </p:txBody>
      </p:sp>
      <p:sp>
        <p:nvSpPr>
          <p:cNvPr id="3" name="Content Placeholder 5"/>
          <p:cNvSpPr txBox="1">
            <a:spLocks/>
          </p:cNvSpPr>
          <p:nvPr/>
        </p:nvSpPr>
        <p:spPr>
          <a:xfrm>
            <a:off x="946795" y="1925096"/>
            <a:ext cx="3338442" cy="2511509"/>
          </a:xfrm>
          <a:prstGeom prst="rect">
            <a:avLst/>
          </a:prstGeom>
          <a:solidFill>
            <a:schemeClr val="accent1">
              <a:lumMod val="75000"/>
              <a:alpha val="74000"/>
            </a:schemeClr>
          </a:solidFill>
          <a:ln>
            <a:solidFill>
              <a:schemeClr val="tx1"/>
            </a:solidFill>
          </a:ln>
          <a:effectLst>
            <a:outerShdw blurRad="50800" dist="38100" dir="2700000" algn="tl" rotWithShape="0">
              <a:prstClr val="black">
                <a:alpha val="40000"/>
              </a:prstClr>
            </a:outerShdw>
            <a:softEdge rad="114300"/>
          </a:effectLst>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defRPr/>
            </a:pPr>
            <a:endParaRPr lang="en-US" dirty="0">
              <a:solidFill>
                <a:schemeClr val="tx1"/>
              </a:solidFill>
            </a:endParaRPr>
          </a:p>
          <a:p>
            <a:pPr marL="0" indent="0" algn="ctr">
              <a:buFont typeface="Wingdings 3" charset="2"/>
              <a:buNone/>
              <a:defRPr/>
            </a:pPr>
            <a:r>
              <a:rPr lang="en-US" dirty="0">
                <a:solidFill>
                  <a:schemeClr val="tx1"/>
                </a:solidFill>
              </a:rPr>
              <a:t>Tasks &amp; activities to expand the scale, reach, efficiency, or effectiveness of programs or organizations in order TO provide better, sustained direct services</a:t>
            </a:r>
          </a:p>
          <a:p>
            <a:pPr marL="0" indent="0">
              <a:buFont typeface="Wingdings 3" charset="2"/>
              <a:buNone/>
              <a:defRPr/>
            </a:pPr>
            <a:endParaRPr lang="en-US" dirty="0">
              <a:solidFill>
                <a:schemeClr val="tx1"/>
              </a:solidFill>
            </a:endParaRPr>
          </a:p>
        </p:txBody>
      </p:sp>
      <p:sp>
        <p:nvSpPr>
          <p:cNvPr id="4" name="Text Placeholder 6"/>
          <p:cNvSpPr txBox="1">
            <a:spLocks/>
          </p:cNvSpPr>
          <p:nvPr/>
        </p:nvSpPr>
        <p:spPr>
          <a:xfrm>
            <a:off x="6374078" y="1396561"/>
            <a:ext cx="2357438" cy="64656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altLang="en-US" b="1" dirty="0"/>
              <a:t>Direct Service</a:t>
            </a:r>
          </a:p>
        </p:txBody>
      </p:sp>
      <p:sp>
        <p:nvSpPr>
          <p:cNvPr id="5" name="Content Placeholder 5"/>
          <p:cNvSpPr txBox="1">
            <a:spLocks/>
          </p:cNvSpPr>
          <p:nvPr/>
        </p:nvSpPr>
        <p:spPr>
          <a:xfrm>
            <a:off x="5863145" y="1924045"/>
            <a:ext cx="3379305" cy="2512560"/>
          </a:xfrm>
          <a:prstGeom prst="rect">
            <a:avLst/>
          </a:prstGeom>
          <a:solidFill>
            <a:schemeClr val="accent1">
              <a:lumMod val="75000"/>
              <a:alpha val="74000"/>
            </a:schemeClr>
          </a:solidFill>
          <a:ln>
            <a:solidFill>
              <a:schemeClr val="tx1"/>
            </a:solidFill>
          </a:ln>
          <a:effectLst>
            <a:outerShdw blurRad="50800" dist="38100" dir="2700000" algn="tl" rotWithShape="0">
              <a:prstClr val="black">
                <a:alpha val="40000"/>
              </a:prstClr>
            </a:outerShdw>
            <a:softEdge rad="114300"/>
          </a:effectLst>
        </p:spPr>
        <p:txBody>
          <a:bodyPr>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None/>
              <a:defRPr/>
            </a:pPr>
            <a:endParaRPr lang="en-US" dirty="0">
              <a:solidFill>
                <a:schemeClr val="bg1"/>
              </a:solidFill>
            </a:endParaRPr>
          </a:p>
          <a:p>
            <a:pPr marL="0" indent="0" algn="ctr">
              <a:buNone/>
              <a:defRPr/>
            </a:pPr>
            <a:r>
              <a:rPr lang="en-US" sz="1800" dirty="0"/>
              <a:t>Provides immediate solutions to help people in need. These can include activities like tutoring, environmental work, teaching, case management, etc.</a:t>
            </a:r>
            <a:endParaRPr lang="en-US" dirty="0"/>
          </a:p>
        </p:txBody>
      </p:sp>
      <p:sp>
        <p:nvSpPr>
          <p:cNvPr id="6" name="TextBox 10"/>
          <p:cNvSpPr txBox="1">
            <a:spLocks noChangeArrowheads="1"/>
          </p:cNvSpPr>
          <p:nvPr/>
        </p:nvSpPr>
        <p:spPr bwMode="auto">
          <a:xfrm>
            <a:off x="4625722" y="2574453"/>
            <a:ext cx="896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b="1" dirty="0">
                <a:latin typeface="Arial" charset="0"/>
              </a:rPr>
              <a:t>vs</a:t>
            </a:r>
            <a:r>
              <a:rPr lang="en-US" altLang="en-US" sz="4000" dirty="0">
                <a:latin typeface="Arial" charset="0"/>
              </a:rPr>
              <a:t>.</a:t>
            </a:r>
          </a:p>
        </p:txBody>
      </p:sp>
      <p:sp>
        <p:nvSpPr>
          <p:cNvPr id="7" name="TextBox 6"/>
          <p:cNvSpPr txBox="1"/>
          <p:nvPr/>
        </p:nvSpPr>
        <p:spPr>
          <a:xfrm>
            <a:off x="1540303" y="4798200"/>
            <a:ext cx="7191213" cy="646331"/>
          </a:xfrm>
          <a:prstGeom prst="rect">
            <a:avLst/>
          </a:prstGeom>
          <a:noFill/>
        </p:spPr>
        <p:txBody>
          <a:bodyPr wrap="square" rtlCol="0">
            <a:spAutoFit/>
          </a:bodyPr>
          <a:lstStyle/>
          <a:p>
            <a:pPr algn="ctr"/>
            <a:r>
              <a:rPr lang="en-US" b="1" dirty="0"/>
              <a:t>Instead of asking, “Is this direct service,” ask: “Is this part of the project plan?”</a:t>
            </a:r>
          </a:p>
        </p:txBody>
      </p:sp>
      <p:pic>
        <p:nvPicPr>
          <p:cNvPr id="9"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10" name="Picture 9"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33509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409809"/>
            <a:ext cx="8960442" cy="266261"/>
          </a:xfrm>
        </p:spPr>
        <p:txBody>
          <a:bodyPr>
            <a:noAutofit/>
          </a:bodyPr>
          <a:lstStyle/>
          <a:p>
            <a:r>
              <a:rPr lang="en-US" sz="3400" b="1" dirty="0"/>
              <a:t>The VISTA Assignment Description (VAD)</a:t>
            </a:r>
          </a:p>
        </p:txBody>
      </p:sp>
      <p:pic>
        <p:nvPicPr>
          <p:cNvPr id="4" name="Picture 3"/>
          <p:cNvPicPr>
            <a:picLocks noChangeAspect="1"/>
          </p:cNvPicPr>
          <p:nvPr/>
        </p:nvPicPr>
        <p:blipFill rotWithShape="1">
          <a:blip r:embed="rId3"/>
          <a:srcRect l="15983" t="32949" r="20254" b="6093"/>
          <a:stretch/>
        </p:blipFill>
        <p:spPr>
          <a:xfrm>
            <a:off x="676656" y="1188252"/>
            <a:ext cx="5520514" cy="4969802"/>
          </a:xfrm>
          <a:prstGeom prst="rect">
            <a:avLst/>
          </a:prstGeom>
        </p:spPr>
      </p:pic>
      <p:sp>
        <p:nvSpPr>
          <p:cNvPr id="6" name="Rectangle 5"/>
          <p:cNvSpPr/>
          <p:nvPr/>
        </p:nvSpPr>
        <p:spPr>
          <a:xfrm>
            <a:off x="6912244" y="1808703"/>
            <a:ext cx="4571999" cy="3411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Guiding, living document</a:t>
            </a:r>
          </a:p>
          <a:p>
            <a:pPr marL="285750" indent="-285750">
              <a:buFont typeface="Arial" panose="020B0604020202020204" pitchFamily="34" charset="0"/>
              <a:buChar char="•"/>
            </a:pPr>
            <a:r>
              <a:rPr lang="en-US" dirty="0">
                <a:solidFill>
                  <a:schemeClr val="tx1"/>
                </a:solidFill>
              </a:rPr>
              <a:t>Defines member  service year</a:t>
            </a:r>
          </a:p>
          <a:p>
            <a:pPr marL="285750" indent="-285750">
              <a:buFont typeface="Arial" panose="020B0604020202020204" pitchFamily="34" charset="0"/>
              <a:buChar char="•"/>
            </a:pPr>
            <a:r>
              <a:rPr lang="en-US" dirty="0">
                <a:solidFill>
                  <a:schemeClr val="tx1"/>
                </a:solidFill>
              </a:rPr>
              <a:t>Review on regular basis</a:t>
            </a:r>
          </a:p>
          <a:p>
            <a:pPr marL="285750" indent="-285750">
              <a:buFont typeface="Arial" panose="020B0604020202020204" pitchFamily="34" charset="0"/>
              <a:buChar char="•"/>
            </a:pPr>
            <a:r>
              <a:rPr lang="en-US" dirty="0">
                <a:solidFill>
                  <a:schemeClr val="tx1"/>
                </a:solidFill>
              </a:rPr>
              <a:t>Member activities stem from VAD</a:t>
            </a:r>
          </a:p>
          <a:p>
            <a:pPr marL="285750" indent="-285750">
              <a:buFont typeface="Arial" panose="020B0604020202020204" pitchFamily="34" charset="0"/>
              <a:buChar char="•"/>
            </a:pPr>
            <a:r>
              <a:rPr lang="en-US" dirty="0">
                <a:solidFill>
                  <a:schemeClr val="tx1"/>
                </a:solidFill>
              </a:rPr>
              <a:t>Activities should stick within VAD</a:t>
            </a:r>
          </a:p>
          <a:p>
            <a:pPr marL="285750" indent="-285750">
              <a:buFont typeface="Arial" panose="020B0604020202020204" pitchFamily="34" charset="0"/>
              <a:buChar char="•"/>
            </a:pPr>
            <a:r>
              <a:rPr lang="en-US" dirty="0">
                <a:solidFill>
                  <a:schemeClr val="tx1"/>
                </a:solidFill>
              </a:rPr>
              <a:t>Clear VADs explain expectations</a:t>
            </a:r>
          </a:p>
        </p:txBody>
      </p:sp>
      <p:pic>
        <p:nvPicPr>
          <p:cNvPr id="7"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8" name="Picture 7"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225548" y="312421"/>
            <a:ext cx="1624986" cy="1118170"/>
          </a:xfrm>
          <a:prstGeom prst="rect">
            <a:avLst/>
          </a:prstGeom>
        </p:spPr>
      </p:pic>
    </p:spTree>
    <p:extLst>
      <p:ext uri="{BB962C8B-B14F-4D97-AF65-F5344CB8AC3E}">
        <p14:creationId xmlns:p14="http://schemas.microsoft.com/office/powerpoint/2010/main" val="1723326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64" y="72202"/>
            <a:ext cx="10515600" cy="1325563"/>
          </a:xfrm>
        </p:spPr>
        <p:txBody>
          <a:bodyPr>
            <a:normAutofit/>
          </a:bodyPr>
          <a:lstStyle/>
          <a:p>
            <a:r>
              <a:rPr lang="en-US" sz="3600" b="1" dirty="0"/>
              <a:t>VISTA Project Reporting</a:t>
            </a:r>
          </a:p>
        </p:txBody>
      </p:sp>
      <p:sp>
        <p:nvSpPr>
          <p:cNvPr id="3" name="Content Placeholder 2"/>
          <p:cNvSpPr>
            <a:spLocks noGrp="1"/>
          </p:cNvSpPr>
          <p:nvPr>
            <p:ph idx="1"/>
          </p:nvPr>
        </p:nvSpPr>
        <p:spPr>
          <a:xfrm>
            <a:off x="500353" y="1081027"/>
            <a:ext cx="8596668" cy="5288375"/>
          </a:xfrm>
        </p:spPr>
        <p:txBody>
          <a:bodyPr>
            <a:noAutofit/>
          </a:bodyPr>
          <a:lstStyle/>
          <a:p>
            <a:pPr>
              <a:buFont typeface="Wingdings" panose="05000000000000000000" pitchFamily="2" charset="2"/>
              <a:buChar char="§"/>
            </a:pPr>
            <a:r>
              <a:rPr lang="en-US" sz="2000" dirty="0"/>
              <a:t>Quarterly – You + the VISTA Member</a:t>
            </a:r>
          </a:p>
          <a:p>
            <a:pPr lvl="1">
              <a:buFont typeface="Wingdings" panose="05000000000000000000" pitchFamily="2" charset="2"/>
              <a:buChar char="§"/>
            </a:pPr>
            <a:r>
              <a:rPr lang="en-US" sz="1800" dirty="0"/>
              <a:t>November</a:t>
            </a:r>
          </a:p>
          <a:p>
            <a:pPr lvl="1">
              <a:buFont typeface="Wingdings" panose="05000000000000000000" pitchFamily="2" charset="2"/>
              <a:buChar char="§"/>
            </a:pPr>
            <a:r>
              <a:rPr lang="en-US" sz="1800" dirty="0"/>
              <a:t>February</a:t>
            </a:r>
          </a:p>
          <a:p>
            <a:pPr lvl="1">
              <a:buFont typeface="Wingdings" panose="05000000000000000000" pitchFamily="2" charset="2"/>
              <a:buChar char="§"/>
            </a:pPr>
            <a:r>
              <a:rPr lang="en-US" sz="1800" dirty="0"/>
              <a:t>May</a:t>
            </a:r>
          </a:p>
          <a:p>
            <a:pPr lvl="1">
              <a:buFont typeface="Wingdings" panose="05000000000000000000" pitchFamily="2" charset="2"/>
              <a:buChar char="§"/>
            </a:pPr>
            <a:r>
              <a:rPr lang="en-US" sz="1800" dirty="0"/>
              <a:t>Final Report (depends on term of service start date)</a:t>
            </a:r>
          </a:p>
          <a:p>
            <a:pPr>
              <a:buFont typeface="Wingdings" panose="05000000000000000000" pitchFamily="2" charset="2"/>
              <a:buChar char="§"/>
            </a:pPr>
            <a:r>
              <a:rPr lang="en-US" sz="2000" dirty="0"/>
              <a:t>Monthly Impact Stories – Member Responsibility </a:t>
            </a:r>
          </a:p>
          <a:p>
            <a:pPr lvl="1">
              <a:buFont typeface="Wingdings" panose="05000000000000000000" pitchFamily="2" charset="2"/>
              <a:buChar char="§"/>
            </a:pPr>
            <a:r>
              <a:rPr lang="en-US" sz="1800" dirty="0"/>
              <a:t>Quantitative and qualitative stories of the VISTA work</a:t>
            </a:r>
          </a:p>
          <a:p>
            <a:pPr lvl="1">
              <a:buFont typeface="Wingdings" panose="05000000000000000000" pitchFamily="2" charset="2"/>
              <a:buChar char="§"/>
            </a:pPr>
            <a:r>
              <a:rPr lang="en-US" sz="1800" dirty="0"/>
              <a:t>20</a:t>
            </a:r>
            <a:r>
              <a:rPr lang="en-US" sz="1800" baseline="30000" dirty="0"/>
              <a:t>th</a:t>
            </a:r>
            <a:r>
              <a:rPr lang="en-US" sz="1800" dirty="0"/>
              <a:t> of each month</a:t>
            </a:r>
          </a:p>
          <a:p>
            <a:pPr>
              <a:buFont typeface="Wingdings" panose="05000000000000000000" pitchFamily="2" charset="2"/>
              <a:buChar char="§"/>
            </a:pPr>
            <a:r>
              <a:rPr lang="en-US" sz="2000" dirty="0"/>
              <a:t>Progress Report Supplement – due in November </a:t>
            </a:r>
          </a:p>
          <a:p>
            <a:pPr lvl="1">
              <a:buFont typeface="Wingdings" panose="05000000000000000000" pitchFamily="2" charset="2"/>
              <a:buChar char="§"/>
            </a:pPr>
            <a:r>
              <a:rPr lang="en-US" sz="1800" dirty="0"/>
              <a:t>October 2021-September 2022</a:t>
            </a:r>
          </a:p>
          <a:p>
            <a:pPr>
              <a:buFont typeface="Wingdings" panose="05000000000000000000" pitchFamily="2" charset="2"/>
              <a:buChar char="§"/>
            </a:pPr>
            <a:r>
              <a:rPr lang="en-US" sz="2000" dirty="0"/>
              <a:t>Site Responsibility: ensure data is accurate, complete, and reported</a:t>
            </a:r>
          </a:p>
          <a:p>
            <a:pPr lvl="1">
              <a:buFont typeface="Wingdings" panose="05000000000000000000" pitchFamily="2" charset="2"/>
              <a:buChar char="§"/>
            </a:pPr>
            <a:r>
              <a:rPr lang="en-US" sz="1800" dirty="0"/>
              <a:t>Even if VISTA leaves service or you don’t have an active VISTA project at the time of reporting</a:t>
            </a:r>
          </a:p>
          <a:p>
            <a:pPr lvl="1">
              <a:buFont typeface="Wingdings" panose="05000000000000000000" pitchFamily="2" charset="2"/>
              <a:buChar char="§"/>
            </a:pPr>
            <a:r>
              <a:rPr lang="en-US" sz="1800" dirty="0"/>
              <a:t>Reporting timeline does NOT line up with your member term of service </a:t>
            </a:r>
          </a:p>
        </p:txBody>
      </p:sp>
      <p:pic>
        <p:nvPicPr>
          <p:cNvPr id="4" name="Picture 3"/>
          <p:cNvPicPr>
            <a:picLocks noChangeAspect="1"/>
          </p:cNvPicPr>
          <p:nvPr/>
        </p:nvPicPr>
        <p:blipFill rotWithShape="1">
          <a:blip r:embed="rId3"/>
          <a:srcRect l="23407" t="11951" r="60114" b="26766"/>
          <a:stretch/>
        </p:blipFill>
        <p:spPr>
          <a:xfrm>
            <a:off x="9516744" y="277528"/>
            <a:ext cx="2301073" cy="5208872"/>
          </a:xfrm>
          <a:prstGeom prst="rect">
            <a:avLst/>
          </a:prstGeom>
        </p:spPr>
      </p:pic>
      <p:pic>
        <p:nvPicPr>
          <p:cNvPr id="6"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spTree>
    <p:extLst>
      <p:ext uri="{BB962C8B-B14F-4D97-AF65-F5344CB8AC3E}">
        <p14:creationId xmlns:p14="http://schemas.microsoft.com/office/powerpoint/2010/main" val="2764001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39" y="142299"/>
            <a:ext cx="10515600" cy="1325563"/>
          </a:xfrm>
        </p:spPr>
        <p:txBody>
          <a:bodyPr>
            <a:normAutofit/>
          </a:bodyPr>
          <a:lstStyle/>
          <a:p>
            <a:r>
              <a:rPr lang="en-US" sz="3600" b="1" dirty="0"/>
              <a:t>Quarterly Reports Include</a:t>
            </a:r>
          </a:p>
        </p:txBody>
      </p:sp>
      <p:sp>
        <p:nvSpPr>
          <p:cNvPr id="3" name="Content Placeholder 2"/>
          <p:cNvSpPr>
            <a:spLocks noGrp="1"/>
          </p:cNvSpPr>
          <p:nvPr>
            <p:ph idx="1"/>
          </p:nvPr>
        </p:nvSpPr>
        <p:spPr>
          <a:xfrm>
            <a:off x="677334" y="1154781"/>
            <a:ext cx="9796702" cy="5168465"/>
          </a:xfrm>
        </p:spPr>
        <p:txBody>
          <a:bodyPr>
            <a:normAutofit lnSpcReduction="10000"/>
          </a:bodyPr>
          <a:lstStyle/>
          <a:p>
            <a:r>
              <a:rPr lang="en-US" dirty="0"/>
              <a:t>Narratives</a:t>
            </a:r>
          </a:p>
          <a:p>
            <a:pPr lvl="1"/>
            <a:r>
              <a:rPr lang="en-US" dirty="0"/>
              <a:t>Challenges</a:t>
            </a:r>
          </a:p>
          <a:p>
            <a:pPr lvl="1"/>
            <a:r>
              <a:rPr lang="en-US" dirty="0"/>
              <a:t>Effort to support VISTA members</a:t>
            </a:r>
          </a:p>
          <a:p>
            <a:pPr lvl="1"/>
            <a:r>
              <a:rPr lang="en-US" dirty="0"/>
              <a:t>Partnerships and collaborations</a:t>
            </a:r>
          </a:p>
          <a:p>
            <a:pPr lvl="1"/>
            <a:r>
              <a:rPr lang="en-US" dirty="0"/>
              <a:t>Sustainability work</a:t>
            </a:r>
          </a:p>
          <a:p>
            <a:pPr lvl="1"/>
            <a:r>
              <a:rPr lang="en-US" dirty="0"/>
              <a:t>Other notable stories</a:t>
            </a:r>
          </a:p>
          <a:p>
            <a:r>
              <a:rPr lang="en-US" dirty="0"/>
              <a:t>Performance Measures</a:t>
            </a:r>
          </a:p>
          <a:p>
            <a:pPr lvl="1"/>
            <a:r>
              <a:rPr lang="en-US" dirty="0"/>
              <a:t>Determined by site in your project application</a:t>
            </a:r>
          </a:p>
          <a:p>
            <a:pPr lvl="1"/>
            <a:r>
              <a:rPr lang="en-US" dirty="0"/>
              <a:t># of volunteers managed, trained, etc.</a:t>
            </a:r>
          </a:p>
          <a:p>
            <a:pPr lvl="1"/>
            <a:r>
              <a:rPr lang="en-US" dirty="0"/>
              <a:t>$ value of cash, in-kind resources leveraged</a:t>
            </a:r>
          </a:p>
          <a:p>
            <a:r>
              <a:rPr lang="en-US" dirty="0"/>
              <a:t>Member Development</a:t>
            </a:r>
          </a:p>
          <a:p>
            <a:pPr lvl="1"/>
            <a:r>
              <a:rPr lang="en-US" dirty="0"/>
              <a:t>Training </a:t>
            </a:r>
          </a:p>
          <a:p>
            <a:pPr lvl="1"/>
            <a:r>
              <a:rPr lang="en-US" dirty="0"/>
              <a:t>Webinars</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88899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lstStyle/>
          <a:p>
            <a:r>
              <a:rPr lang="en-US" dirty="0"/>
              <a:t>Member Orientation</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endParaRPr lang="en-US" dirty="0"/>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63655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03" y="365125"/>
            <a:ext cx="10515600" cy="1325563"/>
          </a:xfrm>
        </p:spPr>
        <p:txBody>
          <a:bodyPr>
            <a:normAutofit/>
          </a:bodyPr>
          <a:lstStyle/>
          <a:p>
            <a:r>
              <a:rPr lang="en-US" sz="3200" b="1" dirty="0"/>
              <a:t>Part 1: Virtual Member Orientation with AmeriCorps</a:t>
            </a:r>
          </a:p>
        </p:txBody>
      </p:sp>
      <p:sp>
        <p:nvSpPr>
          <p:cNvPr id="3" name="Content Placeholder 2"/>
          <p:cNvSpPr>
            <a:spLocks noGrp="1"/>
          </p:cNvSpPr>
          <p:nvPr>
            <p:ph idx="1"/>
          </p:nvPr>
        </p:nvSpPr>
        <p:spPr>
          <a:xfrm>
            <a:off x="510750" y="1483446"/>
            <a:ext cx="9292576" cy="4579424"/>
          </a:xfrm>
        </p:spPr>
        <p:txBody>
          <a:bodyPr>
            <a:normAutofit fontScale="92500" lnSpcReduction="20000"/>
          </a:bodyPr>
          <a:lstStyle/>
          <a:p>
            <a:pPr>
              <a:buFont typeface="Wingdings" panose="05000000000000000000" pitchFamily="2" charset="2"/>
              <a:buChar char="§"/>
            </a:pPr>
            <a:r>
              <a:rPr lang="en-US" dirty="0"/>
              <a:t>Includes</a:t>
            </a:r>
          </a:p>
          <a:p>
            <a:pPr lvl="1">
              <a:buFont typeface="Wingdings" panose="05000000000000000000" pitchFamily="2" charset="2"/>
              <a:buChar char="§"/>
            </a:pPr>
            <a:r>
              <a:rPr lang="en-US" dirty="0"/>
              <a:t>Early service coursework</a:t>
            </a:r>
          </a:p>
          <a:p>
            <a:pPr lvl="2">
              <a:buFont typeface="Wingdings" panose="05000000000000000000" pitchFamily="2" charset="2"/>
              <a:buChar char="§"/>
            </a:pPr>
            <a:r>
              <a:rPr lang="en-US" dirty="0"/>
              <a:t>Tutorials</a:t>
            </a:r>
          </a:p>
          <a:p>
            <a:pPr lvl="2">
              <a:buFont typeface="Wingdings" panose="05000000000000000000" pitchFamily="2" charset="2"/>
              <a:buChar char="§"/>
            </a:pPr>
            <a:r>
              <a:rPr lang="en-US" dirty="0"/>
              <a:t>Online readings</a:t>
            </a:r>
          </a:p>
          <a:p>
            <a:pPr lvl="1">
              <a:buFont typeface="Wingdings" panose="05000000000000000000" pitchFamily="2" charset="2"/>
              <a:buChar char="§"/>
            </a:pPr>
            <a:r>
              <a:rPr lang="en-US" dirty="0"/>
              <a:t>Two live webinars</a:t>
            </a:r>
          </a:p>
          <a:p>
            <a:pPr lvl="2">
              <a:buFont typeface="Wingdings" panose="05000000000000000000" pitchFamily="2" charset="2"/>
              <a:buChar char="§"/>
            </a:pPr>
            <a:r>
              <a:rPr lang="en-US" dirty="0"/>
              <a:t>Countdown to VISTA Service – one week before service</a:t>
            </a:r>
          </a:p>
          <a:p>
            <a:pPr lvl="2">
              <a:buFont typeface="Wingdings" panose="05000000000000000000" pitchFamily="2" charset="2"/>
              <a:buChar char="§"/>
            </a:pPr>
            <a:r>
              <a:rPr lang="en-US" dirty="0"/>
              <a:t>Launching Your VISTA Service – first day of service (absolutely required)</a:t>
            </a:r>
          </a:p>
          <a:p>
            <a:pPr lvl="1">
              <a:buFont typeface="Wingdings" panose="05000000000000000000" pitchFamily="2" charset="2"/>
              <a:buChar char="§"/>
            </a:pPr>
            <a:r>
              <a:rPr lang="en-US" dirty="0"/>
              <a:t>Onboarding forms</a:t>
            </a:r>
          </a:p>
          <a:p>
            <a:pPr>
              <a:buFont typeface="Wingdings" panose="05000000000000000000" pitchFamily="2" charset="2"/>
              <a:buChar char="§"/>
            </a:pPr>
            <a:r>
              <a:rPr lang="en-US" dirty="0"/>
              <a:t>Requirements</a:t>
            </a:r>
          </a:p>
          <a:p>
            <a:pPr lvl="1">
              <a:buFont typeface="Wingdings" panose="05000000000000000000" pitchFamily="2" charset="2"/>
              <a:buChar char="§"/>
            </a:pPr>
            <a:r>
              <a:rPr lang="en-US" dirty="0"/>
              <a:t>Reliable access to internet, telephone, equipment</a:t>
            </a:r>
          </a:p>
          <a:p>
            <a:pPr lvl="1">
              <a:buFont typeface="Wingdings" panose="05000000000000000000" pitchFamily="2" charset="2"/>
              <a:buChar char="§"/>
            </a:pPr>
            <a:r>
              <a:rPr lang="en-US" dirty="0"/>
              <a:t>Comfort with computer-based, distance learning</a:t>
            </a:r>
          </a:p>
          <a:p>
            <a:pPr lvl="1">
              <a:buFont typeface="Wingdings" panose="05000000000000000000" pitchFamily="2" charset="2"/>
              <a:buChar char="§"/>
            </a:pPr>
            <a:r>
              <a:rPr lang="en-US" dirty="0"/>
              <a:t>Not recommended on smartphones or other mobile devices or on public Wi-Fi</a:t>
            </a:r>
          </a:p>
          <a:p>
            <a:pPr lvl="1">
              <a:buFont typeface="Wingdings" panose="05000000000000000000" pitchFamily="2" charset="2"/>
              <a:buChar char="§"/>
            </a:pPr>
            <a:r>
              <a:rPr lang="en-US" dirty="0"/>
              <a:t>Site will need to furnish work station</a:t>
            </a:r>
          </a:p>
          <a:p>
            <a:pPr lvl="1">
              <a:buFont typeface="Wingdings" panose="05000000000000000000" pitchFamily="2" charset="2"/>
              <a:buChar char="§"/>
            </a:pPr>
            <a:endParaRPr lang="en-US" dirty="0"/>
          </a:p>
          <a:p>
            <a:endParaRPr lang="en-US" dirty="0"/>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34042" y="2678906"/>
            <a:ext cx="2180155" cy="1500187"/>
          </a:xfrm>
          <a:prstGeom prst="rect">
            <a:avLst/>
          </a:prstGeom>
        </p:spPr>
      </p:pic>
    </p:spTree>
    <p:extLst>
      <p:ext uri="{BB962C8B-B14F-4D97-AF65-F5344CB8AC3E}">
        <p14:creationId xmlns:p14="http://schemas.microsoft.com/office/powerpoint/2010/main" val="431030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Part 2: Your Site OSOT</a:t>
            </a:r>
          </a:p>
        </p:txBody>
      </p:sp>
      <p:sp>
        <p:nvSpPr>
          <p:cNvPr id="3" name="Content Placeholder 2"/>
          <p:cNvSpPr>
            <a:spLocks noGrp="1"/>
          </p:cNvSpPr>
          <p:nvPr>
            <p:ph idx="1"/>
          </p:nvPr>
        </p:nvSpPr>
        <p:spPr>
          <a:xfrm>
            <a:off x="677334" y="1528821"/>
            <a:ext cx="8596668" cy="3880773"/>
          </a:xfrm>
        </p:spPr>
        <p:txBody>
          <a:bodyPr/>
          <a:lstStyle/>
          <a:p>
            <a:r>
              <a:rPr lang="en-US" dirty="0"/>
              <a:t>Plan included with VISTA Project Application</a:t>
            </a:r>
          </a:p>
          <a:p>
            <a:r>
              <a:rPr lang="en-US" dirty="0"/>
              <a:t>Share expectations and working styles</a:t>
            </a:r>
          </a:p>
          <a:p>
            <a:r>
              <a:rPr lang="en-US" dirty="0"/>
              <a:t>Guided, intentional process</a:t>
            </a:r>
          </a:p>
          <a:p>
            <a:r>
              <a:rPr lang="en-US" dirty="0"/>
              <a:t>Customized, responsive, engaging</a:t>
            </a:r>
          </a:p>
          <a:p>
            <a:r>
              <a:rPr lang="en-US" dirty="0"/>
              <a:t>Your OSOT shapes their opinion of what their service year will look like</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29391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893" y="311610"/>
            <a:ext cx="10515600" cy="1325563"/>
          </a:xfrm>
        </p:spPr>
        <p:txBody>
          <a:bodyPr>
            <a:normAutofit/>
          </a:bodyPr>
          <a:lstStyle/>
          <a:p>
            <a:r>
              <a:rPr lang="en-US" sz="3600" b="1" dirty="0"/>
              <a:t>VISTA’s First Day</a:t>
            </a:r>
          </a:p>
        </p:txBody>
      </p:sp>
      <p:sp>
        <p:nvSpPr>
          <p:cNvPr id="3" name="Content Placeholder 2"/>
          <p:cNvSpPr>
            <a:spLocks noGrp="1"/>
          </p:cNvSpPr>
          <p:nvPr>
            <p:ph idx="1"/>
          </p:nvPr>
        </p:nvSpPr>
        <p:spPr>
          <a:xfrm>
            <a:off x="754149" y="1338264"/>
            <a:ext cx="9480819" cy="5154611"/>
          </a:xfrm>
        </p:spPr>
        <p:txBody>
          <a:bodyPr>
            <a:normAutofit/>
          </a:bodyPr>
          <a:lstStyle/>
          <a:p>
            <a:r>
              <a:rPr lang="en-US" sz="2400" dirty="0"/>
              <a:t>Introduce AmeriCorps VISTA members to other staff</a:t>
            </a:r>
          </a:p>
          <a:p>
            <a:r>
              <a:rPr lang="en-US" sz="2400" dirty="0"/>
              <a:t>Provide a tour of the organization, neighborhood, etc.</a:t>
            </a:r>
          </a:p>
          <a:p>
            <a:r>
              <a:rPr lang="en-US" sz="2400" dirty="0"/>
              <a:t>Discuss orientation plans</a:t>
            </a:r>
          </a:p>
          <a:p>
            <a:r>
              <a:rPr lang="en-US" sz="2400" dirty="0"/>
              <a:t>Go over immediate housekeeping things: mail services, ordering office supplies, parking</a:t>
            </a:r>
          </a:p>
          <a:p>
            <a:r>
              <a:rPr lang="en-US" sz="2400" dirty="0"/>
              <a:t>Guide VISTA members on use of phone, email, computer, network, server, copier, fax, etc.</a:t>
            </a:r>
          </a:p>
          <a:p>
            <a:r>
              <a:rPr lang="en-US" sz="2400" dirty="0"/>
              <a:t>Provide member with necessary keys or access to building</a:t>
            </a:r>
          </a:p>
          <a:p>
            <a:r>
              <a:rPr lang="en-US" sz="2400" dirty="0"/>
              <a:t>Required: VISTA Training Webinar</a:t>
            </a:r>
          </a:p>
          <a:p>
            <a:pPr lvl="1"/>
            <a:r>
              <a:rPr lang="en-US" sz="2000" dirty="0"/>
              <a:t>Afternoon</a:t>
            </a:r>
          </a:p>
          <a:p>
            <a:pPr lvl="1"/>
            <a:r>
              <a:rPr lang="en-US" sz="2000" dirty="0"/>
              <a:t>Member must participate</a:t>
            </a:r>
          </a:p>
          <a:p>
            <a:endParaRPr lang="en-US" sz="2400" dirty="0"/>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126003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43" y="203728"/>
            <a:ext cx="10515600" cy="1325563"/>
          </a:xfrm>
        </p:spPr>
        <p:txBody>
          <a:bodyPr>
            <a:normAutofit/>
          </a:bodyPr>
          <a:lstStyle/>
          <a:p>
            <a:r>
              <a:rPr lang="en-US" sz="3600" b="1" dirty="0"/>
              <a:t>Weeks 1 and 2 </a:t>
            </a:r>
          </a:p>
        </p:txBody>
      </p:sp>
      <p:sp>
        <p:nvSpPr>
          <p:cNvPr id="3" name="Content Placeholder 2"/>
          <p:cNvSpPr>
            <a:spLocks noGrp="1"/>
          </p:cNvSpPr>
          <p:nvPr>
            <p:ph idx="1"/>
          </p:nvPr>
        </p:nvSpPr>
        <p:spPr>
          <a:xfrm>
            <a:off x="1001184" y="1315080"/>
            <a:ext cx="8542866" cy="4978400"/>
          </a:xfrm>
        </p:spPr>
        <p:txBody>
          <a:bodyPr>
            <a:normAutofit fontScale="85000" lnSpcReduction="20000"/>
          </a:bodyPr>
          <a:lstStyle/>
          <a:p>
            <a:r>
              <a:rPr lang="en-US" dirty="0"/>
              <a:t>Purpose of your organization</a:t>
            </a:r>
          </a:p>
          <a:p>
            <a:pPr lvl="1"/>
            <a:r>
              <a:rPr lang="en-US" dirty="0"/>
              <a:t>Culture, history, mission, etc.</a:t>
            </a:r>
          </a:p>
          <a:p>
            <a:pPr lvl="1"/>
            <a:r>
              <a:rPr lang="en-US" dirty="0"/>
              <a:t>Review organizational chart and staff duties</a:t>
            </a:r>
          </a:p>
          <a:p>
            <a:r>
              <a:rPr lang="en-US" dirty="0"/>
              <a:t>Project related:</a:t>
            </a:r>
          </a:p>
          <a:p>
            <a:pPr lvl="1"/>
            <a:r>
              <a:rPr lang="en-US" dirty="0"/>
              <a:t>Review the VAD/work plans to the VISTA</a:t>
            </a:r>
          </a:p>
          <a:p>
            <a:pPr lvl="1"/>
            <a:r>
              <a:rPr lang="en-US" dirty="0"/>
              <a:t>Clarify VISTA assignments</a:t>
            </a:r>
          </a:p>
          <a:p>
            <a:pPr lvl="1"/>
            <a:r>
              <a:rPr lang="en-US" dirty="0"/>
              <a:t>Goals and objectives</a:t>
            </a:r>
          </a:p>
          <a:p>
            <a:pPr lvl="1"/>
            <a:r>
              <a:rPr lang="en-US" dirty="0"/>
              <a:t>Review previous member accomplishments</a:t>
            </a:r>
          </a:p>
          <a:p>
            <a:r>
              <a:rPr lang="en-US" dirty="0"/>
              <a:t>Introduce VISTA member to community</a:t>
            </a:r>
          </a:p>
          <a:p>
            <a:pPr lvl="1"/>
            <a:r>
              <a:rPr lang="en-US" dirty="0"/>
              <a:t>How will VISTA project impact the community? </a:t>
            </a:r>
          </a:p>
          <a:p>
            <a:r>
              <a:rPr lang="en-US" dirty="0"/>
              <a:t>Member supervision</a:t>
            </a:r>
          </a:p>
          <a:p>
            <a:pPr lvl="1"/>
            <a:r>
              <a:rPr lang="en-US" dirty="0"/>
              <a:t>Performance expectations and standards</a:t>
            </a:r>
          </a:p>
          <a:p>
            <a:pPr lvl="1"/>
            <a:r>
              <a:rPr lang="en-US" dirty="0"/>
              <a:t>Communication styles</a:t>
            </a:r>
          </a:p>
          <a:p>
            <a:pPr lvl="1"/>
            <a:r>
              <a:rPr lang="en-US" dirty="0"/>
              <a:t>Working relationship</a:t>
            </a:r>
          </a:p>
          <a:p>
            <a:r>
              <a:rPr lang="en-US" dirty="0"/>
              <a:t>Provide time for member to adjust, read materials, etc. </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84843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lstStyle/>
          <a:p>
            <a:r>
              <a:rPr lang="en-US" dirty="0"/>
              <a:t>Fundamentals of VISTA</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r>
              <a:rPr lang="en-US" dirty="0"/>
              <a:t>acronym – stands for Volunteers In Service To America</a:t>
            </a:r>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86936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10515600" cy="1325563"/>
          </a:xfrm>
        </p:spPr>
        <p:txBody>
          <a:bodyPr>
            <a:normAutofit/>
          </a:bodyPr>
          <a:lstStyle/>
          <a:p>
            <a:r>
              <a:rPr lang="en-US" sz="3600" b="1" dirty="0"/>
              <a:t>Wrapping Up OSOT</a:t>
            </a:r>
          </a:p>
        </p:txBody>
      </p:sp>
      <p:sp>
        <p:nvSpPr>
          <p:cNvPr id="3" name="Content Placeholder 2"/>
          <p:cNvSpPr>
            <a:spLocks noGrp="1"/>
          </p:cNvSpPr>
          <p:nvPr>
            <p:ph idx="1"/>
          </p:nvPr>
        </p:nvSpPr>
        <p:spPr>
          <a:xfrm>
            <a:off x="1073711" y="1598613"/>
            <a:ext cx="8596668" cy="3880773"/>
          </a:xfrm>
        </p:spPr>
        <p:txBody>
          <a:bodyPr/>
          <a:lstStyle/>
          <a:p>
            <a:r>
              <a:rPr lang="en-US" dirty="0"/>
              <a:t>Complete Member and Supervisor Expectations Agreement</a:t>
            </a:r>
          </a:p>
          <a:p>
            <a:r>
              <a:rPr lang="en-US" dirty="0"/>
              <a:t>Throughout first month:</a:t>
            </a:r>
          </a:p>
          <a:p>
            <a:pPr lvl="1"/>
            <a:r>
              <a:rPr lang="en-US" dirty="0"/>
              <a:t>Training opportunities </a:t>
            </a:r>
          </a:p>
          <a:p>
            <a:pPr lvl="1"/>
            <a:r>
              <a:rPr lang="en-US" dirty="0"/>
              <a:t>Reading materials</a:t>
            </a:r>
          </a:p>
          <a:p>
            <a:pPr lvl="1"/>
            <a:r>
              <a:rPr lang="en-US" dirty="0" err="1"/>
              <a:t>Listservs</a:t>
            </a:r>
            <a:r>
              <a:rPr lang="en-US" dirty="0"/>
              <a:t>, standing calls or meetings</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93430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normAutofit/>
          </a:bodyPr>
          <a:lstStyle/>
          <a:p>
            <a:r>
              <a:rPr lang="en-US" sz="3600" b="1" dirty="0"/>
              <a:t>Part 3: AmeriCorps Orientation</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838200" y="1491916"/>
            <a:ext cx="10515600" cy="4685047"/>
          </a:xfrm>
        </p:spPr>
        <p:txBody>
          <a:bodyPr>
            <a:normAutofit lnSpcReduction="10000"/>
          </a:bodyPr>
          <a:lstStyle/>
          <a:p>
            <a:r>
              <a:rPr lang="en-US" dirty="0"/>
              <a:t>Details:</a:t>
            </a:r>
          </a:p>
          <a:p>
            <a:pPr lvl="1"/>
            <a:r>
              <a:rPr lang="en-US" dirty="0"/>
              <a:t>August 17</a:t>
            </a:r>
            <a:r>
              <a:rPr lang="en-US" baseline="30000" dirty="0"/>
              <a:t>th</a:t>
            </a:r>
            <a:r>
              <a:rPr lang="en-US" dirty="0"/>
              <a:t>-19</a:t>
            </a:r>
            <a:r>
              <a:rPr lang="en-US" baseline="30000" dirty="0"/>
              <a:t>th</a:t>
            </a:r>
            <a:r>
              <a:rPr lang="en-US" dirty="0"/>
              <a:t> </a:t>
            </a:r>
          </a:p>
          <a:p>
            <a:pPr lvl="1"/>
            <a:r>
              <a:rPr lang="en-US" dirty="0"/>
              <a:t>Capital Plaza Hotel in Frankfort, KY</a:t>
            </a:r>
          </a:p>
          <a:p>
            <a:pPr lvl="1"/>
            <a:r>
              <a:rPr lang="en-US" dirty="0"/>
              <a:t>Mileage reimbursement, meals, lodging provided </a:t>
            </a:r>
          </a:p>
          <a:p>
            <a:r>
              <a:rPr lang="en-US" dirty="0"/>
              <a:t>Agenda:</a:t>
            </a:r>
          </a:p>
          <a:p>
            <a:pPr lvl="1"/>
            <a:r>
              <a:rPr lang="en-US" dirty="0"/>
              <a:t>AmeriCorps 101 </a:t>
            </a:r>
          </a:p>
          <a:p>
            <a:pPr lvl="1"/>
            <a:r>
              <a:rPr lang="en-US" dirty="0"/>
              <a:t>Housing and homelessness issues in Kentucky</a:t>
            </a:r>
          </a:p>
          <a:p>
            <a:pPr lvl="1"/>
            <a:r>
              <a:rPr lang="en-US" dirty="0"/>
              <a:t>Policies, procedures, prohibited activities </a:t>
            </a:r>
          </a:p>
          <a:p>
            <a:pPr lvl="1"/>
            <a:r>
              <a:rPr lang="en-US" dirty="0"/>
              <a:t>Member development</a:t>
            </a:r>
          </a:p>
          <a:p>
            <a:pPr lvl="1"/>
            <a:r>
              <a:rPr lang="en-US" dirty="0"/>
              <a:t>Self-care</a:t>
            </a:r>
          </a:p>
          <a:p>
            <a:pPr lvl="1"/>
            <a:r>
              <a:rPr lang="en-US" dirty="0"/>
              <a:t>Boundaries and ethics</a:t>
            </a:r>
          </a:p>
          <a:p>
            <a:pPr lvl="1"/>
            <a:r>
              <a:rPr lang="en-US" dirty="0"/>
              <a:t>Teambuilding</a:t>
            </a:r>
          </a:p>
          <a:p>
            <a:endParaRPr lang="en-US" dirty="0"/>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525894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normAutofit/>
          </a:bodyPr>
          <a:lstStyle/>
          <a:p>
            <a:r>
              <a:rPr lang="en-US" sz="4400" dirty="0"/>
              <a:t>Member Support and Development </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endParaRPr lang="en-US" dirty="0"/>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283339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Member Supervision</a:t>
            </a:r>
          </a:p>
        </p:txBody>
      </p:sp>
      <p:sp>
        <p:nvSpPr>
          <p:cNvPr id="3" name="Content Placeholder 2"/>
          <p:cNvSpPr>
            <a:spLocks noGrp="1"/>
          </p:cNvSpPr>
          <p:nvPr>
            <p:ph idx="1"/>
          </p:nvPr>
        </p:nvSpPr>
        <p:spPr>
          <a:xfrm>
            <a:off x="677334" y="1467975"/>
            <a:ext cx="8733366" cy="4420271"/>
          </a:xfrm>
        </p:spPr>
        <p:txBody>
          <a:bodyPr>
            <a:normAutofit fontScale="85000" lnSpcReduction="20000"/>
          </a:bodyPr>
          <a:lstStyle/>
          <a:p>
            <a:pPr fontAlgn="base">
              <a:buFont typeface="Wingdings" panose="05000000000000000000" pitchFamily="2" charset="2"/>
              <a:buChar char="§"/>
            </a:pPr>
            <a:r>
              <a:rPr lang="en-US" dirty="0">
                <a:solidFill>
                  <a:schemeClr val="tx1"/>
                </a:solidFill>
              </a:rPr>
              <a:t>Provide a comprehensive training and orientation for your member</a:t>
            </a:r>
          </a:p>
          <a:p>
            <a:pPr fontAlgn="base">
              <a:buFont typeface="Wingdings" panose="05000000000000000000" pitchFamily="2" charset="2"/>
              <a:buChar char="§"/>
            </a:pPr>
            <a:r>
              <a:rPr lang="en-US" dirty="0">
                <a:solidFill>
                  <a:schemeClr val="tx1"/>
                </a:solidFill>
              </a:rPr>
              <a:t>Review all relevant policies and procedures BEFORE the </a:t>
            </a:r>
          </a:p>
          <a:p>
            <a:pPr fontAlgn="base">
              <a:buFont typeface="Wingdings" panose="05000000000000000000" pitchFamily="2" charset="2"/>
              <a:buChar char="§"/>
            </a:pPr>
            <a:r>
              <a:rPr lang="en-US" dirty="0">
                <a:solidFill>
                  <a:schemeClr val="tx1"/>
                </a:solidFill>
              </a:rPr>
              <a:t>Dedicate time to meet with your </a:t>
            </a:r>
            <a:r>
              <a:rPr lang="en-US" dirty="0"/>
              <a:t>VISTA</a:t>
            </a:r>
            <a:r>
              <a:rPr lang="en-US" dirty="0">
                <a:solidFill>
                  <a:schemeClr val="tx1"/>
                </a:solidFill>
              </a:rPr>
              <a:t> member each week</a:t>
            </a:r>
          </a:p>
          <a:p>
            <a:pPr fontAlgn="base">
              <a:buFont typeface="Wingdings" panose="05000000000000000000" pitchFamily="2" charset="2"/>
              <a:buChar char="§"/>
            </a:pPr>
            <a:r>
              <a:rPr lang="en-US" dirty="0">
                <a:solidFill>
                  <a:schemeClr val="tx1"/>
                </a:solidFill>
              </a:rPr>
              <a:t>Serve as supervisor, coach, and mentor to </a:t>
            </a:r>
            <a:r>
              <a:rPr lang="en-US">
                <a:solidFill>
                  <a:schemeClr val="tx1"/>
                </a:solidFill>
              </a:rPr>
              <a:t>your VISTA member</a:t>
            </a:r>
            <a:endParaRPr lang="en-US" dirty="0">
              <a:solidFill>
                <a:schemeClr val="tx1"/>
              </a:solidFill>
            </a:endParaRPr>
          </a:p>
          <a:p>
            <a:pPr fontAlgn="base">
              <a:buFont typeface="Wingdings" panose="05000000000000000000" pitchFamily="2" charset="2"/>
              <a:buChar char="§"/>
            </a:pPr>
            <a:r>
              <a:rPr lang="en-US" dirty="0">
                <a:solidFill>
                  <a:schemeClr val="tx1"/>
                </a:solidFill>
              </a:rPr>
              <a:t>Ensure timely approval of member timesheets</a:t>
            </a:r>
          </a:p>
          <a:p>
            <a:pPr fontAlgn="base">
              <a:buFont typeface="Wingdings" panose="05000000000000000000" pitchFamily="2" charset="2"/>
              <a:buChar char="§"/>
            </a:pPr>
            <a:r>
              <a:rPr lang="en-US" dirty="0">
                <a:solidFill>
                  <a:schemeClr val="tx1"/>
                </a:solidFill>
              </a:rPr>
              <a:t>Complete member evaluations twice per year</a:t>
            </a:r>
          </a:p>
          <a:p>
            <a:pPr fontAlgn="base">
              <a:buFont typeface="Wingdings" panose="05000000000000000000" pitchFamily="2" charset="2"/>
              <a:buChar char="§"/>
            </a:pPr>
            <a:r>
              <a:rPr lang="en-US" dirty="0"/>
              <a:t>Notify Homes for All </a:t>
            </a:r>
            <a:r>
              <a:rPr lang="en-US" b="1" dirty="0"/>
              <a:t>immediately</a:t>
            </a:r>
            <a:r>
              <a:rPr lang="en-US" dirty="0"/>
              <a:t> of any changes in supervision</a:t>
            </a:r>
            <a:endParaRPr lang="en-US" dirty="0">
              <a:solidFill>
                <a:schemeClr val="tx1"/>
              </a:solidFill>
            </a:endParaRPr>
          </a:p>
          <a:p>
            <a:pPr fontAlgn="base">
              <a:buFont typeface="Wingdings" panose="05000000000000000000" pitchFamily="2" charset="2"/>
              <a:buChar char="§"/>
            </a:pPr>
            <a:r>
              <a:rPr lang="en-US" dirty="0">
                <a:solidFill>
                  <a:schemeClr val="tx1"/>
                </a:solidFill>
              </a:rPr>
              <a:t>COMMUNICATE!</a:t>
            </a:r>
          </a:p>
          <a:p>
            <a:pPr fontAlgn="base">
              <a:buClr>
                <a:schemeClr val="accent4">
                  <a:lumMod val="75000"/>
                </a:schemeClr>
              </a:buCl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pic>
        <p:nvPicPr>
          <p:cNvPr id="5" name="Content Placeholder 4">
            <a:extLst>
              <a:ext uri="{FF2B5EF4-FFF2-40B4-BE49-F238E27FC236}">
                <a16:creationId xmlns:a16="http://schemas.microsoft.com/office/drawing/2014/main" id="{4C72D0E0-5E94-C66D-625E-92AF04F11C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1078B121-2BE3-7D76-3E0D-394FA702E09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665886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8" y="311760"/>
            <a:ext cx="10515600" cy="1325563"/>
          </a:xfrm>
        </p:spPr>
        <p:txBody>
          <a:bodyPr>
            <a:normAutofit/>
          </a:bodyPr>
          <a:lstStyle/>
          <a:p>
            <a:r>
              <a:rPr lang="en-US" sz="2800" b="1" dirty="0"/>
              <a:t>How Organizations Can Develop + Support Members</a:t>
            </a:r>
          </a:p>
        </p:txBody>
      </p:sp>
      <p:sp>
        <p:nvSpPr>
          <p:cNvPr id="3" name="Content Placeholder 2"/>
          <p:cNvSpPr>
            <a:spLocks noGrp="1"/>
          </p:cNvSpPr>
          <p:nvPr>
            <p:ph idx="1"/>
          </p:nvPr>
        </p:nvSpPr>
        <p:spPr>
          <a:xfrm>
            <a:off x="677334" y="1627632"/>
            <a:ext cx="8596668" cy="3880773"/>
          </a:xfrm>
        </p:spPr>
        <p:txBody>
          <a:bodyPr/>
          <a:lstStyle/>
          <a:p>
            <a:r>
              <a:rPr lang="en-US"/>
              <a:t>Formal</a:t>
            </a:r>
          </a:p>
          <a:p>
            <a:pPr lvl="1"/>
            <a:r>
              <a:rPr lang="en-US"/>
              <a:t>Trainings</a:t>
            </a:r>
          </a:p>
          <a:p>
            <a:pPr lvl="1"/>
            <a:r>
              <a:rPr lang="en-US"/>
              <a:t>Professional Development Opportunities </a:t>
            </a:r>
          </a:p>
          <a:p>
            <a:pPr lvl="1"/>
            <a:r>
              <a:rPr lang="en-US"/>
              <a:t>Staff Meetings/Retreats</a:t>
            </a:r>
          </a:p>
          <a:p>
            <a:r>
              <a:rPr lang="en-US"/>
              <a:t>Informal</a:t>
            </a:r>
          </a:p>
          <a:p>
            <a:pPr lvl="1"/>
            <a:r>
              <a:rPr lang="en-US"/>
              <a:t>Incorporate with weekly check-ins</a:t>
            </a:r>
          </a:p>
          <a:p>
            <a:pPr lvl="1"/>
            <a:r>
              <a:rPr lang="en-US"/>
              <a:t>Open door policies </a:t>
            </a:r>
          </a:p>
          <a:p>
            <a:pPr lvl="1"/>
            <a:r>
              <a:rPr lang="en-US"/>
              <a:t>Mentorship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0961" y="2828555"/>
            <a:ext cx="4011939" cy="2679850"/>
          </a:xfrm>
          <a:prstGeom prst="rect">
            <a:avLst/>
          </a:prstGeom>
        </p:spPr>
      </p:pic>
      <p:pic>
        <p:nvPicPr>
          <p:cNvPr id="7" name="Content Placeholder 4">
            <a:extLst>
              <a:ext uri="{FF2B5EF4-FFF2-40B4-BE49-F238E27FC236}">
                <a16:creationId xmlns:a16="http://schemas.microsoft.com/office/drawing/2014/main" id="{0D07382C-DB60-9D09-FB7D-47747E1BC5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8" name="Picture 7" descr="Logo&#10;&#10;Description automatically generated">
            <a:extLst>
              <a:ext uri="{FF2B5EF4-FFF2-40B4-BE49-F238E27FC236}">
                <a16:creationId xmlns:a16="http://schemas.microsoft.com/office/drawing/2014/main" id="{6A198171-6D5F-46F2-339B-01EA844420C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812753" y="243206"/>
            <a:ext cx="1960147" cy="1348797"/>
          </a:xfrm>
          <a:prstGeom prst="rect">
            <a:avLst/>
          </a:prstGeom>
        </p:spPr>
      </p:pic>
    </p:spTree>
    <p:extLst>
      <p:ext uri="{BB962C8B-B14F-4D97-AF65-F5344CB8AC3E}">
        <p14:creationId xmlns:p14="http://schemas.microsoft.com/office/powerpoint/2010/main" val="3910927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996" y="526825"/>
            <a:ext cx="7555456" cy="699436"/>
          </a:xfrm>
        </p:spPr>
        <p:txBody>
          <a:bodyPr>
            <a:noAutofit/>
          </a:bodyPr>
          <a:lstStyle/>
          <a:p>
            <a:r>
              <a:rPr lang="en-US" sz="3600" b="1" dirty="0"/>
              <a:t>VISTA Member Support</a:t>
            </a:r>
          </a:p>
        </p:txBody>
      </p:sp>
      <p:sp>
        <p:nvSpPr>
          <p:cNvPr id="3" name="Content Placeholder 2"/>
          <p:cNvSpPr>
            <a:spLocks noGrp="1"/>
          </p:cNvSpPr>
          <p:nvPr>
            <p:ph idx="1"/>
          </p:nvPr>
        </p:nvSpPr>
        <p:spPr>
          <a:xfrm>
            <a:off x="677334" y="1347450"/>
            <a:ext cx="8596668" cy="3880773"/>
          </a:xfrm>
        </p:spPr>
        <p:txBody>
          <a:bodyPr>
            <a:normAutofit fontScale="92500" lnSpcReduction="20000"/>
          </a:bodyPr>
          <a:lstStyle/>
          <a:p>
            <a:pPr>
              <a:buFont typeface="Wingdings" panose="05000000000000000000" pitchFamily="2" charset="2"/>
              <a:buChar char="§"/>
            </a:pPr>
            <a:r>
              <a:rPr lang="en-US" dirty="0"/>
              <a:t>What can you do as a VISTA sponsor to support your VISTA member?</a:t>
            </a:r>
          </a:p>
          <a:p>
            <a:pPr>
              <a:buFont typeface="Wingdings" panose="05000000000000000000" pitchFamily="2" charset="2"/>
              <a:buChar char="§"/>
            </a:pPr>
            <a:r>
              <a:rPr lang="en-US" dirty="0"/>
              <a:t>Housing</a:t>
            </a:r>
          </a:p>
          <a:p>
            <a:pPr>
              <a:buFont typeface="Wingdings" panose="05000000000000000000" pitchFamily="2" charset="2"/>
              <a:buChar char="§"/>
            </a:pPr>
            <a:r>
              <a:rPr lang="en-US" dirty="0"/>
              <a:t>Food/gifts</a:t>
            </a:r>
          </a:p>
          <a:p>
            <a:pPr>
              <a:buFont typeface="Wingdings" panose="05000000000000000000" pitchFamily="2" charset="2"/>
              <a:buChar char="§"/>
            </a:pPr>
            <a:r>
              <a:rPr lang="en-US" dirty="0"/>
              <a:t>Clothing/Promotional items (agency logo apparel)</a:t>
            </a:r>
          </a:p>
          <a:p>
            <a:pPr>
              <a:buFont typeface="Wingdings" panose="05000000000000000000" pitchFamily="2" charset="2"/>
              <a:buChar char="§"/>
            </a:pPr>
            <a:r>
              <a:rPr lang="en-US" dirty="0"/>
              <a:t>Health insurance</a:t>
            </a:r>
          </a:p>
          <a:p>
            <a:pPr>
              <a:buFont typeface="Wingdings" panose="05000000000000000000" pitchFamily="2" charset="2"/>
              <a:buChar char="§"/>
            </a:pPr>
            <a:r>
              <a:rPr lang="en-US" dirty="0"/>
              <a:t>Ongoing training</a:t>
            </a:r>
          </a:p>
          <a:p>
            <a:pPr marL="0" indent="0" algn="ctr">
              <a:buNone/>
            </a:pPr>
            <a:br>
              <a:rPr lang="en-US" dirty="0">
                <a:solidFill>
                  <a:schemeClr val="accent2">
                    <a:lumMod val="50000"/>
                  </a:schemeClr>
                </a:solidFill>
              </a:rPr>
            </a:br>
            <a:r>
              <a:rPr lang="en-US" b="1" dirty="0">
                <a:solidFill>
                  <a:schemeClr val="accent2">
                    <a:lumMod val="50000"/>
                  </a:schemeClr>
                </a:solidFill>
              </a:rPr>
              <a:t>Be fair and equitable in support to all VISTAs (and other National Service Members) serving with you!</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001AFC9C-FBB8-A246-A688-2D3DB8DD64C3}" type="slidenum">
              <a:rPr lang="en-US" smtClean="0"/>
              <a:t>25</a:t>
            </a:fld>
            <a:endParaRPr lang="en-US"/>
          </a:p>
        </p:txBody>
      </p:sp>
      <p:pic>
        <p:nvPicPr>
          <p:cNvPr id="7"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8" name="Picture 7"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106032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26" y="100302"/>
            <a:ext cx="10515600" cy="1325563"/>
          </a:xfrm>
        </p:spPr>
        <p:txBody>
          <a:bodyPr>
            <a:normAutofit/>
          </a:bodyPr>
          <a:lstStyle/>
          <a:p>
            <a:r>
              <a:rPr lang="en-US" sz="3600" b="1" dirty="0"/>
              <a:t>Member Time + Timekeeping</a:t>
            </a:r>
          </a:p>
        </p:txBody>
      </p:sp>
      <p:sp>
        <p:nvSpPr>
          <p:cNvPr id="3" name="Content Placeholder 2"/>
          <p:cNvSpPr>
            <a:spLocks noGrp="1"/>
          </p:cNvSpPr>
          <p:nvPr>
            <p:ph idx="1"/>
          </p:nvPr>
        </p:nvSpPr>
        <p:spPr>
          <a:xfrm>
            <a:off x="677334" y="1467975"/>
            <a:ext cx="5831621" cy="3880773"/>
          </a:xfrm>
        </p:spPr>
        <p:txBody>
          <a:bodyPr>
            <a:normAutofit lnSpcReduction="10000"/>
          </a:bodyPr>
          <a:lstStyle/>
          <a:p>
            <a:pPr>
              <a:buFont typeface="Wingdings" panose="05000000000000000000" pitchFamily="2" charset="2"/>
              <a:buChar char="§"/>
            </a:pPr>
            <a:r>
              <a:rPr lang="en-US" dirty="0"/>
              <a:t>Bi-weekly time sheets</a:t>
            </a:r>
          </a:p>
          <a:p>
            <a:pPr marL="0" indent="0">
              <a:buNone/>
            </a:pPr>
            <a:endParaRPr lang="en-US" dirty="0"/>
          </a:p>
          <a:p>
            <a:pPr>
              <a:buFont typeface="Wingdings" panose="05000000000000000000" pitchFamily="2" charset="2"/>
              <a:buChar char="§"/>
            </a:pPr>
            <a:r>
              <a:rPr lang="en-US" dirty="0"/>
              <a:t>Member Time</a:t>
            </a:r>
          </a:p>
          <a:p>
            <a:pPr lvl="1">
              <a:buFont typeface="Wingdings" panose="05000000000000000000" pitchFamily="2" charset="2"/>
              <a:buChar char="§"/>
            </a:pPr>
            <a:r>
              <a:rPr lang="en-US" dirty="0"/>
              <a:t>10 personal/vacation days</a:t>
            </a:r>
          </a:p>
          <a:p>
            <a:pPr lvl="1">
              <a:buFont typeface="Wingdings" panose="05000000000000000000" pitchFamily="2" charset="2"/>
              <a:buChar char="§"/>
            </a:pPr>
            <a:r>
              <a:rPr lang="en-US" dirty="0"/>
              <a:t>10 sick days</a:t>
            </a:r>
          </a:p>
          <a:p>
            <a:pPr lvl="1">
              <a:buFont typeface="Wingdings" panose="05000000000000000000" pitchFamily="2" charset="2"/>
              <a:buChar char="§"/>
            </a:pPr>
            <a:r>
              <a:rPr lang="en-US" dirty="0"/>
              <a:t>Holidays that HHCK follows</a:t>
            </a:r>
          </a:p>
          <a:p>
            <a:pPr>
              <a:buFont typeface="Wingdings" panose="05000000000000000000" pitchFamily="2" charset="2"/>
              <a:buChar char="§"/>
            </a:pPr>
            <a:endParaRPr lang="en-US" dirty="0"/>
          </a:p>
          <a:p>
            <a:pPr>
              <a:buFont typeface="Wingdings" panose="05000000000000000000" pitchFamily="2" charset="2"/>
              <a:buChar char="§"/>
            </a:pPr>
            <a:r>
              <a:rPr lang="en-US" dirty="0"/>
              <a:t>Supervisors approve at least monthly </a:t>
            </a:r>
          </a:p>
        </p:txBody>
      </p:sp>
      <p:pic>
        <p:nvPicPr>
          <p:cNvPr id="4" name="Picture 3"/>
          <p:cNvPicPr>
            <a:picLocks noChangeAspect="1"/>
          </p:cNvPicPr>
          <p:nvPr/>
        </p:nvPicPr>
        <p:blipFill rotWithShape="1">
          <a:blip r:embed="rId3"/>
          <a:srcRect l="39863" t="21423" r="25952" b="25601"/>
          <a:stretch/>
        </p:blipFill>
        <p:spPr>
          <a:xfrm>
            <a:off x="7092582" y="763084"/>
            <a:ext cx="4773479" cy="5207431"/>
          </a:xfrm>
          <a:prstGeom prst="rect">
            <a:avLst/>
          </a:prstGeom>
        </p:spPr>
      </p:pic>
      <p:pic>
        <p:nvPicPr>
          <p:cNvPr id="6"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spTree>
    <p:extLst>
      <p:ext uri="{BB962C8B-B14F-4D97-AF65-F5344CB8AC3E}">
        <p14:creationId xmlns:p14="http://schemas.microsoft.com/office/powerpoint/2010/main" val="1662467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normAutofit/>
          </a:bodyPr>
          <a:lstStyle/>
          <a:p>
            <a:r>
              <a:rPr lang="en-US" sz="3600" b="1" dirty="0"/>
              <a:t>Standards of Conduct/Disciplinary</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838200" y="1726453"/>
            <a:ext cx="10515600" cy="4351338"/>
          </a:xfrm>
        </p:spPr>
        <p:txBody>
          <a:bodyPr/>
          <a:lstStyle/>
          <a:p>
            <a:r>
              <a:rPr lang="en-US" dirty="0"/>
              <a:t>Policies</a:t>
            </a:r>
          </a:p>
          <a:p>
            <a:pPr lvl="1"/>
            <a:r>
              <a:rPr lang="en-US" dirty="0"/>
              <a:t>Homes for All Member Standards of Conduct</a:t>
            </a:r>
          </a:p>
          <a:p>
            <a:pPr lvl="1"/>
            <a:r>
              <a:rPr lang="en-US" dirty="0"/>
              <a:t>VISTA Member Handbook</a:t>
            </a:r>
          </a:p>
          <a:p>
            <a:r>
              <a:rPr lang="en-US" dirty="0"/>
              <a:t>Performance-based issues</a:t>
            </a:r>
          </a:p>
          <a:p>
            <a:pPr lvl="1"/>
            <a:r>
              <a:rPr lang="en-US" dirty="0"/>
              <a:t>Document in writing and immediately notify our staff</a:t>
            </a:r>
          </a:p>
          <a:p>
            <a:r>
              <a:rPr lang="en-US" dirty="0"/>
              <a:t>Removal from service</a:t>
            </a:r>
          </a:p>
          <a:p>
            <a:pPr lvl="1"/>
            <a:r>
              <a:rPr lang="en-US" dirty="0"/>
              <a:t>Only federal AmeriCorps agency has the authority to do that</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569662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lstStyle/>
          <a:p>
            <a:r>
              <a:rPr lang="en-US" dirty="0"/>
              <a:t>Key Policies</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endParaRPr lang="en-US" dirty="0"/>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520553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lstStyle/>
          <a:p>
            <a:r>
              <a:rPr lang="en-US" b="1" dirty="0"/>
              <a:t>Teleservice (Working Remotely)</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p:txBody>
          <a:bodyPr/>
          <a:lstStyle/>
          <a:p>
            <a:r>
              <a:rPr lang="en-US" dirty="0"/>
              <a:t>COVID-19 Policy</a:t>
            </a:r>
          </a:p>
          <a:p>
            <a:pPr lvl="1"/>
            <a:r>
              <a:rPr lang="en-US" dirty="0"/>
              <a:t>Up to and including full-time remote service</a:t>
            </a:r>
          </a:p>
          <a:p>
            <a:r>
              <a:rPr lang="en-US" dirty="0"/>
              <a:t>Typical Policy</a:t>
            </a:r>
          </a:p>
          <a:p>
            <a:pPr lvl="1"/>
            <a:r>
              <a:rPr lang="en-US" dirty="0"/>
              <a:t>2 days per two-week period</a:t>
            </a:r>
          </a:p>
          <a:p>
            <a:r>
              <a:rPr lang="en-US" dirty="0"/>
              <a:t>Teleservice checklist</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8737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normAutofit/>
          </a:bodyPr>
          <a:lstStyle/>
          <a:p>
            <a:r>
              <a:rPr lang="en-US" sz="3600" b="1" dirty="0"/>
              <a:t>AmeriCorps VISTA Overview</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838199" y="1536908"/>
            <a:ext cx="9277351" cy="4571942"/>
          </a:xfrm>
        </p:spPr>
        <p:txBody>
          <a:bodyPr>
            <a:normAutofit/>
          </a:bodyPr>
          <a:lstStyle/>
          <a:p>
            <a:r>
              <a:rPr lang="en-US" sz="2400" dirty="0"/>
              <a:t>Federally funded national service program</a:t>
            </a:r>
          </a:p>
          <a:p>
            <a:pPr lvl="1"/>
            <a:r>
              <a:rPr lang="en-US" sz="2000" dirty="0"/>
              <a:t>Founded in 1965</a:t>
            </a:r>
          </a:p>
          <a:p>
            <a:pPr lvl="1"/>
            <a:r>
              <a:rPr lang="en-US" sz="2000" dirty="0"/>
              <a:t>Under the federal AmeriCorps agency umbrella</a:t>
            </a:r>
          </a:p>
          <a:p>
            <a:r>
              <a:rPr lang="en-US" sz="2400" dirty="0"/>
              <a:t>4 components</a:t>
            </a:r>
          </a:p>
          <a:p>
            <a:pPr lvl="1"/>
            <a:r>
              <a:rPr lang="en-US" sz="2000" dirty="0"/>
              <a:t>Ending poverty</a:t>
            </a:r>
          </a:p>
          <a:p>
            <a:pPr lvl="1"/>
            <a:r>
              <a:rPr lang="en-US" sz="2000" dirty="0"/>
              <a:t>Empowering communities </a:t>
            </a:r>
          </a:p>
          <a:p>
            <a:pPr lvl="1"/>
            <a:r>
              <a:rPr lang="en-US" sz="2000" dirty="0"/>
              <a:t>Building capacity</a:t>
            </a:r>
          </a:p>
          <a:p>
            <a:pPr lvl="1"/>
            <a:r>
              <a:rPr lang="en-US" sz="2000" dirty="0"/>
              <a:t>Creating sustainable solutions</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812753" y="243206"/>
            <a:ext cx="1960147" cy="1348797"/>
          </a:xfrm>
          <a:prstGeom prst="rect">
            <a:avLst/>
          </a:prstGeom>
        </p:spPr>
      </p:pic>
    </p:spTree>
    <p:extLst>
      <p:ext uri="{BB962C8B-B14F-4D97-AF65-F5344CB8AC3E}">
        <p14:creationId xmlns:p14="http://schemas.microsoft.com/office/powerpoint/2010/main" val="614716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lstStyle/>
          <a:p>
            <a:r>
              <a:rPr lang="en-US" b="1" dirty="0"/>
              <a:t>AmeriCorps Branding</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p:txBody>
          <a:bodyPr/>
          <a:lstStyle/>
          <a:p>
            <a:r>
              <a:rPr lang="en-US" dirty="0"/>
              <a:t>New logo in effect starting this year!</a:t>
            </a:r>
          </a:p>
          <a:p>
            <a:r>
              <a:rPr lang="en-US" dirty="0"/>
              <a:t>Use it on</a:t>
            </a:r>
          </a:p>
          <a:p>
            <a:pPr lvl="1"/>
            <a:r>
              <a:rPr lang="en-US" dirty="0"/>
              <a:t>Business cards, email signature, website</a:t>
            </a:r>
          </a:p>
          <a:p>
            <a:r>
              <a:rPr lang="en-US" dirty="0"/>
              <a:t>Your organization must identify itself as an AmeriCorps Service Site </a:t>
            </a:r>
          </a:p>
          <a:p>
            <a:pPr lvl="1"/>
            <a:r>
              <a:rPr lang="en-US" dirty="0"/>
              <a:t>We can send you signage!</a:t>
            </a:r>
          </a:p>
          <a:p>
            <a:r>
              <a:rPr lang="en-US" dirty="0"/>
              <a:t>Member needs to ALWAYS wear something with the logo</a:t>
            </a:r>
          </a:p>
          <a:p>
            <a:pPr lvl="1"/>
            <a:r>
              <a:rPr lang="en-US" dirty="0"/>
              <a:t>We provide gear</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820561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normAutofit/>
          </a:bodyPr>
          <a:lstStyle/>
          <a:p>
            <a:r>
              <a:rPr lang="en-US" sz="3600" b="1" dirty="0"/>
              <a:t>Transportation + Mileage</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838200" y="1825625"/>
            <a:ext cx="8610600" cy="4351338"/>
          </a:xfrm>
        </p:spPr>
        <p:txBody>
          <a:bodyPr/>
          <a:lstStyle/>
          <a:p>
            <a:r>
              <a:rPr lang="en-US" dirty="0"/>
              <a:t>Inform member of any transportation expectations at the start of service</a:t>
            </a:r>
          </a:p>
          <a:p>
            <a:r>
              <a:rPr lang="en-US" dirty="0"/>
              <a:t>Provide mileage reimbursement for any VISTA-related activities</a:t>
            </a:r>
          </a:p>
          <a:p>
            <a:pPr lvl="1"/>
            <a:r>
              <a:rPr lang="en-US" dirty="0"/>
              <a:t>We reimburse for our program’s trainings, service projects, etc. </a:t>
            </a:r>
          </a:p>
          <a:p>
            <a:r>
              <a:rPr lang="en-US" dirty="0"/>
              <a:t>Keep a copy of their valid driver’s license and auto insurance for vehicle on file </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819812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075" y="119319"/>
            <a:ext cx="10515600" cy="1325563"/>
          </a:xfrm>
        </p:spPr>
        <p:txBody>
          <a:bodyPr>
            <a:normAutofit/>
          </a:bodyPr>
          <a:lstStyle/>
          <a:p>
            <a:r>
              <a:rPr lang="en-US" sz="3600" b="1" dirty="0"/>
              <a:t>Outside Employment</a:t>
            </a:r>
          </a:p>
        </p:txBody>
      </p:sp>
      <p:sp>
        <p:nvSpPr>
          <p:cNvPr id="3" name="Content Placeholder 2"/>
          <p:cNvSpPr>
            <a:spLocks noGrp="1"/>
          </p:cNvSpPr>
          <p:nvPr>
            <p:ph idx="1"/>
          </p:nvPr>
        </p:nvSpPr>
        <p:spPr>
          <a:xfrm>
            <a:off x="677334" y="1550989"/>
            <a:ext cx="8596668" cy="3880773"/>
          </a:xfrm>
        </p:spPr>
        <p:txBody>
          <a:bodyPr>
            <a:normAutofit fontScale="92500" lnSpcReduction="20000"/>
          </a:bodyPr>
          <a:lstStyle/>
          <a:p>
            <a:pPr marL="0" indent="0">
              <a:buNone/>
            </a:pPr>
            <a:r>
              <a:rPr lang="en-US" dirty="0"/>
              <a:t>While in VISTA service, the VISTA may only accept outside employment for positions that are: </a:t>
            </a:r>
          </a:p>
          <a:p>
            <a:r>
              <a:rPr lang="en-US" dirty="0"/>
              <a:t>Legal </a:t>
            </a:r>
          </a:p>
          <a:p>
            <a:r>
              <a:rPr lang="en-US" dirty="0"/>
              <a:t>Part-time </a:t>
            </a:r>
          </a:p>
          <a:p>
            <a:r>
              <a:rPr lang="en-US" dirty="0"/>
              <a:t>Do not conflict at all with the VISTA’s service or service hours </a:t>
            </a:r>
          </a:p>
          <a:p>
            <a:r>
              <a:rPr lang="en-US" dirty="0"/>
              <a:t>Do not violate any applicable federal, state, and local laws and regulations and </a:t>
            </a:r>
          </a:p>
          <a:p>
            <a:r>
              <a:rPr lang="en-US" dirty="0"/>
              <a:t>Do not conflict with any AmeriCorps VISTA program requirements or policies</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941999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075" y="119319"/>
            <a:ext cx="10515600" cy="1325563"/>
          </a:xfrm>
        </p:spPr>
        <p:txBody>
          <a:bodyPr>
            <a:normAutofit/>
          </a:bodyPr>
          <a:lstStyle/>
          <a:p>
            <a:r>
              <a:rPr lang="en-US" sz="3600" b="1" dirty="0"/>
              <a:t>Prohibited Activities</a:t>
            </a:r>
          </a:p>
        </p:txBody>
      </p:sp>
      <p:sp>
        <p:nvSpPr>
          <p:cNvPr id="3" name="Content Placeholder 2"/>
          <p:cNvSpPr>
            <a:spLocks noGrp="1"/>
          </p:cNvSpPr>
          <p:nvPr>
            <p:ph idx="1"/>
          </p:nvPr>
        </p:nvSpPr>
        <p:spPr>
          <a:xfrm>
            <a:off x="677333" y="1550989"/>
            <a:ext cx="8993045" cy="4640261"/>
          </a:xfrm>
        </p:spPr>
        <p:txBody>
          <a:bodyPr>
            <a:normAutofit/>
          </a:bodyPr>
          <a:lstStyle/>
          <a:p>
            <a:r>
              <a:rPr lang="en-US" dirty="0"/>
              <a:t>Religious Activities</a:t>
            </a:r>
          </a:p>
          <a:p>
            <a:pPr lvl="1"/>
            <a:r>
              <a:rPr lang="en-US" dirty="0"/>
              <a:t>Provide religious instruction</a:t>
            </a:r>
          </a:p>
          <a:p>
            <a:pPr lvl="1"/>
            <a:r>
              <a:rPr lang="en-US" dirty="0"/>
              <a:t>Conduct worship services </a:t>
            </a:r>
          </a:p>
          <a:p>
            <a:pPr lvl="1"/>
            <a:r>
              <a:rPr lang="en-US" dirty="0"/>
              <a:t>Proselytize</a:t>
            </a:r>
          </a:p>
          <a:p>
            <a:pPr lvl="1"/>
            <a:r>
              <a:rPr lang="en-US" dirty="0"/>
              <a:t>Be admitted to a VISTA program based directly or indirectly on religious affiliation</a:t>
            </a:r>
          </a:p>
          <a:p>
            <a:pPr lvl="1"/>
            <a:r>
              <a:rPr lang="en-US" dirty="0"/>
              <a:t>Induce others to participate in religious activities</a:t>
            </a:r>
          </a:p>
          <a:p>
            <a:r>
              <a:rPr lang="en-US" dirty="0"/>
              <a:t>Political Activities </a:t>
            </a:r>
          </a:p>
          <a:p>
            <a:pPr lvl="1"/>
            <a:r>
              <a:rPr lang="en-US" dirty="0"/>
              <a:t>Federal Hatch Act restrictions</a:t>
            </a:r>
          </a:p>
          <a:p>
            <a:pPr lvl="2"/>
            <a:r>
              <a:rPr lang="en-US" dirty="0"/>
              <a:t>Including some during off-duty hours</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2122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lstStyle/>
          <a:p>
            <a:r>
              <a:rPr lang="en-US" dirty="0"/>
              <a:t>Wrapping Up</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endParaRPr lang="en-US" dirty="0"/>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2336408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lstStyle/>
          <a:p>
            <a:r>
              <a:rPr lang="en-US" b="1" dirty="0"/>
              <a:t>Next Steps</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p:txBody>
          <a:bodyPr/>
          <a:lstStyle/>
          <a:p>
            <a:r>
              <a:rPr lang="en-US" dirty="0"/>
              <a:t>Service Site Agreement</a:t>
            </a:r>
          </a:p>
          <a:p>
            <a:pPr lvl="1"/>
            <a:r>
              <a:rPr lang="en-US" dirty="0"/>
              <a:t>Via </a:t>
            </a:r>
            <a:r>
              <a:rPr lang="en-US" dirty="0" err="1"/>
              <a:t>Signwell</a:t>
            </a:r>
            <a:r>
              <a:rPr lang="en-US" dirty="0"/>
              <a:t> </a:t>
            </a:r>
          </a:p>
          <a:p>
            <a:r>
              <a:rPr lang="en-US" dirty="0"/>
              <a:t>America Learns Account</a:t>
            </a:r>
          </a:p>
          <a:p>
            <a:pPr lvl="1"/>
            <a:r>
              <a:rPr lang="en-US" dirty="0"/>
              <a:t>Welcome email for new supervisors</a:t>
            </a:r>
          </a:p>
          <a:p>
            <a:r>
              <a:rPr lang="en-US" dirty="0"/>
              <a:t>Member and Site Expectations Agreement</a:t>
            </a:r>
          </a:p>
          <a:p>
            <a:pPr lvl="1"/>
            <a:r>
              <a:rPr lang="en-US" dirty="0"/>
              <a:t>Within first two weeks of member’s start of service</a:t>
            </a:r>
          </a:p>
          <a:p>
            <a:r>
              <a:rPr lang="en-US" dirty="0"/>
              <a:t>Site Contribution - $6,000 per slot</a:t>
            </a:r>
          </a:p>
          <a:p>
            <a:pPr lvl="1"/>
            <a:r>
              <a:rPr lang="en-US" dirty="0"/>
              <a:t>Invoice issued after VISTA Member Nomination </a:t>
            </a:r>
          </a:p>
          <a:p>
            <a:pPr lvl="1"/>
            <a:r>
              <a:rPr lang="en-US" dirty="0"/>
              <a:t>Quarterly payment plan available </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316255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F6C85-B3F8-A3B6-2664-143CECBA867E}"/>
              </a:ext>
            </a:extLst>
          </p:cNvPr>
          <p:cNvSpPr>
            <a:spLocks noGrp="1"/>
          </p:cNvSpPr>
          <p:nvPr>
            <p:ph type="title"/>
          </p:nvPr>
        </p:nvSpPr>
        <p:spPr/>
        <p:txBody>
          <a:bodyPr/>
          <a:lstStyle/>
          <a:p>
            <a:r>
              <a:rPr lang="en-US" b="1" dirty="0"/>
              <a:t>Upcoming Events</a:t>
            </a:r>
          </a:p>
        </p:txBody>
      </p:sp>
      <p:sp>
        <p:nvSpPr>
          <p:cNvPr id="3" name="Content Placeholder 2">
            <a:extLst>
              <a:ext uri="{FF2B5EF4-FFF2-40B4-BE49-F238E27FC236}">
                <a16:creationId xmlns:a16="http://schemas.microsoft.com/office/drawing/2014/main" id="{226D15E4-8F25-F088-8AF7-3884D08F7A02}"/>
              </a:ext>
            </a:extLst>
          </p:cNvPr>
          <p:cNvSpPr>
            <a:spLocks noGrp="1"/>
          </p:cNvSpPr>
          <p:nvPr>
            <p:ph idx="1"/>
          </p:nvPr>
        </p:nvSpPr>
        <p:spPr/>
        <p:txBody>
          <a:bodyPr/>
          <a:lstStyle/>
          <a:p>
            <a:r>
              <a:rPr lang="en-US" dirty="0"/>
              <a:t>Virtual Member Orientation</a:t>
            </a:r>
          </a:p>
          <a:p>
            <a:pPr lvl="1"/>
            <a:r>
              <a:rPr lang="en-US" dirty="0"/>
              <a:t>Same date as the VISTA member start (required for the member)</a:t>
            </a:r>
          </a:p>
          <a:p>
            <a:r>
              <a:rPr lang="en-US" dirty="0"/>
              <a:t>Member Orientation</a:t>
            </a:r>
          </a:p>
          <a:p>
            <a:pPr lvl="1"/>
            <a:r>
              <a:rPr lang="en-US" dirty="0"/>
              <a:t>August 17</a:t>
            </a:r>
            <a:r>
              <a:rPr lang="en-US" baseline="30000" dirty="0"/>
              <a:t>th</a:t>
            </a:r>
            <a:r>
              <a:rPr lang="en-US" dirty="0"/>
              <a:t> to the 19</a:t>
            </a:r>
            <a:r>
              <a:rPr lang="en-US" baseline="30000" dirty="0"/>
              <a:t>th</a:t>
            </a:r>
            <a:r>
              <a:rPr lang="en-US" dirty="0"/>
              <a:t> (expected for the member to attend)</a:t>
            </a:r>
          </a:p>
          <a:p>
            <a:r>
              <a:rPr lang="en-US" dirty="0"/>
              <a:t>AmeriCorps Launch </a:t>
            </a:r>
          </a:p>
          <a:p>
            <a:pPr lvl="1"/>
            <a:r>
              <a:rPr lang="en-US" dirty="0"/>
              <a:t>October (optional for the member)</a:t>
            </a:r>
          </a:p>
          <a:p>
            <a:r>
              <a:rPr lang="en-US" dirty="0"/>
              <a:t>Site Visits</a:t>
            </a:r>
          </a:p>
          <a:p>
            <a:pPr lvl="1"/>
            <a:r>
              <a:rPr lang="en-US" dirty="0"/>
              <a:t>Fall 2022 (both members and supervisors)</a:t>
            </a:r>
          </a:p>
        </p:txBody>
      </p:sp>
    </p:spTree>
    <p:extLst>
      <p:ext uri="{BB962C8B-B14F-4D97-AF65-F5344CB8AC3E}">
        <p14:creationId xmlns:p14="http://schemas.microsoft.com/office/powerpoint/2010/main" val="1447448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HHCK Staff</a:t>
            </a:r>
          </a:p>
        </p:txBody>
      </p:sp>
      <p:sp>
        <p:nvSpPr>
          <p:cNvPr id="3" name="Content Placeholder 2"/>
          <p:cNvSpPr>
            <a:spLocks noGrp="1"/>
          </p:cNvSpPr>
          <p:nvPr>
            <p:ph idx="1"/>
          </p:nvPr>
        </p:nvSpPr>
        <p:spPr>
          <a:xfrm>
            <a:off x="677333" y="1589089"/>
            <a:ext cx="8993045" cy="4421076"/>
          </a:xfrm>
        </p:spPr>
        <p:txBody>
          <a:bodyPr>
            <a:normAutofit fontScale="85000" lnSpcReduction="20000"/>
          </a:bodyPr>
          <a:lstStyle/>
          <a:p>
            <a:pPr>
              <a:buFont typeface="Wingdings" panose="05000000000000000000" pitchFamily="2" charset="2"/>
              <a:buChar char="§"/>
            </a:pPr>
            <a:r>
              <a:rPr lang="en-US" dirty="0"/>
              <a:t>Caitlin Bottoms – Program Director – </a:t>
            </a:r>
            <a:r>
              <a:rPr lang="en-US" dirty="0">
                <a:hlinkClick r:id="rId3"/>
              </a:rPr>
              <a:t>cbottoms@hhck.org</a:t>
            </a:r>
            <a:r>
              <a:rPr lang="en-US" dirty="0"/>
              <a:t> </a:t>
            </a:r>
          </a:p>
          <a:p>
            <a:pPr lvl="1">
              <a:buFont typeface="Wingdings" panose="05000000000000000000" pitchFamily="2" charset="2"/>
              <a:buChar char="§"/>
            </a:pPr>
            <a:r>
              <a:rPr lang="en-US" dirty="0"/>
              <a:t>Overall support, project progress and assistance, site supervisor support</a:t>
            </a:r>
          </a:p>
          <a:p>
            <a:pPr>
              <a:buFont typeface="Wingdings" panose="05000000000000000000" pitchFamily="2" charset="2"/>
              <a:buChar char="§"/>
            </a:pPr>
            <a:r>
              <a:rPr lang="en-US" dirty="0"/>
              <a:t>Holly Dennis – Member Coordinator – </a:t>
            </a:r>
            <a:r>
              <a:rPr lang="en-US" dirty="0">
                <a:hlinkClick r:id="rId4"/>
              </a:rPr>
              <a:t>hdennis@hhck.org</a:t>
            </a:r>
            <a:endParaRPr lang="en-US" dirty="0"/>
          </a:p>
          <a:p>
            <a:pPr lvl="1">
              <a:buFont typeface="Wingdings" panose="05000000000000000000" pitchFamily="2" charset="2"/>
              <a:buChar char="§"/>
            </a:pPr>
            <a:r>
              <a:rPr lang="en-US" dirty="0"/>
              <a:t>Member recruitment, training, support</a:t>
            </a:r>
          </a:p>
          <a:p>
            <a:pPr>
              <a:buFont typeface="Wingdings" panose="05000000000000000000" pitchFamily="2" charset="2"/>
              <a:buChar char="§"/>
            </a:pPr>
            <a:r>
              <a:rPr lang="en-US" dirty="0"/>
              <a:t>Wendy Tucker – Director of Finance – </a:t>
            </a:r>
            <a:r>
              <a:rPr lang="en-US" dirty="0">
                <a:hlinkClick r:id="rId5"/>
              </a:rPr>
              <a:t>wtucker@hhck.org</a:t>
            </a:r>
            <a:r>
              <a:rPr lang="en-US" dirty="0"/>
              <a:t> </a:t>
            </a:r>
          </a:p>
          <a:p>
            <a:pPr lvl="1">
              <a:buFont typeface="Wingdings" panose="05000000000000000000" pitchFamily="2" charset="2"/>
              <a:buChar char="§"/>
            </a:pPr>
            <a:r>
              <a:rPr lang="en-US" dirty="0"/>
              <a:t>Site contribution, HHCK membership</a:t>
            </a:r>
          </a:p>
          <a:p>
            <a:pPr marL="0" indent="0">
              <a:buNone/>
            </a:pPr>
            <a:endParaRPr lang="en-US" dirty="0"/>
          </a:p>
          <a:p>
            <a:pPr marL="0" indent="0" algn="ctr">
              <a:buNone/>
            </a:pPr>
            <a:r>
              <a:rPr lang="en-US" dirty="0"/>
              <a:t>502-223-1834</a:t>
            </a:r>
          </a:p>
          <a:p>
            <a:pPr marL="0" indent="0" algn="ctr">
              <a:buNone/>
            </a:pPr>
            <a:r>
              <a:rPr lang="en-US" dirty="0">
                <a:hlinkClick r:id="rId6"/>
              </a:rPr>
              <a:t>www.hhck.org</a:t>
            </a:r>
            <a:r>
              <a:rPr lang="en-US" dirty="0"/>
              <a:t> </a:t>
            </a:r>
          </a:p>
          <a:p>
            <a:pPr marL="0" indent="0" algn="ctr">
              <a:buNone/>
            </a:pPr>
            <a:r>
              <a:rPr lang="en-US" dirty="0">
                <a:hlinkClick r:id="rId7"/>
              </a:rPr>
              <a:t>https://www.hhck.org/site-and-supervisor-resources</a:t>
            </a:r>
            <a:r>
              <a:rPr lang="en-US" dirty="0"/>
              <a:t> </a:t>
            </a:r>
          </a:p>
          <a:p>
            <a:pPr marL="0" indent="0" algn="ctr">
              <a:buNone/>
            </a:pPr>
            <a:r>
              <a:rPr lang="en-US" dirty="0"/>
              <a:t>Tab: Homes for All AmeriCorps / Site and Supervisor Resources</a:t>
            </a:r>
          </a:p>
        </p:txBody>
      </p:sp>
      <p:pic>
        <p:nvPicPr>
          <p:cNvPr id="5" name="Content Placeholder 4">
            <a:extLst>
              <a:ext uri="{FF2B5EF4-FFF2-40B4-BE49-F238E27FC236}">
                <a16:creationId xmlns:a16="http://schemas.microsoft.com/office/drawing/2014/main" id="{19897DA2-3BDE-2E18-5BE6-BF691405284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93A6F049-8265-F26E-2EF9-FB0B60E4FA10}"/>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02738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p:txBody>
          <a:bodyPr>
            <a:normAutofit/>
          </a:bodyPr>
          <a:lstStyle/>
          <a:p>
            <a:r>
              <a:rPr lang="en-US" sz="3600" b="1" dirty="0"/>
              <a:t>Benefits of VISTA Service</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419100" y="2454614"/>
            <a:ext cx="10934700" cy="3654236"/>
          </a:xfrm>
        </p:spPr>
        <p:txBody>
          <a:bodyPr>
            <a:normAutofit/>
          </a:bodyPr>
          <a:lstStyle/>
          <a:p>
            <a:pPr lvl="1"/>
            <a:r>
              <a:rPr lang="en-US" sz="2000" dirty="0"/>
              <a:t>Living Allowance</a:t>
            </a:r>
          </a:p>
          <a:p>
            <a:pPr lvl="1"/>
            <a:r>
              <a:rPr lang="en-US" sz="2000" dirty="0"/>
              <a:t>End of Service</a:t>
            </a:r>
          </a:p>
          <a:p>
            <a:pPr lvl="2"/>
            <a:r>
              <a:rPr lang="en-US" sz="1600" dirty="0"/>
              <a:t>Education Award OR</a:t>
            </a:r>
          </a:p>
          <a:p>
            <a:pPr lvl="2"/>
            <a:r>
              <a:rPr lang="en-US" sz="1600" dirty="0"/>
              <a:t>Cash Stipend</a:t>
            </a:r>
          </a:p>
          <a:p>
            <a:pPr lvl="1"/>
            <a:r>
              <a:rPr lang="en-US" sz="2000" dirty="0"/>
              <a:t>Professional Development</a:t>
            </a:r>
          </a:p>
          <a:p>
            <a:pPr lvl="1"/>
            <a:r>
              <a:rPr lang="en-US" sz="2000" dirty="0"/>
              <a:t>Healthcare Benefits</a:t>
            </a:r>
          </a:p>
          <a:p>
            <a:pPr lvl="1"/>
            <a:r>
              <a:rPr lang="en-US" sz="2000" dirty="0"/>
              <a:t>Personal days, sick leave, and holidays</a:t>
            </a:r>
          </a:p>
          <a:p>
            <a:pPr lvl="1"/>
            <a:r>
              <a:rPr lang="en-US" sz="2000" dirty="0"/>
              <a:t>Relocation and Settling In Allowances (more than 50 miles moved to serve)</a:t>
            </a:r>
          </a:p>
          <a:p>
            <a:pPr lvl="1"/>
            <a:r>
              <a:rPr lang="en-US" sz="2000" dirty="0"/>
              <a:t>Childcare Benefits</a:t>
            </a:r>
          </a:p>
          <a:p>
            <a:pPr lvl="1"/>
            <a:r>
              <a:rPr lang="en-US" sz="2000" dirty="0"/>
              <a:t>Non-Competitive Eligibility </a:t>
            </a:r>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812753" y="243206"/>
            <a:ext cx="1960147" cy="1348797"/>
          </a:xfrm>
          <a:prstGeom prst="rect">
            <a:avLst/>
          </a:prstGeom>
        </p:spPr>
      </p:pic>
      <p:pic>
        <p:nvPicPr>
          <p:cNvPr id="6" name="Picture 4" descr="C:\Users\001411\AppData\Local\Microsoft\Windows\Temporary Internet Files\Content.Outlook\80HEJ8L1\Icon_ChildCare.png">
            <a:extLst>
              <a:ext uri="{FF2B5EF4-FFF2-40B4-BE49-F238E27FC236}">
                <a16:creationId xmlns:a16="http://schemas.microsoft.com/office/drawing/2014/main" id="{1A637C60-9C6D-E4E4-3F2F-F55DAC20F9C1}"/>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83518" y="1586630"/>
            <a:ext cx="731773" cy="7317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001411\AppData\Local\Microsoft\Windows\Temporary Internet Files\Content.Outlook\80HEJ8L1\Icon_HealthCare.png">
            <a:extLst>
              <a:ext uri="{FF2B5EF4-FFF2-40B4-BE49-F238E27FC236}">
                <a16:creationId xmlns:a16="http://schemas.microsoft.com/office/drawing/2014/main" id="{30E4505C-951B-C659-D4C7-65857E3EEC2D}"/>
              </a:ext>
            </a:extLst>
          </p:cNvPr>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14061" y="1585259"/>
            <a:ext cx="736379" cy="7363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001411\AppData\Local\Microsoft\Windows\Temporary Internet Files\Content.Outlook\80HEJ8L1\Icon_LivingAllowance.png">
            <a:extLst>
              <a:ext uri="{FF2B5EF4-FFF2-40B4-BE49-F238E27FC236}">
                <a16:creationId xmlns:a16="http://schemas.microsoft.com/office/drawing/2014/main" id="{3649574F-C44E-3D31-D9F9-8FD68AF1C6B7}"/>
              </a:ext>
            </a:extLst>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68079" y="1592003"/>
            <a:ext cx="713697" cy="71369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C:\Users\001411\AppData\Local\Microsoft\Windows\Temporary Internet Files\Content.Outlook\80HEJ8L1\Icon_Training.png">
            <a:extLst>
              <a:ext uri="{FF2B5EF4-FFF2-40B4-BE49-F238E27FC236}">
                <a16:creationId xmlns:a16="http://schemas.microsoft.com/office/drawing/2014/main" id="{527241C0-E3C5-4746-238C-4EE46A3AEE93}"/>
              </a:ext>
            </a:extLst>
          </p:cNvPr>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17764" y="1592002"/>
            <a:ext cx="713697" cy="713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98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VISTA Schedule and Term of Service</a:t>
            </a:r>
          </a:p>
        </p:txBody>
      </p:sp>
      <p:sp>
        <p:nvSpPr>
          <p:cNvPr id="3" name="Content Placeholder 2"/>
          <p:cNvSpPr>
            <a:spLocks noGrp="1"/>
          </p:cNvSpPr>
          <p:nvPr>
            <p:ph idx="1"/>
          </p:nvPr>
        </p:nvSpPr>
        <p:spPr>
          <a:xfrm>
            <a:off x="677334" y="1482162"/>
            <a:ext cx="9145092" cy="4977631"/>
          </a:xfrm>
        </p:spPr>
        <p:txBody>
          <a:bodyPr>
            <a:normAutofit/>
          </a:bodyPr>
          <a:lstStyle/>
          <a:p>
            <a:pPr>
              <a:buFont typeface="Wingdings" panose="05000000000000000000" pitchFamily="2" charset="2"/>
              <a:buChar char="§"/>
            </a:pPr>
            <a:r>
              <a:rPr lang="en-US" sz="2400" dirty="0"/>
              <a:t>Full-time capacity, one year, 365 days</a:t>
            </a:r>
          </a:p>
          <a:p>
            <a:pPr lvl="1">
              <a:buFont typeface="Wingdings" panose="05000000000000000000" pitchFamily="2" charset="2"/>
              <a:buChar char="§"/>
            </a:pPr>
            <a:r>
              <a:rPr lang="en-US" sz="2000" dirty="0"/>
              <a:t>At least 36 hours per week</a:t>
            </a:r>
          </a:p>
          <a:p>
            <a:pPr>
              <a:buFont typeface="Wingdings" panose="05000000000000000000" pitchFamily="2" charset="2"/>
              <a:buChar char="§"/>
            </a:pPr>
            <a:r>
              <a:rPr lang="en-US" sz="2400" dirty="0"/>
              <a:t>Schedule</a:t>
            </a:r>
          </a:p>
          <a:p>
            <a:pPr lvl="1">
              <a:buFont typeface="Wingdings" panose="05000000000000000000" pitchFamily="2" charset="2"/>
              <a:buChar char="§"/>
            </a:pPr>
            <a:r>
              <a:rPr lang="en-US" sz="2000" dirty="0"/>
              <a:t>Set up one that works with for both member and supervisor</a:t>
            </a:r>
          </a:p>
          <a:p>
            <a:pPr lvl="1">
              <a:buFont typeface="Wingdings" panose="05000000000000000000" pitchFamily="2" charset="2"/>
              <a:buChar char="§"/>
            </a:pPr>
            <a:r>
              <a:rPr lang="en-US" sz="2000" dirty="0"/>
              <a:t>Signed agreement</a:t>
            </a:r>
          </a:p>
          <a:p>
            <a:pPr lvl="1">
              <a:buFont typeface="Wingdings" panose="05000000000000000000" pitchFamily="2" charset="2"/>
              <a:buChar char="§"/>
            </a:pPr>
            <a:r>
              <a:rPr lang="en-US" sz="2000" dirty="0"/>
              <a:t>VISTAs should understand that it is not always a 9-5 gig</a:t>
            </a:r>
          </a:p>
          <a:p>
            <a:pPr lvl="2">
              <a:buFont typeface="Wingdings" panose="05000000000000000000" pitchFamily="2" charset="2"/>
              <a:buChar char="§"/>
            </a:pPr>
            <a:r>
              <a:rPr lang="en-US" sz="1600" dirty="0"/>
              <a:t>Offer flex day if available</a:t>
            </a:r>
          </a:p>
          <a:p>
            <a:pPr>
              <a:buFont typeface="Wingdings" panose="05000000000000000000" pitchFamily="2" charset="2"/>
              <a:buChar char="§"/>
            </a:pPr>
            <a:r>
              <a:rPr lang="en-US" sz="2400" dirty="0"/>
              <a:t>Leave</a:t>
            </a:r>
          </a:p>
          <a:p>
            <a:pPr lvl="1">
              <a:buFont typeface="Wingdings" panose="05000000000000000000" pitchFamily="2" charset="2"/>
              <a:buChar char="§"/>
            </a:pPr>
            <a:r>
              <a:rPr lang="en-US" sz="2000" dirty="0"/>
              <a:t>10 personal days</a:t>
            </a:r>
          </a:p>
          <a:p>
            <a:pPr lvl="1">
              <a:buFont typeface="Wingdings" panose="05000000000000000000" pitchFamily="2" charset="2"/>
              <a:buChar char="§"/>
            </a:pPr>
            <a:r>
              <a:rPr lang="en-US" sz="2000" dirty="0"/>
              <a:t>10 sick days</a:t>
            </a:r>
          </a:p>
          <a:p>
            <a:pPr lvl="1">
              <a:buFont typeface="Wingdings" panose="05000000000000000000" pitchFamily="2" charset="2"/>
              <a:buChar char="§"/>
            </a:pPr>
            <a:r>
              <a:rPr lang="en-US" sz="2000" dirty="0"/>
              <a:t>Holidays </a:t>
            </a:r>
          </a:p>
          <a:p>
            <a:pPr lvl="1">
              <a:buFont typeface="Wingdings" panose="05000000000000000000" pitchFamily="2" charset="2"/>
              <a:buChar char="§"/>
            </a:pPr>
            <a:r>
              <a:rPr lang="en-US" sz="2000" dirty="0"/>
              <a:t>Generally, no leave in first 3 months or last month of service</a:t>
            </a:r>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975187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14E6-6B5C-273A-FCD4-CE149D982ECD}"/>
              </a:ext>
            </a:extLst>
          </p:cNvPr>
          <p:cNvSpPr>
            <a:spLocks noGrp="1"/>
          </p:cNvSpPr>
          <p:nvPr>
            <p:ph type="title"/>
          </p:nvPr>
        </p:nvSpPr>
        <p:spPr>
          <a:xfrm>
            <a:off x="341466" y="354816"/>
            <a:ext cx="10515600" cy="1325563"/>
          </a:xfrm>
        </p:spPr>
        <p:txBody>
          <a:bodyPr>
            <a:normAutofit/>
          </a:bodyPr>
          <a:lstStyle/>
          <a:p>
            <a:r>
              <a:rPr lang="en-US" sz="3600" b="1" dirty="0"/>
              <a:t>Advertising + Interviewing</a:t>
            </a:r>
          </a:p>
        </p:txBody>
      </p:sp>
      <p:sp>
        <p:nvSpPr>
          <p:cNvPr id="3" name="Content Placeholder 2">
            <a:extLst>
              <a:ext uri="{FF2B5EF4-FFF2-40B4-BE49-F238E27FC236}">
                <a16:creationId xmlns:a16="http://schemas.microsoft.com/office/drawing/2014/main" id="{95FEEB4D-5D18-C485-88A6-B852F5BB68A0}"/>
              </a:ext>
            </a:extLst>
          </p:cNvPr>
          <p:cNvSpPr>
            <a:spLocks noGrp="1"/>
          </p:cNvSpPr>
          <p:nvPr>
            <p:ph idx="1"/>
          </p:nvPr>
        </p:nvSpPr>
        <p:spPr>
          <a:xfrm>
            <a:off x="511860" y="1294958"/>
            <a:ext cx="10728158" cy="5008672"/>
          </a:xfrm>
        </p:spPr>
        <p:txBody>
          <a:bodyPr>
            <a:normAutofit/>
          </a:bodyPr>
          <a:lstStyle/>
          <a:p>
            <a:r>
              <a:rPr lang="en-US" dirty="0"/>
              <a:t>We are:</a:t>
            </a:r>
          </a:p>
          <a:p>
            <a:pPr lvl="1"/>
            <a:r>
              <a:rPr lang="en-US" dirty="0"/>
              <a:t>Managing listings on 5 platforms</a:t>
            </a:r>
          </a:p>
          <a:p>
            <a:pPr lvl="1"/>
            <a:r>
              <a:rPr lang="en-US" dirty="0"/>
              <a:t>Screening applicants for eligibility</a:t>
            </a:r>
          </a:p>
          <a:p>
            <a:pPr lvl="1"/>
            <a:r>
              <a:rPr lang="en-US" dirty="0"/>
              <a:t>Forwarding to service sites when possible</a:t>
            </a:r>
          </a:p>
          <a:p>
            <a:r>
              <a:rPr lang="en-US" dirty="0"/>
              <a:t>Sites should: </a:t>
            </a:r>
          </a:p>
          <a:p>
            <a:pPr lvl="1"/>
            <a:r>
              <a:rPr lang="en-US" dirty="0"/>
              <a:t>Advertise and interview suitable applicants</a:t>
            </a:r>
          </a:p>
          <a:p>
            <a:pPr lvl="1"/>
            <a:r>
              <a:rPr lang="en-US" dirty="0"/>
              <a:t>Share information about AmeriCorps</a:t>
            </a:r>
          </a:p>
          <a:p>
            <a:pPr lvl="1"/>
            <a:r>
              <a:rPr lang="en-US" dirty="0"/>
              <a:t>Recommend candidates to HHCK using form</a:t>
            </a:r>
          </a:p>
          <a:p>
            <a:r>
              <a:rPr lang="en-US" dirty="0"/>
              <a:t>Challenges:</a:t>
            </a:r>
          </a:p>
          <a:p>
            <a:pPr lvl="1"/>
            <a:r>
              <a:rPr lang="en-US" dirty="0"/>
              <a:t>AmeriCorps benefits can be a barrier</a:t>
            </a:r>
          </a:p>
          <a:p>
            <a:pPr lvl="1"/>
            <a:r>
              <a:rPr lang="en-US" dirty="0"/>
              <a:t>Ghosting</a:t>
            </a:r>
          </a:p>
          <a:p>
            <a:pPr lvl="1"/>
            <a:endParaRPr lang="en-US" dirty="0"/>
          </a:p>
          <a:p>
            <a:endParaRPr lang="en-US" dirty="0"/>
          </a:p>
          <a:p>
            <a:pPr lvl="1"/>
            <a:endParaRPr lang="en-US" dirty="0"/>
          </a:p>
        </p:txBody>
      </p:sp>
      <p:pic>
        <p:nvPicPr>
          <p:cNvPr id="4"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5" name="Picture 4"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16966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E4E-470A-C2FD-F081-3D1DB5E360CB}"/>
              </a:ext>
            </a:extLst>
          </p:cNvPr>
          <p:cNvSpPr>
            <a:spLocks noGrp="1"/>
          </p:cNvSpPr>
          <p:nvPr>
            <p:ph type="title"/>
          </p:nvPr>
        </p:nvSpPr>
        <p:spPr>
          <a:xfrm>
            <a:off x="838200" y="1273682"/>
            <a:ext cx="10515600" cy="2852737"/>
          </a:xfrm>
        </p:spPr>
        <p:txBody>
          <a:bodyPr/>
          <a:lstStyle/>
          <a:p>
            <a:r>
              <a:rPr lang="en-US" dirty="0"/>
              <a:t>Hosting a VISTA Project</a:t>
            </a:r>
          </a:p>
        </p:txBody>
      </p:sp>
      <p:sp>
        <p:nvSpPr>
          <p:cNvPr id="3" name="Text Placeholder 2">
            <a:extLst>
              <a:ext uri="{FF2B5EF4-FFF2-40B4-BE49-F238E27FC236}">
                <a16:creationId xmlns:a16="http://schemas.microsoft.com/office/drawing/2014/main" id="{0C3D797C-52FB-5C98-ECB9-199E4494069A}"/>
              </a:ext>
            </a:extLst>
          </p:cNvPr>
          <p:cNvSpPr>
            <a:spLocks noGrp="1"/>
          </p:cNvSpPr>
          <p:nvPr>
            <p:ph type="body" idx="1"/>
          </p:nvPr>
        </p:nvSpPr>
        <p:spPr>
          <a:xfrm>
            <a:off x="838200" y="4157949"/>
            <a:ext cx="10515600" cy="1500187"/>
          </a:xfrm>
        </p:spPr>
        <p:txBody>
          <a:bodyPr/>
          <a:lstStyle/>
          <a:p>
            <a:endParaRPr lang="en-US" dirty="0"/>
          </a:p>
        </p:txBody>
      </p:sp>
      <p:pic>
        <p:nvPicPr>
          <p:cNvPr id="5" name="Picture 4" descr="Background pattern&#10;&#10;Description automatically generated">
            <a:extLst>
              <a:ext uri="{FF2B5EF4-FFF2-40B4-BE49-F238E27FC236}">
                <a16:creationId xmlns:a16="http://schemas.microsoft.com/office/drawing/2014/main" id="{63FC066D-4767-CF7B-77B0-4FB76305D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8262"/>
            <a:ext cx="12192000" cy="1397318"/>
          </a:xfrm>
          <a:prstGeom prst="rect">
            <a:avLst/>
          </a:prstGeom>
        </p:spPr>
      </p:pic>
      <p:pic>
        <p:nvPicPr>
          <p:cNvPr id="7" name="Picture 6" descr="Logo&#10;&#10;Description automatically generated">
            <a:extLst>
              <a:ext uri="{FF2B5EF4-FFF2-40B4-BE49-F238E27FC236}">
                <a16:creationId xmlns:a16="http://schemas.microsoft.com/office/drawing/2014/main" id="{F7FC3012-AAC8-6DE2-C102-CB7D18B58D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6410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HHCK’s Role </a:t>
            </a:r>
          </a:p>
        </p:txBody>
      </p:sp>
      <p:sp>
        <p:nvSpPr>
          <p:cNvPr id="3" name="Content Placeholder 2"/>
          <p:cNvSpPr>
            <a:spLocks noGrp="1"/>
          </p:cNvSpPr>
          <p:nvPr>
            <p:ph idx="1"/>
          </p:nvPr>
        </p:nvSpPr>
        <p:spPr>
          <a:xfrm>
            <a:off x="677333" y="1512196"/>
            <a:ext cx="9281313" cy="4755600"/>
          </a:xfrm>
        </p:spPr>
        <p:txBody>
          <a:bodyPr>
            <a:normAutofit fontScale="92500" lnSpcReduction="10000"/>
          </a:bodyPr>
          <a:lstStyle/>
          <a:p>
            <a:r>
              <a:rPr lang="en-US" b="1" dirty="0"/>
              <a:t>as the sponsoring organization, we will</a:t>
            </a:r>
          </a:p>
          <a:p>
            <a:pPr lvl="1"/>
            <a:r>
              <a:rPr lang="en-US" dirty="0"/>
              <a:t>Administer the federal grant in full compliance of regulations </a:t>
            </a:r>
          </a:p>
          <a:p>
            <a:pPr lvl="1"/>
            <a:r>
              <a:rPr lang="en-US" dirty="0"/>
              <a:t>Help train and orient members</a:t>
            </a:r>
          </a:p>
          <a:p>
            <a:pPr lvl="1"/>
            <a:r>
              <a:rPr lang="en-US" dirty="0"/>
              <a:t>Provide support to sites and members</a:t>
            </a:r>
          </a:p>
          <a:p>
            <a:pPr lvl="1"/>
            <a:r>
              <a:rPr lang="en-US" dirty="0"/>
              <a:t>Encourage member development </a:t>
            </a:r>
          </a:p>
          <a:p>
            <a:pPr lvl="1"/>
            <a:r>
              <a:rPr lang="en-US" dirty="0"/>
              <a:t>Report on your organization’s project goals and progress to AmeriCorps </a:t>
            </a:r>
          </a:p>
          <a:p>
            <a:r>
              <a:rPr lang="en-US" b="1" dirty="0"/>
              <a:t>in partnership with you, we will</a:t>
            </a:r>
          </a:p>
          <a:p>
            <a:pPr lvl="1"/>
            <a:r>
              <a:rPr lang="en-US" dirty="0"/>
              <a:t>Ensure AmeriCorps members are eligible and enrolled to begin service</a:t>
            </a:r>
          </a:p>
          <a:p>
            <a:pPr lvl="1"/>
            <a:r>
              <a:rPr lang="en-US" dirty="0"/>
              <a:t>Supervise and mentor members</a:t>
            </a:r>
          </a:p>
          <a:p>
            <a:pPr lvl="1"/>
            <a:r>
              <a:rPr lang="en-US" dirty="0"/>
              <a:t>Guarantee member safety</a:t>
            </a:r>
          </a:p>
          <a:p>
            <a:pPr lvl="1"/>
            <a:r>
              <a:rPr lang="en-US" dirty="0"/>
              <a:t>Support goals of the Homes for All AmeriCorps program</a:t>
            </a:r>
          </a:p>
          <a:p>
            <a:endParaRPr lang="en-US" dirty="0"/>
          </a:p>
        </p:txBody>
      </p:sp>
      <p:pic>
        <p:nvPicPr>
          <p:cNvPr id="5" name="Picture 4" descr="Logo&#10;&#10;Description automatically generated">
            <a:extLst>
              <a:ext uri="{FF2B5EF4-FFF2-40B4-BE49-F238E27FC236}">
                <a16:creationId xmlns:a16="http://schemas.microsoft.com/office/drawing/2014/main" id="{94986ADE-0BE8-2E8A-2AC9-A766BDB7AC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pic>
        <p:nvPicPr>
          <p:cNvPr id="6"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29829"/>
            <a:ext cx="12192000" cy="482710"/>
          </a:xfrm>
          <a:prstGeom prst="rect">
            <a:avLst/>
          </a:prstGeom>
        </p:spPr>
      </p:pic>
    </p:spTree>
    <p:extLst>
      <p:ext uri="{BB962C8B-B14F-4D97-AF65-F5344CB8AC3E}">
        <p14:creationId xmlns:p14="http://schemas.microsoft.com/office/powerpoint/2010/main" val="65706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66" y="338231"/>
            <a:ext cx="10515600" cy="1325563"/>
          </a:xfrm>
        </p:spPr>
        <p:txBody>
          <a:bodyPr>
            <a:normAutofit/>
          </a:bodyPr>
          <a:lstStyle/>
          <a:p>
            <a:r>
              <a:rPr lang="en-US" sz="3600" b="1" dirty="0"/>
              <a:t>Your Role – VISTA Project Site</a:t>
            </a:r>
          </a:p>
        </p:txBody>
      </p:sp>
      <p:sp>
        <p:nvSpPr>
          <p:cNvPr id="3" name="Content Placeholder 2"/>
          <p:cNvSpPr>
            <a:spLocks noGrp="1"/>
          </p:cNvSpPr>
          <p:nvPr>
            <p:ph idx="1"/>
          </p:nvPr>
        </p:nvSpPr>
        <p:spPr>
          <a:xfrm>
            <a:off x="677334" y="1313411"/>
            <a:ext cx="8596668" cy="4727951"/>
          </a:xfrm>
        </p:spPr>
        <p:txBody>
          <a:bodyPr>
            <a:normAutofit/>
          </a:bodyPr>
          <a:lstStyle/>
          <a:p>
            <a:r>
              <a:rPr lang="en-US" dirty="0"/>
              <a:t>Develop project</a:t>
            </a:r>
          </a:p>
          <a:p>
            <a:pPr lvl="1"/>
            <a:r>
              <a:rPr lang="en-US" dirty="0"/>
              <a:t>Goals, metrics, activities </a:t>
            </a:r>
          </a:p>
          <a:p>
            <a:pPr lvl="1"/>
            <a:r>
              <a:rPr lang="en-US" dirty="0"/>
              <a:t>Monitor progress towards project goals</a:t>
            </a:r>
          </a:p>
          <a:p>
            <a:r>
              <a:rPr lang="en-US" dirty="0"/>
              <a:t>Provide strong and engaging orientation</a:t>
            </a:r>
          </a:p>
          <a:p>
            <a:r>
              <a:rPr lang="en-US" dirty="0"/>
              <a:t>Offer the tools to be successful</a:t>
            </a:r>
          </a:p>
          <a:p>
            <a:pPr lvl="1"/>
            <a:r>
              <a:rPr lang="en-US" dirty="0"/>
              <a:t>Office space, equipment, technology, access to internet</a:t>
            </a:r>
          </a:p>
          <a:p>
            <a:r>
              <a:rPr lang="en-US" dirty="0"/>
              <a:t>Supervise and mentor</a:t>
            </a:r>
          </a:p>
          <a:p>
            <a:pPr lvl="1"/>
            <a:r>
              <a:rPr lang="en-US" dirty="0"/>
              <a:t>Attendance and leave monitoring</a:t>
            </a:r>
          </a:p>
          <a:p>
            <a:pPr lvl="1"/>
            <a:r>
              <a:rPr lang="en-US" dirty="0"/>
              <a:t>Coach and guide members</a:t>
            </a:r>
          </a:p>
          <a:p>
            <a:pPr lvl="1"/>
            <a:r>
              <a:rPr lang="en-US" dirty="0"/>
              <a:t>Support members</a:t>
            </a:r>
          </a:p>
          <a:p>
            <a:endParaRPr lang="en-US" dirty="0"/>
          </a:p>
        </p:txBody>
      </p:sp>
      <p:pic>
        <p:nvPicPr>
          <p:cNvPr id="5" name="Content Placeholder 4">
            <a:extLst>
              <a:ext uri="{FF2B5EF4-FFF2-40B4-BE49-F238E27FC236}">
                <a16:creationId xmlns:a16="http://schemas.microsoft.com/office/drawing/2014/main" id="{8F2718F7-80DA-6386-1C80-31C80A5A3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0165"/>
            <a:ext cx="12192000" cy="482710"/>
          </a:xfrm>
          <a:prstGeom prst="rect">
            <a:avLst/>
          </a:prstGeom>
        </p:spPr>
      </p:pic>
      <p:pic>
        <p:nvPicPr>
          <p:cNvPr id="6" name="Picture 5" descr="Logo&#10;&#10;Description automatically generated">
            <a:extLst>
              <a:ext uri="{FF2B5EF4-FFF2-40B4-BE49-F238E27FC236}">
                <a16:creationId xmlns:a16="http://schemas.microsoft.com/office/drawing/2014/main" id="{E8D31A95-6006-494E-5528-E3071AE6B16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670379" y="312420"/>
            <a:ext cx="2180155" cy="1500187"/>
          </a:xfrm>
          <a:prstGeom prst="rect">
            <a:avLst/>
          </a:prstGeom>
        </p:spPr>
      </p:pic>
    </p:spTree>
    <p:extLst>
      <p:ext uri="{BB962C8B-B14F-4D97-AF65-F5344CB8AC3E}">
        <p14:creationId xmlns:p14="http://schemas.microsoft.com/office/powerpoint/2010/main" val="3155348853"/>
      </p:ext>
    </p:extLst>
  </p:cSld>
  <p:clrMapOvr>
    <a:masterClrMapping/>
  </p:clrMapOvr>
</p:sld>
</file>

<file path=ppt/theme/theme1.xml><?xml version="1.0" encoding="utf-8"?>
<a:theme xmlns:a="http://schemas.openxmlformats.org/drawingml/2006/main" name="Office Theme">
  <a:themeElements>
    <a:clrScheme name="AmeriCorps">
      <a:dk1>
        <a:srgbClr val="FFFFFF"/>
      </a:dk1>
      <a:lt1>
        <a:srgbClr val="000000"/>
      </a:lt1>
      <a:dk2>
        <a:srgbClr val="FFFFFF"/>
      </a:dk2>
      <a:lt2>
        <a:srgbClr val="E7E6E6"/>
      </a:lt2>
      <a:accent1>
        <a:srgbClr val="B82128"/>
      </a:accent1>
      <a:accent2>
        <a:srgbClr val="FFF4D2"/>
      </a:accent2>
      <a:accent3>
        <a:srgbClr val="7F7B82"/>
      </a:accent3>
      <a:accent4>
        <a:srgbClr val="2DC4B6"/>
      </a:accent4>
      <a:accent5>
        <a:srgbClr val="1550ED"/>
      </a:accent5>
      <a:accent6>
        <a:srgbClr val="70AD47"/>
      </a:accent6>
      <a:hlink>
        <a:srgbClr val="FFFFFF"/>
      </a:hlink>
      <a:folHlink>
        <a:srgbClr val="FFF4D2"/>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riCorps PPT Template" id="{1F1B0028-2F35-4BB5-9683-0BFDD86EF2DC}" vid="{F231FB3F-65A8-4282-8A41-3C87F91BC8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AmeriCorps PPT Template</Template>
  <TotalTime>212</TotalTime>
  <Words>2861</Words>
  <Application>Microsoft Office PowerPoint</Application>
  <PresentationFormat>Widescreen</PresentationFormat>
  <Paragraphs>384</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Century Gothic</vt:lpstr>
      <vt:lpstr>Wingdings</vt:lpstr>
      <vt:lpstr>Wingdings 3</vt:lpstr>
      <vt:lpstr>Office Theme</vt:lpstr>
      <vt:lpstr>PowerPoint Presentation</vt:lpstr>
      <vt:lpstr>Fundamentals of VISTA</vt:lpstr>
      <vt:lpstr>AmeriCorps VISTA Overview</vt:lpstr>
      <vt:lpstr>Benefits of VISTA Service</vt:lpstr>
      <vt:lpstr>VISTA Schedule and Term of Service</vt:lpstr>
      <vt:lpstr>Advertising + Interviewing</vt:lpstr>
      <vt:lpstr>Hosting a VISTA Project</vt:lpstr>
      <vt:lpstr>HHCK’s Role </vt:lpstr>
      <vt:lpstr>Your Role – VISTA Project Site</vt:lpstr>
      <vt:lpstr>Role of the Community</vt:lpstr>
      <vt:lpstr>PowerPoint Presentation</vt:lpstr>
      <vt:lpstr>The VISTA Assignment Description (VAD)</vt:lpstr>
      <vt:lpstr>VISTA Project Reporting</vt:lpstr>
      <vt:lpstr>Quarterly Reports Include</vt:lpstr>
      <vt:lpstr>Member Orientation</vt:lpstr>
      <vt:lpstr>Part 1: Virtual Member Orientation with AmeriCorps</vt:lpstr>
      <vt:lpstr>Part 2: Your Site OSOT</vt:lpstr>
      <vt:lpstr>VISTA’s First Day</vt:lpstr>
      <vt:lpstr>Weeks 1 and 2 </vt:lpstr>
      <vt:lpstr>Wrapping Up OSOT</vt:lpstr>
      <vt:lpstr>Part 3: AmeriCorps Orientation</vt:lpstr>
      <vt:lpstr>Member Support and Development </vt:lpstr>
      <vt:lpstr>Member Supervision</vt:lpstr>
      <vt:lpstr>How Organizations Can Develop + Support Members</vt:lpstr>
      <vt:lpstr>VISTA Member Support</vt:lpstr>
      <vt:lpstr>Member Time + Timekeeping</vt:lpstr>
      <vt:lpstr>Standards of Conduct/Disciplinary</vt:lpstr>
      <vt:lpstr>Key Policies</vt:lpstr>
      <vt:lpstr>Teleservice (Working Remotely)</vt:lpstr>
      <vt:lpstr>AmeriCorps Branding</vt:lpstr>
      <vt:lpstr>Transportation + Mileage</vt:lpstr>
      <vt:lpstr>Outside Employment</vt:lpstr>
      <vt:lpstr>Prohibited Activities</vt:lpstr>
      <vt:lpstr>Wrapping Up</vt:lpstr>
      <vt:lpstr>Next Steps</vt:lpstr>
      <vt:lpstr>Upcoming Events</vt:lpstr>
      <vt:lpstr>HHCK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Caitlin Szabo</cp:lastModifiedBy>
  <cp:revision>8</cp:revision>
  <cp:lastPrinted>2022-07-11T13:23:58Z</cp:lastPrinted>
  <dcterms:created xsi:type="dcterms:W3CDTF">2022-07-10T01:12:18Z</dcterms:created>
  <dcterms:modified xsi:type="dcterms:W3CDTF">2022-07-11T15:28:58Z</dcterms:modified>
</cp:coreProperties>
</file>